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sldIdLst>
    <p:sldId id="273" r:id="rId5"/>
    <p:sldId id="269" r:id="rId6"/>
    <p:sldId id="257" r:id="rId7"/>
    <p:sldId id="258" r:id="rId8"/>
    <p:sldId id="259" r:id="rId9"/>
    <p:sldId id="260" r:id="rId10"/>
    <p:sldId id="262" r:id="rId11"/>
    <p:sldId id="271" r:id="rId12"/>
    <p:sldId id="263" r:id="rId13"/>
    <p:sldId id="265" r:id="rId14"/>
    <p:sldId id="268" r:id="rId15"/>
    <p:sldId id="267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1966B-7DC6-3B15-C295-ECE6292BEA4A}" v="3" dt="2020-03-31T11:58:02.155"/>
    <p1510:client id="{55DA9744-10EF-DA7A-3A33-A0C6F5C76A30}" v="42" dt="2020-03-31T11:55:45.077"/>
    <p1510:client id="{AE7F24B1-37E2-28F5-7A06-339A5CA97B69}" v="55" dt="2020-03-31T11:49:4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9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9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02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0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5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8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7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0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1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c4bGkU05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magazine.co.uk/science-and-technology/coronavirus-death-rate-risk-uk-usa-what-i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CCE5A66-6889-4079-BE56-6381B1161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3" y="6208713"/>
            <a:ext cx="4789117" cy="46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97" y="185783"/>
            <a:ext cx="3040732" cy="216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46" y="1000914"/>
            <a:ext cx="4938603" cy="94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985" y="4659732"/>
            <a:ext cx="6150015" cy="178073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235597" y="4967020"/>
            <a:ext cx="4637313" cy="890066"/>
          </a:xfrm>
          <a:custGeom>
            <a:avLst/>
            <a:gdLst>
              <a:gd name="connsiteX0" fmla="*/ 0 w 6101397"/>
              <a:gd name="connsiteY0" fmla="*/ 0 h 801792"/>
              <a:gd name="connsiteX1" fmla="*/ 5656335 w 6101397"/>
              <a:gd name="connsiteY1" fmla="*/ 0 h 801792"/>
              <a:gd name="connsiteX2" fmla="*/ 5656335 w 6101397"/>
              <a:gd name="connsiteY2" fmla="*/ 4452 h 801792"/>
              <a:gd name="connsiteX3" fmla="*/ 5700501 w 6101397"/>
              <a:gd name="connsiteY3" fmla="*/ 0 h 801792"/>
              <a:gd name="connsiteX4" fmla="*/ 6101397 w 6101397"/>
              <a:gd name="connsiteY4" fmla="*/ 400896 h 801792"/>
              <a:gd name="connsiteX5" fmla="*/ 5700501 w 6101397"/>
              <a:gd name="connsiteY5" fmla="*/ 801792 h 801792"/>
              <a:gd name="connsiteX6" fmla="*/ 5656335 w 6101397"/>
              <a:gd name="connsiteY6" fmla="*/ 797340 h 801792"/>
              <a:gd name="connsiteX7" fmla="*/ 5656335 w 6101397"/>
              <a:gd name="connsiteY7" fmla="*/ 801792 h 801792"/>
              <a:gd name="connsiteX8" fmla="*/ 0 w 6101397"/>
              <a:gd name="connsiteY8" fmla="*/ 801792 h 80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1397" h="801792">
                <a:moveTo>
                  <a:pt x="0" y="0"/>
                </a:moveTo>
                <a:lnTo>
                  <a:pt x="5656335" y="0"/>
                </a:lnTo>
                <a:lnTo>
                  <a:pt x="5656335" y="4452"/>
                </a:lnTo>
                <a:lnTo>
                  <a:pt x="5700501" y="0"/>
                </a:lnTo>
                <a:cubicBezTo>
                  <a:pt x="5921910" y="0"/>
                  <a:pt x="6101397" y="179487"/>
                  <a:pt x="6101397" y="400896"/>
                </a:cubicBezTo>
                <a:cubicBezTo>
                  <a:pt x="6101397" y="622305"/>
                  <a:pt x="5921910" y="801792"/>
                  <a:pt x="5700501" y="801792"/>
                </a:cubicBezTo>
                <a:lnTo>
                  <a:pt x="5656335" y="797340"/>
                </a:lnTo>
                <a:lnTo>
                  <a:pt x="5656335" y="801792"/>
                </a:lnTo>
                <a:lnTo>
                  <a:pt x="0" y="801792"/>
                </a:lnTo>
                <a:close/>
              </a:path>
            </a:pathLst>
          </a:custGeom>
          <a:solidFill>
            <a:srgbClr val="95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Avenir Black" charset="0"/>
                <a:ea typeface="Avenir Black" charset="0"/>
                <a:cs typeface="Avenir Black" charset="0"/>
              </a:rPr>
              <a:t>Dr. </a:t>
            </a:r>
            <a:r>
              <a:rPr lang="en-US" sz="3600" b="1" dirty="0" err="1">
                <a:latin typeface="Avenir Black" charset="0"/>
                <a:ea typeface="Avenir Black" charset="0"/>
                <a:cs typeface="Avenir Black" charset="0"/>
              </a:rPr>
              <a:t>Eoghan</a:t>
            </a:r>
            <a:r>
              <a:rPr lang="en-US" sz="3600" b="1" dirty="0">
                <a:latin typeface="Avenir Black" charset="0"/>
                <a:ea typeface="Avenir Black" charset="0"/>
                <a:cs typeface="Avenir Black" charset="0"/>
              </a:rPr>
              <a:t> </a:t>
            </a:r>
            <a:r>
              <a:rPr lang="en-US" sz="3600" b="1" dirty="0" err="1">
                <a:latin typeface="Avenir Black" charset="0"/>
                <a:ea typeface="Avenir Black" charset="0"/>
                <a:cs typeface="Avenir Black" charset="0"/>
              </a:rPr>
              <a:t>Furey</a:t>
            </a:r>
            <a:endParaRPr lang="en-US" sz="3600" b="1" dirty="0">
              <a:latin typeface="Avenir Black" charset="0"/>
              <a:ea typeface="Avenir Black" charset="0"/>
              <a:cs typeface="Avenir Black" charset="0"/>
            </a:endParaRPr>
          </a:p>
          <a:p>
            <a:r>
              <a:rPr lang="en-US" dirty="0" err="1">
                <a:latin typeface="Avenir Light" charset="0"/>
                <a:ea typeface="Avenir Light" charset="0"/>
                <a:cs typeface="Avenir Light" charset="0"/>
              </a:rPr>
              <a:t>Letterkenny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Institute of Technology, Ireland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409907-684E-49B8-A851-F25888E0D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732" y="1148022"/>
            <a:ext cx="4938604" cy="3249131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The Truth about Data</a:t>
            </a:r>
          </a:p>
        </p:txBody>
      </p:sp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FB4FA063-0735-44AE-8EAB-E5B56A112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4787" y="1955168"/>
            <a:ext cx="2704564" cy="27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77AA-2DC7-4F2A-A6B8-7E9DE1BB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IE"/>
              <a:t>Business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8E10E-372C-428B-AEE4-BF087B0AC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endParaRPr lang="en-IE"/>
          </a:p>
          <a:p>
            <a:r>
              <a:rPr lang="en-IE"/>
              <a:t>You need a business case, you need to find a niche in the market, define your product, find out if it’d be successful and also possible to create and </a:t>
            </a:r>
            <a:r>
              <a:rPr lang="en-IE" i="1"/>
              <a:t>then</a:t>
            </a:r>
            <a:r>
              <a:rPr lang="en-IE"/>
              <a:t>, you may use some technology to create it.</a:t>
            </a:r>
          </a:p>
          <a:p>
            <a:pPr marL="0" indent="0">
              <a:buNone/>
            </a:pPr>
            <a:endParaRPr lang="en-IE"/>
          </a:p>
          <a:p>
            <a:r>
              <a:rPr lang="en-IE">
                <a:hlinkClick r:id="rId2"/>
              </a:rPr>
              <a:t>https://www.youtube.com/watch?v=3zc4bGkU05o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332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4748-6DC7-4EC1-89EA-4EBBFC12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Hiring a Data Analyst?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37636-6E1D-42CB-B87E-C2B9BF719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1668323"/>
            <a:ext cx="7332955" cy="4583097"/>
          </a:xfrm>
        </p:spPr>
      </p:pic>
    </p:spTree>
    <p:extLst>
      <p:ext uri="{BB962C8B-B14F-4D97-AF65-F5344CB8AC3E}">
        <p14:creationId xmlns:p14="http://schemas.microsoft.com/office/powerpoint/2010/main" val="125368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BFF75-4236-47B2-9DAF-9FB00D78C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7" b="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D1FF9-8947-4063-B20D-F86897A5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68476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IE" sz="3200" b="1" dirty="0"/>
              <a:t>“Just a flu” or global panic? This is why some people are much more afraid of coronavirus than others</a:t>
            </a:r>
            <a:br>
              <a:rPr lang="en-IE" sz="3200" b="1" dirty="0"/>
            </a:br>
            <a:endParaRPr lang="en-IE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E4B9-BF19-4266-AF16-084906F2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endParaRPr lang="en-IE" sz="1500">
              <a:solidFill>
                <a:srgbClr val="FFFFFF"/>
              </a:solidFill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n-IE" sz="1500">
                <a:solidFill>
                  <a:srgbClr val="FFFFFF"/>
                </a:solidFill>
                <a:hlinkClick r:id="rId3"/>
              </a:rPr>
              <a:t>https://www.prospectmagazine.co.uk/science-and-technology/coronavirus-death-rate-risk-uk-usa-what-is</a:t>
            </a:r>
            <a:endParaRPr lang="en-IE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92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EA48-8213-4E2B-BAE0-D967E674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68" y="556334"/>
            <a:ext cx="8596668" cy="1320800"/>
          </a:xfrm>
        </p:spPr>
        <p:txBody>
          <a:bodyPr/>
          <a:lstStyle/>
          <a:p>
            <a:r>
              <a:rPr lang="en-IE"/>
              <a:t>Coronavirus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E051-1AAB-41BD-9119-BD8D93DA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783" y="6083068"/>
            <a:ext cx="8596668" cy="437195"/>
          </a:xfrm>
        </p:spPr>
        <p:txBody>
          <a:bodyPr/>
          <a:lstStyle/>
          <a:p>
            <a:r>
              <a:rPr lang="en-IE">
                <a:hlinkClick r:id="rId2"/>
              </a:rPr>
              <a:t>https://coronavirus.jhu.edu/map.html</a:t>
            </a: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EC583-C037-4411-B5B1-C9B83449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4" y="1448927"/>
            <a:ext cx="10453857" cy="43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5397-CDB0-4070-B35F-F9CE970D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Go raibh maith agat.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EA25-26EB-4A77-8AAB-D5BB5393B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4023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erson standing on a stage&#10;&#10;Description generated with high confidence">
            <a:extLst>
              <a:ext uri="{FF2B5EF4-FFF2-40B4-BE49-F238E27FC236}">
                <a16:creationId xmlns:a16="http://schemas.microsoft.com/office/drawing/2014/main" id="{9126F5D5-0CE2-4B00-908B-BC80B3F7C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1" r="298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C4EDA-102D-475B-8938-2A1191D7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IE"/>
              <a:t>Data Analytics – Getting is right!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FAAE-FD81-400B-B3E3-3D2A5AD2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IE" b="1"/>
              <a:t>Data is a powerful tool when used properly</a:t>
            </a:r>
            <a:r>
              <a:rPr lang="en-IE"/>
              <a:t>, and it lends itself to informed decision making – but “informed” is the key word. Being informed doesn't just mean using an evidence base; it means understanding how that evidence was gathered and where it might fall short. </a:t>
            </a:r>
          </a:p>
        </p:txBody>
      </p: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99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740F-E60C-47DB-95A5-6F42CE79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Sample v Population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3799A-684E-4AE4-A5AA-D0DA48D3A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r="2" b="19440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712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3928-C607-41BC-BC56-3A0D1C7F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Bias (Confirmation?)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F30AA-DF00-4220-B42C-F93502B52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1386413"/>
            <a:ext cx="3765692" cy="40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1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824-DB94-40CB-B6B1-55348D7D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Correlation and Causation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0BBD5-7B68-44A5-B189-EDC1C6833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8" y="959900"/>
            <a:ext cx="8288033" cy="32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2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E2C5-AA70-4599-ACE7-C42E04A4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Dirty Data – Garbage in = Garbage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C55D3-D052-4BA4-B83D-4225AAD01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8" y="1560782"/>
            <a:ext cx="8288033" cy="26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BD39-A19D-4598-A145-8A4FA14E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Beware of statistics and fancy graphs!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4AA36-75AC-43CB-BF19-EEBC54DD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76" y="255729"/>
            <a:ext cx="6215539" cy="4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32863D1A-9868-4CDA-BD2F-EFB332A28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56" y="1066377"/>
            <a:ext cx="728031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A584-7365-4A4E-A3DA-65F47D0B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question are you asking?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F97E1-7B7D-425C-A8A9-D2491DC9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76" y="454058"/>
            <a:ext cx="7276792" cy="41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82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6F6476D7EC64FAB46DCC3EF404170" ma:contentTypeVersion="13" ma:contentTypeDescription="Create a new document." ma:contentTypeScope="" ma:versionID="761b5f78cdeadae90893415b39378e0d">
  <xsd:schema xmlns:xsd="http://www.w3.org/2001/XMLSchema" xmlns:xs="http://www.w3.org/2001/XMLSchema" xmlns:p="http://schemas.microsoft.com/office/2006/metadata/properties" xmlns:ns3="e3671506-b07e-4063-9989-4b64f1e63efc" xmlns:ns4="047694c8-a7cf-4a57-93bf-9431983c71b2" targetNamespace="http://schemas.microsoft.com/office/2006/metadata/properties" ma:root="true" ma:fieldsID="1bcf40d621a212247ff5a0609659c248" ns3:_="" ns4:_="">
    <xsd:import namespace="e3671506-b07e-4063-9989-4b64f1e63efc"/>
    <xsd:import namespace="047694c8-a7cf-4a57-93bf-9431983c71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71506-b07e-4063-9989-4b64f1e63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694c8-a7cf-4a57-93bf-9431983c71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6ECD1E-DF91-47DE-AED5-70229BFC9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949F-9FE1-40F9-9ABE-E78427C89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71506-b07e-4063-9989-4b64f1e63efc"/>
    <ds:schemaRef ds:uri="047694c8-a7cf-4a57-93bf-9431983c71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1853E2-5F35-4DE1-AB21-45570F649BC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221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Black</vt:lpstr>
      <vt:lpstr>Avenir Light</vt:lpstr>
      <vt:lpstr>Trebuchet MS</vt:lpstr>
      <vt:lpstr>Wingdings 3</vt:lpstr>
      <vt:lpstr>Facet</vt:lpstr>
      <vt:lpstr>The Truth about Data</vt:lpstr>
      <vt:lpstr>Data Analytics – Getting is right!</vt:lpstr>
      <vt:lpstr>Sample v Population</vt:lpstr>
      <vt:lpstr>Bias (Confirmation?)</vt:lpstr>
      <vt:lpstr>Correlation and Causation</vt:lpstr>
      <vt:lpstr>Dirty Data – Garbage in = Garbage Out</vt:lpstr>
      <vt:lpstr>Beware of statistics and fancy graphs!</vt:lpstr>
      <vt:lpstr>PowerPoint Presentation</vt:lpstr>
      <vt:lpstr>What question are you asking?</vt:lpstr>
      <vt:lpstr>Business Analytics</vt:lpstr>
      <vt:lpstr>Hiring a Data Analyst?</vt:lpstr>
      <vt:lpstr>“Just a flu” or global panic? This is why some people are much more afraid of coronavirus than others </vt:lpstr>
      <vt:lpstr>Coronavirus Analytics</vt:lpstr>
      <vt:lpstr>Go raibh maith agat.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about Data</dc:title>
  <dc:creator>Furey Eoghan</dc:creator>
  <cp:lastModifiedBy>Orla Casey</cp:lastModifiedBy>
  <cp:revision>21</cp:revision>
  <dcterms:created xsi:type="dcterms:W3CDTF">2020-03-30T18:02:35Z</dcterms:created>
  <dcterms:modified xsi:type="dcterms:W3CDTF">2020-04-02T06:14:11Z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0x010100F3D6F6476D7EC64FAB46DCC3EF404170</vt:lpwstr>
  </property>
</Properties>
</file>