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51" r:id="rId2"/>
    <p:sldId id="353" r:id="rId3"/>
    <p:sldId id="349" r:id="rId4"/>
    <p:sldId id="383" r:id="rId5"/>
    <p:sldId id="370" r:id="rId6"/>
    <p:sldId id="368" r:id="rId7"/>
    <p:sldId id="332" r:id="rId8"/>
    <p:sldId id="337" r:id="rId9"/>
    <p:sldId id="342" r:id="rId10"/>
    <p:sldId id="374" r:id="rId11"/>
    <p:sldId id="369" r:id="rId12"/>
    <p:sldId id="343" r:id="rId13"/>
    <p:sldId id="355" r:id="rId14"/>
    <p:sldId id="320" r:id="rId15"/>
    <p:sldId id="354" r:id="rId16"/>
    <p:sldId id="358" r:id="rId17"/>
    <p:sldId id="359" r:id="rId18"/>
    <p:sldId id="375" r:id="rId19"/>
    <p:sldId id="377" r:id="rId20"/>
    <p:sldId id="362" r:id="rId21"/>
    <p:sldId id="361" r:id="rId22"/>
    <p:sldId id="371" r:id="rId23"/>
    <p:sldId id="378" r:id="rId24"/>
    <p:sldId id="382" r:id="rId25"/>
    <p:sldId id="372" r:id="rId26"/>
    <p:sldId id="379" r:id="rId27"/>
    <p:sldId id="380" r:id="rId28"/>
    <p:sldId id="3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5D600"/>
    <a:srgbClr val="085156"/>
    <a:srgbClr val="ED2891"/>
    <a:srgbClr val="B52372"/>
    <a:srgbClr val="FFD700"/>
    <a:srgbClr val="F15A2A"/>
    <a:srgbClr val="3E1151"/>
    <a:srgbClr val="6D6E71"/>
    <a:srgbClr val="66C5B1"/>
    <a:srgbClr val="B993C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6" autoAdjust="0"/>
    <p:restoredTop sz="83398" autoAdjust="0"/>
  </p:normalViewPr>
  <p:slideViewPr>
    <p:cSldViewPr snapToGrid="0" snapToObjects="1">
      <p:cViewPr>
        <p:scale>
          <a:sx n="50" d="100"/>
          <a:sy n="50" d="100"/>
        </p:scale>
        <p:origin x="1074" y="-798"/>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7C4A2-7988-6643-81CC-A0DA021CADC6}" type="datetimeFigureOut">
              <a:rPr lang="en-US" smtClean="0"/>
              <a:pPr/>
              <a:t>2/13/2020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25547-4A32-6147-ADC5-EFE816487606}" type="slidenum">
              <a:rPr lang="en-US" smtClean="0"/>
              <a:pPr/>
              <a:t>‹#›</a:t>
            </a:fld>
            <a:endParaRPr lang="en-US"/>
          </a:p>
        </p:txBody>
      </p:sp>
    </p:spTree>
    <p:extLst>
      <p:ext uri="{BB962C8B-B14F-4D97-AF65-F5344CB8AC3E}">
        <p14:creationId xmlns:p14="http://schemas.microsoft.com/office/powerpoint/2010/main" xmlns="" val="195994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2</a:t>
            </a:fld>
            <a:endParaRPr lang="en-US"/>
          </a:p>
        </p:txBody>
      </p:sp>
    </p:spTree>
    <p:extLst>
      <p:ext uri="{BB962C8B-B14F-4D97-AF65-F5344CB8AC3E}">
        <p14:creationId xmlns:p14="http://schemas.microsoft.com/office/powerpoint/2010/main" xmlns="" val="123130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4</a:t>
            </a:fld>
            <a:endParaRPr lang="en-US"/>
          </a:p>
        </p:txBody>
      </p:sp>
    </p:spTree>
    <p:extLst>
      <p:ext uri="{BB962C8B-B14F-4D97-AF65-F5344CB8AC3E}">
        <p14:creationId xmlns:p14="http://schemas.microsoft.com/office/powerpoint/2010/main" xmlns="" val="103688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5</a:t>
            </a:fld>
            <a:endParaRPr lang="en-US"/>
          </a:p>
        </p:txBody>
      </p:sp>
    </p:spTree>
    <p:extLst>
      <p:ext uri="{BB962C8B-B14F-4D97-AF65-F5344CB8AC3E}">
        <p14:creationId xmlns:p14="http://schemas.microsoft.com/office/powerpoint/2010/main" xmlns="" val="84678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6</a:t>
            </a:fld>
            <a:endParaRPr lang="en-US"/>
          </a:p>
        </p:txBody>
      </p:sp>
    </p:spTree>
    <p:extLst>
      <p:ext uri="{BB962C8B-B14F-4D97-AF65-F5344CB8AC3E}">
        <p14:creationId xmlns:p14="http://schemas.microsoft.com/office/powerpoint/2010/main" xmlns="" val="199547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9AE25547-4A32-6147-ADC5-EFE816487606}"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15</a:t>
            </a:fld>
            <a:endParaRPr lang="en-US"/>
          </a:p>
        </p:txBody>
      </p:sp>
    </p:spTree>
    <p:extLst>
      <p:ext uri="{BB962C8B-B14F-4D97-AF65-F5344CB8AC3E}">
        <p14:creationId xmlns:p14="http://schemas.microsoft.com/office/powerpoint/2010/main" xmlns="" val="161691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18</a:t>
            </a:fld>
            <a:endParaRPr lang="en-US"/>
          </a:p>
        </p:txBody>
      </p:sp>
    </p:spTree>
    <p:extLst>
      <p:ext uri="{BB962C8B-B14F-4D97-AF65-F5344CB8AC3E}">
        <p14:creationId xmlns:p14="http://schemas.microsoft.com/office/powerpoint/2010/main" xmlns="" val="261887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err="1" smtClean="0">
                <a:solidFill>
                  <a:schemeClr val="tx1"/>
                </a:solidFill>
                <a:latin typeface="+mn-lt"/>
                <a:ea typeface="+mn-ea"/>
                <a:cs typeface="+mn-cs"/>
              </a:rPr>
              <a:t>Datavores</a:t>
            </a:r>
            <a:r>
              <a:rPr lang="pl-PL" sz="1200" kern="1200" dirty="0" smtClean="0">
                <a:solidFill>
                  <a:schemeClr val="tx1"/>
                </a:solidFill>
                <a:latin typeface="+mn-lt"/>
                <a:ea typeface="+mn-ea"/>
                <a:cs typeface="+mn-cs"/>
              </a:rPr>
              <a:t> -</a:t>
            </a:r>
            <a:r>
              <a:rPr lang="pl-PL" sz="1200" kern="1200" baseline="0" dirty="0" smtClean="0">
                <a:solidFill>
                  <a:schemeClr val="tx1"/>
                </a:solidFill>
                <a:latin typeface="+mn-lt"/>
                <a:ea typeface="+mn-ea"/>
                <a:cs typeface="+mn-cs"/>
              </a:rPr>
              <a:t> </a:t>
            </a:r>
            <a:r>
              <a:rPr lang="pl-PL" sz="1200" kern="1200" dirty="0" smtClean="0">
                <a:solidFill>
                  <a:schemeClr val="tx1"/>
                </a:solidFill>
                <a:latin typeface="+mn-lt"/>
                <a:ea typeface="+mn-ea"/>
                <a:cs typeface="+mn-cs"/>
              </a:rPr>
              <a:t>firmy polegające na danych przy podejmowaniu decyzji biznesowych.</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latin typeface="+mn-lt"/>
                <a:ea typeface="+mn-ea"/>
                <a:cs typeface="+mn-cs"/>
              </a:rPr>
              <a:t>Data </a:t>
            </a:r>
            <a:r>
              <a:rPr lang="pl-PL" sz="1200" kern="1200" dirty="0" err="1" smtClean="0">
                <a:solidFill>
                  <a:schemeClr val="tx1"/>
                </a:solidFill>
                <a:latin typeface="+mn-lt"/>
                <a:ea typeface="+mn-ea"/>
                <a:cs typeface="+mn-cs"/>
              </a:rPr>
              <a:t>Builders</a:t>
            </a:r>
            <a:r>
              <a:rPr lang="pl-PL" sz="1200" kern="1200" dirty="0" smtClean="0">
                <a:solidFill>
                  <a:schemeClr val="tx1"/>
                </a:solidFill>
                <a:latin typeface="+mn-lt"/>
                <a:ea typeface="+mn-ea"/>
                <a:cs typeface="+mn-cs"/>
              </a:rPr>
              <a:t> - firmy pracujące na dużych zbiorach danych.</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err="1" smtClean="0">
                <a:solidFill>
                  <a:schemeClr val="tx1"/>
                </a:solidFill>
                <a:latin typeface="+mn-lt"/>
                <a:ea typeface="+mn-ea"/>
                <a:cs typeface="+mn-cs"/>
              </a:rPr>
              <a:t>Dataphobes</a:t>
            </a:r>
            <a:r>
              <a:rPr lang="pl-PL" sz="1200" kern="1200" dirty="0" smtClean="0">
                <a:solidFill>
                  <a:schemeClr val="tx1"/>
                </a:solidFill>
                <a:latin typeface="+mn-lt"/>
                <a:ea typeface="+mn-ea"/>
                <a:cs typeface="+mn-cs"/>
              </a:rPr>
              <a:t> - firmy korzystające z niewielkich ilości danych i nie korzystające z nich przy podejmowaniu decyzji.</a:t>
            </a:r>
            <a:r>
              <a:rPr lang="pl-PL" sz="1200" kern="1200" baseline="0" dirty="0" smtClean="0">
                <a:solidFill>
                  <a:schemeClr val="tx1"/>
                </a:solidFill>
                <a:latin typeface="+mn-lt"/>
                <a:ea typeface="+mn-ea"/>
                <a:cs typeface="+mn-cs"/>
              </a:rPr>
              <a:t> </a:t>
            </a:r>
            <a:endParaRPr lang="pl-PL" sz="1200" kern="1200" dirty="0" smtClean="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9AE25547-4A32-6147-ADC5-EFE816487606}"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9" name="Rectangle 8"/>
          <p:cNvSpPr/>
          <p:nvPr userDrawn="1"/>
        </p:nvSpPr>
        <p:spPr>
          <a:xfrm>
            <a:off x="0" y="-1"/>
            <a:ext cx="12192000" cy="6858001"/>
          </a:xfrm>
          <a:prstGeom prst="rect">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4669" y="389988"/>
            <a:ext cx="5666415" cy="2123658"/>
          </a:xfrm>
          <a:prstGeom prst="rect">
            <a:avLst/>
          </a:prstGeom>
        </p:spPr>
        <p:txBody>
          <a:bodyPr wrap="square">
            <a:spAutoFit/>
          </a:bodyPr>
          <a:lstStyle/>
          <a:p>
            <a:pPr fontAlgn="base"/>
            <a:r>
              <a:rPr lang="en-IE" sz="4400" b="0" i="0" u="none" strike="noStrike" kern="1200" dirty="0">
                <a:solidFill>
                  <a:schemeClr val="bg1"/>
                </a:solidFill>
                <a:effectLst/>
                <a:latin typeface="+mn-lt"/>
                <a:ea typeface="+mn-ea"/>
                <a:cs typeface="+mn-cs"/>
              </a:rPr>
              <a:t>WELCOME TO THE </a:t>
            </a:r>
          </a:p>
          <a:p>
            <a:pPr fontAlgn="base"/>
            <a:r>
              <a:rPr lang="en-IE" sz="4400" b="1" i="0" u="none" strike="noStrike" kern="1200" dirty="0">
                <a:solidFill>
                  <a:schemeClr val="bg1"/>
                </a:solidFill>
                <a:effectLst/>
                <a:latin typeface="+mn-lt"/>
                <a:ea typeface="+mn-ea"/>
                <a:cs typeface="+mn-cs"/>
              </a:rPr>
              <a:t>GENERATION</a:t>
            </a:r>
            <a:r>
              <a:rPr lang="en-IE" sz="4400" b="1" i="0" u="none" strike="noStrike" kern="1200" baseline="0" dirty="0">
                <a:solidFill>
                  <a:schemeClr val="bg1"/>
                </a:solidFill>
                <a:effectLst/>
                <a:latin typeface="+mn-lt"/>
                <a:ea typeface="+mn-ea"/>
                <a:cs typeface="+mn-cs"/>
              </a:rPr>
              <a:t> DATA </a:t>
            </a:r>
            <a:r>
              <a:rPr lang="en-IE" sz="4400" b="0" i="0" u="none" strike="noStrike" kern="1200" dirty="0">
                <a:solidFill>
                  <a:schemeClr val="bg1"/>
                </a:solidFill>
                <a:effectLst/>
                <a:latin typeface="+mn-lt"/>
                <a:ea typeface="+mn-ea"/>
                <a:cs typeface="+mn-cs"/>
              </a:rPr>
              <a:t>POWERPOINT</a:t>
            </a:r>
            <a:endParaRPr lang="en-IE"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6515753" y="479961"/>
            <a:ext cx="5282381" cy="5078313"/>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FEATURES OF THE</a:t>
            </a:r>
          </a:p>
          <a:p>
            <a:pPr fontAlgn="base"/>
            <a:r>
              <a:rPr lang="en-IE" sz="3000" b="1" i="0" u="none" strike="noStrike" kern="1200" dirty="0">
                <a:solidFill>
                  <a:schemeClr val="bg1"/>
                </a:solidFill>
                <a:effectLst/>
                <a:latin typeface="+mn-lt"/>
                <a:ea typeface="+mn-ea"/>
                <a:cs typeface="+mn-cs"/>
              </a:rPr>
              <a:t>GENERATION DATA </a:t>
            </a:r>
            <a:r>
              <a:rPr lang="en-IE" sz="3000" b="0" i="0" u="none" strike="noStrike" kern="1200" dirty="0">
                <a:solidFill>
                  <a:schemeClr val="bg1"/>
                </a:solidFill>
                <a:effectLst/>
                <a:latin typeface="+mn-lt"/>
                <a:ea typeface="+mn-ea"/>
                <a:cs typeface="+mn-cs"/>
              </a:rPr>
              <a:t>POWERPOINT:</a:t>
            </a:r>
          </a:p>
          <a:p>
            <a:pPr fontAlgn="base"/>
            <a:endParaRPr lang="en-IE" sz="3000" b="0" i="0" u="none" strike="noStrike" kern="1200" dirty="0">
              <a:solidFill>
                <a:schemeClr val="bg1"/>
              </a:solidFill>
              <a:effectLst/>
              <a:latin typeface="+mn-lt"/>
              <a:ea typeface="+mn-ea"/>
              <a:cs typeface="+mn-cs"/>
            </a:endParaRPr>
          </a:p>
          <a:p>
            <a:pPr marL="342900" indent="-342900" fontAlgn="base">
              <a:buFont typeface="Arial" charset="0"/>
              <a:buChar char="•"/>
            </a:pPr>
            <a:r>
              <a:rPr lang="en-IE"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using the </a:t>
            </a:r>
            <a:r>
              <a:rPr lang="en-IE" sz="2400" b="1" i="0" u="none" strike="noStrike" kern="1200" dirty="0">
                <a:solidFill>
                  <a:schemeClr val="bg1"/>
                </a:solidFill>
                <a:effectLst/>
                <a:latin typeface="+mn-lt"/>
                <a:ea typeface="+mn-ea"/>
                <a:cs typeface="+mn-cs"/>
              </a:rPr>
              <a:t>GENERATION DATA </a:t>
            </a:r>
            <a:r>
              <a:rPr lang="en-IE"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0" i="0" u="none" strike="noStrike" kern="1200" dirty="0">
                <a:solidFill>
                  <a:schemeClr val="bg1"/>
                </a:solidFill>
                <a:effectLst/>
                <a:latin typeface="+mn-lt"/>
                <a:ea typeface="+mn-ea"/>
                <a:cs typeface="+mn-cs"/>
              </a:rPr>
              <a:t>		</a:t>
            </a:r>
            <a:endParaRPr lang="en-IE" sz="3600" baseline="0" dirty="0">
              <a:solidFill>
                <a:schemeClr val="bg1"/>
              </a:solidFill>
              <a:latin typeface="+mn-lt"/>
              <a:ea typeface="Quattrocento Sans"/>
              <a:cs typeface="Quattrocento Sans"/>
              <a:sym typeface="Quattrocento Sans"/>
            </a:endParaRPr>
          </a:p>
        </p:txBody>
      </p:sp>
      <p:sp>
        <p:nvSpPr>
          <p:cNvPr id="12" name="Rectangle 11"/>
          <p:cNvSpPr/>
          <p:nvPr userDrawn="1"/>
        </p:nvSpPr>
        <p:spPr>
          <a:xfrm>
            <a:off x="424669" y="2804118"/>
            <a:ext cx="5518931" cy="2308324"/>
          </a:xfrm>
          <a:prstGeom prst="rect">
            <a:avLst/>
          </a:prstGeom>
        </p:spPr>
        <p:txBody>
          <a:bodyPr wrap="square">
            <a:spAutoFit/>
          </a:bodyPr>
          <a:lstStyle/>
          <a:p>
            <a:pPr fontAlgn="base"/>
            <a:r>
              <a:rPr lang="en-IE"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IE" sz="2400" b="0" i="0" u="none" strike="noStrike" kern="1200">
                <a:solidFill>
                  <a:schemeClr val="bg1"/>
                </a:solidFill>
                <a:effectLst/>
                <a:latin typeface="+mn-lt"/>
                <a:ea typeface="+mn-ea"/>
                <a:cs typeface="+mn-cs"/>
              </a:rPr>
              <a:t>.</a:t>
            </a:r>
            <a:r>
              <a:rPr lang="en-IE" sz="2400" b="0" i="0" u="none" strike="noStrike" kern="1200" baseline="0">
                <a:solidFill>
                  <a:schemeClr val="bg1"/>
                </a:solidFill>
                <a:effectLst/>
                <a:latin typeface="+mn-lt"/>
                <a:ea typeface="+mn-ea"/>
                <a:cs typeface="+mn-cs"/>
              </a:rPr>
              <a:t>  </a:t>
            </a:r>
            <a:r>
              <a:rPr lang="en-IE" sz="2400" b="0" i="0" u="none" strike="noStrike" kern="1200" dirty="0">
                <a:solidFill>
                  <a:schemeClr val="bg1"/>
                </a:solidFill>
                <a:effectLst/>
                <a:latin typeface="+mn-lt"/>
                <a:ea typeface="+mn-ea"/>
                <a:cs typeface="+mn-cs"/>
              </a:rPr>
              <a:t>The slide layouts within this PowerPoint  will give you a great deal of creative </a:t>
            </a:r>
            <a:r>
              <a:rPr lang="en-IE" sz="2400" b="0" i="0" u="none" strike="noStrike" kern="1200" dirty="0" err="1">
                <a:solidFill>
                  <a:schemeClr val="bg1"/>
                </a:solidFill>
                <a:effectLst/>
                <a:latin typeface="+mn-lt"/>
                <a:ea typeface="+mn-ea"/>
                <a:cs typeface="+mn-cs"/>
              </a:rPr>
              <a:t>flexibily</a:t>
            </a:r>
            <a:r>
              <a:rPr lang="en-IE" sz="2400" b="0" i="0" u="none" strike="noStrike" kern="1200" dirty="0">
                <a:solidFill>
                  <a:schemeClr val="bg1"/>
                </a:solidFill>
                <a:effectLst/>
                <a:latin typeface="+mn-lt"/>
                <a:ea typeface="+mn-ea"/>
                <a:cs typeface="+mn-cs"/>
              </a:rPr>
              <a:t> when creating your Presentation.</a:t>
            </a:r>
            <a:endParaRPr lang="en-IE"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6102669" y="-14749"/>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1" y="2691206"/>
            <a:ext cx="6091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6" name="Straight Connector 15"/>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3220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Left Text Right">
    <p:spTree>
      <p:nvGrpSpPr>
        <p:cNvPr id="1" name=""/>
        <p:cNvGrpSpPr/>
        <p:nvPr/>
      </p:nvGrpSpPr>
      <p:grpSpPr>
        <a:xfrm>
          <a:off x="0" y="0"/>
          <a:ext cx="0" cy="0"/>
          <a:chOff x="0" y="0"/>
          <a:chExt cx="0" cy="0"/>
        </a:xfrm>
      </p:grpSpPr>
      <p:sp>
        <p:nvSpPr>
          <p:cNvPr id="8" name="Chord 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ord 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1"/>
          <p:cNvSpPr>
            <a:spLocks noChangeArrowheads="1"/>
          </p:cNvSpPr>
          <p:nvPr userDrawn="1"/>
        </p:nvSpPr>
        <p:spPr bwMode="auto">
          <a:xfrm flipV="1">
            <a:off x="6532149" y="1595505"/>
            <a:ext cx="5040000" cy="36000"/>
          </a:xfrm>
          <a:prstGeom prst="rect">
            <a:avLst/>
          </a:prstGeom>
          <a:solidFill>
            <a:srgbClr val="FFD700"/>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9" name="テキスト プレースホルダー 36"/>
          <p:cNvSpPr txBox="1">
            <a:spLocks/>
          </p:cNvSpPr>
          <p:nvPr userDrawn="1"/>
        </p:nvSpPr>
        <p:spPr bwMode="auto">
          <a:xfrm>
            <a:off x="7486649" y="6357538"/>
            <a:ext cx="4075893"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20" name="Text Placeholder 25"/>
          <p:cNvSpPr>
            <a:spLocks noGrp="1"/>
          </p:cNvSpPr>
          <p:nvPr>
            <p:ph type="body" sz="quarter" idx="20" hasCustomPrompt="1"/>
          </p:nvPr>
        </p:nvSpPr>
        <p:spPr>
          <a:xfrm>
            <a:off x="6694542" y="1879024"/>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p:cNvSpPr>
            <a:spLocks noGrp="1"/>
          </p:cNvSpPr>
          <p:nvPr>
            <p:ph type="body" sz="quarter" idx="22" hasCustomPrompt="1"/>
          </p:nvPr>
        </p:nvSpPr>
        <p:spPr>
          <a:xfrm>
            <a:off x="6669218" y="767883"/>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22" name="Text Placeholder 25"/>
          <p:cNvSpPr>
            <a:spLocks noGrp="1"/>
          </p:cNvSpPr>
          <p:nvPr>
            <p:ph type="body" sz="quarter" idx="23" hasCustomPrompt="1"/>
          </p:nvPr>
        </p:nvSpPr>
        <p:spPr>
          <a:xfrm>
            <a:off x="6694542" y="2864893"/>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6" name="Picture Placeholder 25"/>
          <p:cNvSpPr>
            <a:spLocks noGrp="1"/>
          </p:cNvSpPr>
          <p:nvPr>
            <p:ph type="pic" sz="quarter" idx="24" hasCustomPrompt="1"/>
          </p:nvPr>
        </p:nvSpPr>
        <p:spPr>
          <a:xfrm>
            <a:off x="-8497" y="-688"/>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p:spPr>
        <p:txBody>
          <a:bodyPr anchor="ctr"/>
          <a:lstStyle>
            <a:lvl1pPr marL="0" indent="0" algn="l">
              <a:buNone/>
              <a:defRPr baseline="0"/>
            </a:lvl1pPr>
          </a:lstStyle>
          <a:p>
            <a:r>
              <a:rPr lang="en-US" dirty="0"/>
              <a:t>               Click here</a:t>
            </a:r>
          </a:p>
          <a:p>
            <a:r>
              <a:rPr lang="en-US" dirty="0"/>
              <a:t>              to add photo</a:t>
            </a:r>
          </a:p>
        </p:txBody>
      </p:sp>
    </p:spTree>
    <p:extLst>
      <p:ext uri="{BB962C8B-B14F-4D97-AF65-F5344CB8AC3E}">
        <p14:creationId xmlns:p14="http://schemas.microsoft.com/office/powerpoint/2010/main" xmlns="" val="103506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hoto Left Text Right">
    <p:spTree>
      <p:nvGrpSpPr>
        <p:cNvPr id="1" name=""/>
        <p:cNvGrpSpPr/>
        <p:nvPr/>
      </p:nvGrpSpPr>
      <p:grpSpPr>
        <a:xfrm>
          <a:off x="0" y="0"/>
          <a:ext cx="0" cy="0"/>
          <a:chOff x="0" y="0"/>
          <a:chExt cx="0" cy="0"/>
        </a:xfrm>
      </p:grpSpPr>
      <p:sp>
        <p:nvSpPr>
          <p:cNvPr id="8" name="Chord 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ord 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テキスト プレースホルダー 36"/>
          <p:cNvSpPr txBox="1">
            <a:spLocks/>
          </p:cNvSpPr>
          <p:nvPr userDrawn="1"/>
        </p:nvSpPr>
        <p:spPr bwMode="auto">
          <a:xfrm>
            <a:off x="7486649" y="6357538"/>
            <a:ext cx="4075893"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20" name="Text Placeholder 25"/>
          <p:cNvSpPr>
            <a:spLocks noGrp="1"/>
          </p:cNvSpPr>
          <p:nvPr>
            <p:ph type="body" sz="quarter" idx="20" hasCustomPrompt="1"/>
          </p:nvPr>
        </p:nvSpPr>
        <p:spPr>
          <a:xfrm>
            <a:off x="6694542" y="1879024"/>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p:cNvSpPr>
            <a:spLocks noGrp="1"/>
          </p:cNvSpPr>
          <p:nvPr>
            <p:ph type="body" sz="quarter" idx="22" hasCustomPrompt="1"/>
          </p:nvPr>
        </p:nvSpPr>
        <p:spPr>
          <a:xfrm>
            <a:off x="6669218" y="767883"/>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22" name="Text Placeholder 25"/>
          <p:cNvSpPr>
            <a:spLocks noGrp="1"/>
          </p:cNvSpPr>
          <p:nvPr>
            <p:ph type="body" sz="quarter" idx="23" hasCustomPrompt="1"/>
          </p:nvPr>
        </p:nvSpPr>
        <p:spPr>
          <a:xfrm>
            <a:off x="6694542" y="2864893"/>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6" name="Picture Placeholder 25"/>
          <p:cNvSpPr>
            <a:spLocks noGrp="1"/>
          </p:cNvSpPr>
          <p:nvPr>
            <p:ph type="pic" sz="quarter" idx="24" hasCustomPrompt="1"/>
          </p:nvPr>
        </p:nvSpPr>
        <p:spPr>
          <a:xfrm>
            <a:off x="-8497" y="-688"/>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p:spPr>
        <p:txBody>
          <a:bodyPr anchor="ctr"/>
          <a:lstStyle>
            <a:lvl1pPr marL="0" indent="0" algn="l">
              <a:buNone/>
              <a:defRPr baseline="0"/>
            </a:lvl1pPr>
          </a:lstStyle>
          <a:p>
            <a:r>
              <a:rPr lang="en-US" dirty="0"/>
              <a:t>               Click here</a:t>
            </a:r>
          </a:p>
          <a:p>
            <a:r>
              <a:rPr lang="en-US" dirty="0"/>
              <a:t>              to add photo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hoto Right">
    <p:spTree>
      <p:nvGrpSpPr>
        <p:cNvPr id="1" name=""/>
        <p:cNvGrpSpPr/>
        <p:nvPr/>
      </p:nvGrpSpPr>
      <p:grpSpPr>
        <a:xfrm>
          <a:off x="0" y="0"/>
          <a:ext cx="0" cy="0"/>
          <a:chOff x="0" y="0"/>
          <a:chExt cx="0" cy="0"/>
        </a:xfrm>
      </p:grpSpPr>
      <p:grpSp>
        <p:nvGrpSpPr>
          <p:cNvPr id="44" name="Group 43"/>
          <p:cNvGrpSpPr/>
          <p:nvPr userDrawn="1"/>
        </p:nvGrpSpPr>
        <p:grpSpPr>
          <a:xfrm flipH="1">
            <a:off x="-10978" y="-458449"/>
            <a:ext cx="8045310" cy="7534873"/>
            <a:chOff x="4146690" y="-429874"/>
            <a:chExt cx="8045310" cy="7534873"/>
          </a:xfrm>
        </p:grpSpPr>
        <p:sp>
          <p:nvSpPr>
            <p:cNvPr id="38" name="Chord 3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ord 3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33" name="Rectangle 21"/>
          <p:cNvSpPr>
            <a:spLocks noChangeArrowheads="1"/>
          </p:cNvSpPr>
          <p:nvPr userDrawn="1"/>
        </p:nvSpPr>
        <p:spPr bwMode="auto">
          <a:xfrm flipV="1">
            <a:off x="443941" y="1545620"/>
            <a:ext cx="5040000" cy="36000"/>
          </a:xfrm>
          <a:prstGeom prst="rect">
            <a:avLst/>
          </a:prstGeom>
          <a:solidFill>
            <a:srgbClr val="FFD700"/>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4" name="Text Placeholder 25"/>
          <p:cNvSpPr>
            <a:spLocks noGrp="1"/>
          </p:cNvSpPr>
          <p:nvPr>
            <p:ph type="body" sz="quarter" idx="20" hasCustomPrompt="1"/>
          </p:nvPr>
        </p:nvSpPr>
        <p:spPr>
          <a:xfrm>
            <a:off x="606334" y="1829139"/>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3"/>
          <p:cNvSpPr>
            <a:spLocks noGrp="1"/>
          </p:cNvSpPr>
          <p:nvPr>
            <p:ph type="body" sz="quarter" idx="22" hasCustomPrompt="1"/>
          </p:nvPr>
        </p:nvSpPr>
        <p:spPr>
          <a:xfrm>
            <a:off x="581010" y="717998"/>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36" name="Text Placeholder 25"/>
          <p:cNvSpPr>
            <a:spLocks noGrp="1"/>
          </p:cNvSpPr>
          <p:nvPr>
            <p:ph type="body" sz="quarter" idx="23" hasCustomPrompt="1"/>
          </p:nvPr>
        </p:nvSpPr>
        <p:spPr>
          <a:xfrm>
            <a:off x="606334" y="2815008"/>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37" name="Picture Placeholder 25"/>
          <p:cNvSpPr>
            <a:spLocks noGrp="1"/>
          </p:cNvSpPr>
          <p:nvPr>
            <p:ph type="pic" sz="quarter" idx="24" hasCustomPrompt="1"/>
          </p:nvPr>
        </p:nvSpPr>
        <p:spPr>
          <a:xfrm flipH="1">
            <a:off x="4988311" y="-10406"/>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a:noFill/>
        </p:spPr>
        <p:txBody>
          <a:bodyPr anchor="ctr"/>
          <a:lstStyle>
            <a:lvl1pPr marL="0" indent="0" algn="l">
              <a:buNone/>
              <a:defRPr baseline="0"/>
            </a:lvl1pPr>
          </a:lstStyle>
          <a:p>
            <a:r>
              <a:rPr lang="en-US" dirty="0"/>
              <a:t>                                                    Click here</a:t>
            </a:r>
          </a:p>
          <a:p>
            <a:r>
              <a:rPr lang="en-US" dirty="0"/>
              <a:t>                                                  to add photo</a:t>
            </a:r>
          </a:p>
        </p:txBody>
      </p:sp>
    </p:spTree>
    <p:extLst>
      <p:ext uri="{BB962C8B-B14F-4D97-AF65-F5344CB8AC3E}">
        <p14:creationId xmlns:p14="http://schemas.microsoft.com/office/powerpoint/2010/main" xmlns="" val="764034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Left Photo Right">
    <p:spTree>
      <p:nvGrpSpPr>
        <p:cNvPr id="1" name=""/>
        <p:cNvGrpSpPr/>
        <p:nvPr/>
      </p:nvGrpSpPr>
      <p:grpSpPr>
        <a:xfrm>
          <a:off x="0" y="0"/>
          <a:ext cx="0" cy="0"/>
          <a:chOff x="0" y="0"/>
          <a:chExt cx="0" cy="0"/>
        </a:xfrm>
      </p:grpSpPr>
      <p:grpSp>
        <p:nvGrpSpPr>
          <p:cNvPr id="44" name="Group 43"/>
          <p:cNvGrpSpPr/>
          <p:nvPr userDrawn="1"/>
        </p:nvGrpSpPr>
        <p:grpSpPr>
          <a:xfrm flipH="1">
            <a:off x="-10978" y="-458449"/>
            <a:ext cx="8045310" cy="7534873"/>
            <a:chOff x="4146690" y="-429874"/>
            <a:chExt cx="8045310" cy="7534873"/>
          </a:xfrm>
        </p:grpSpPr>
        <p:sp>
          <p:nvSpPr>
            <p:cNvPr id="38" name="Chord 3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ord 3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34" name="Text Placeholder 25"/>
          <p:cNvSpPr>
            <a:spLocks noGrp="1"/>
          </p:cNvSpPr>
          <p:nvPr>
            <p:ph type="body" sz="quarter" idx="20" hasCustomPrompt="1"/>
          </p:nvPr>
        </p:nvSpPr>
        <p:spPr>
          <a:xfrm>
            <a:off x="606334" y="1829139"/>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3"/>
          <p:cNvSpPr>
            <a:spLocks noGrp="1"/>
          </p:cNvSpPr>
          <p:nvPr>
            <p:ph type="body" sz="quarter" idx="22" hasCustomPrompt="1"/>
          </p:nvPr>
        </p:nvSpPr>
        <p:spPr>
          <a:xfrm>
            <a:off x="581010" y="717998"/>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36" name="Text Placeholder 25"/>
          <p:cNvSpPr>
            <a:spLocks noGrp="1"/>
          </p:cNvSpPr>
          <p:nvPr>
            <p:ph type="body" sz="quarter" idx="23" hasCustomPrompt="1"/>
          </p:nvPr>
        </p:nvSpPr>
        <p:spPr>
          <a:xfrm>
            <a:off x="606334" y="2815008"/>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37" name="Picture Placeholder 25"/>
          <p:cNvSpPr>
            <a:spLocks noGrp="1"/>
          </p:cNvSpPr>
          <p:nvPr>
            <p:ph type="pic" sz="quarter" idx="24" hasCustomPrompt="1"/>
          </p:nvPr>
        </p:nvSpPr>
        <p:spPr>
          <a:xfrm flipH="1">
            <a:off x="4988311" y="-10406"/>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a:noFill/>
        </p:spPr>
        <p:txBody>
          <a:bodyPr anchor="ctr"/>
          <a:lstStyle>
            <a:lvl1pPr marL="0" indent="0" algn="l">
              <a:buNone/>
              <a:defRPr baseline="0"/>
            </a:lvl1pPr>
          </a:lstStyle>
          <a:p>
            <a:r>
              <a:rPr lang="en-US" dirty="0"/>
              <a:t>                                                    Click here</a:t>
            </a:r>
          </a:p>
          <a:p>
            <a:r>
              <a:rPr lang="en-US" dirty="0"/>
              <a:t>                                                  to add photo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Left Photo Right">
    <p:spTree>
      <p:nvGrpSpPr>
        <p:cNvPr id="1" name=""/>
        <p:cNvGrpSpPr/>
        <p:nvPr/>
      </p:nvGrpSpPr>
      <p:grpSpPr>
        <a:xfrm>
          <a:off x="0" y="0"/>
          <a:ext cx="0" cy="0"/>
          <a:chOff x="0" y="0"/>
          <a:chExt cx="0" cy="0"/>
        </a:xfrm>
      </p:grpSpPr>
      <p:grpSp>
        <p:nvGrpSpPr>
          <p:cNvPr id="44" name="Group 43"/>
          <p:cNvGrpSpPr/>
          <p:nvPr userDrawn="1"/>
        </p:nvGrpSpPr>
        <p:grpSpPr>
          <a:xfrm flipH="1">
            <a:off x="-1503871" y="-458449"/>
            <a:ext cx="8045310" cy="7534873"/>
            <a:chOff x="4146690" y="-429874"/>
            <a:chExt cx="8045310" cy="7534873"/>
          </a:xfrm>
        </p:grpSpPr>
        <p:sp>
          <p:nvSpPr>
            <p:cNvPr id="38" name="Chord 3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ord 3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34" name="Text Placeholder 25"/>
          <p:cNvSpPr>
            <a:spLocks noGrp="1"/>
          </p:cNvSpPr>
          <p:nvPr>
            <p:ph type="body" sz="quarter" idx="20" hasCustomPrompt="1"/>
          </p:nvPr>
        </p:nvSpPr>
        <p:spPr>
          <a:xfrm>
            <a:off x="-886559" y="1829139"/>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3"/>
          <p:cNvSpPr>
            <a:spLocks noGrp="1"/>
          </p:cNvSpPr>
          <p:nvPr>
            <p:ph type="body" sz="quarter" idx="22" hasCustomPrompt="1"/>
          </p:nvPr>
        </p:nvSpPr>
        <p:spPr>
          <a:xfrm>
            <a:off x="-911883" y="717998"/>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36" name="Text Placeholder 25"/>
          <p:cNvSpPr>
            <a:spLocks noGrp="1"/>
          </p:cNvSpPr>
          <p:nvPr>
            <p:ph type="body" sz="quarter" idx="23" hasCustomPrompt="1"/>
          </p:nvPr>
        </p:nvSpPr>
        <p:spPr>
          <a:xfrm>
            <a:off x="-886559" y="2815008"/>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37" name="Picture Placeholder 25"/>
          <p:cNvSpPr>
            <a:spLocks noGrp="1"/>
          </p:cNvSpPr>
          <p:nvPr>
            <p:ph type="pic" sz="quarter" idx="24" hasCustomPrompt="1"/>
          </p:nvPr>
        </p:nvSpPr>
        <p:spPr>
          <a:xfrm flipH="1">
            <a:off x="3413333" y="4808"/>
            <a:ext cx="8796628" cy="6938412"/>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519 w 10506"/>
              <a:gd name="connsiteY0" fmla="*/ 1 h 10001"/>
              <a:gd name="connsiteX1" fmla="*/ 10506 w 10506"/>
              <a:gd name="connsiteY1" fmla="*/ 7 h 10001"/>
              <a:gd name="connsiteX2" fmla="*/ 7648 w 10506"/>
              <a:gd name="connsiteY2" fmla="*/ 1376 h 10001"/>
              <a:gd name="connsiteX3" fmla="*/ 6369 w 10506"/>
              <a:gd name="connsiteY3" fmla="*/ 5033 h 10001"/>
              <a:gd name="connsiteX4" fmla="*/ 7315 w 10506"/>
              <a:gd name="connsiteY4" fmla="*/ 8110 h 10001"/>
              <a:gd name="connsiteX5" fmla="*/ 10450 w 10506"/>
              <a:gd name="connsiteY5" fmla="*/ 9999 h 10001"/>
              <a:gd name="connsiteX6" fmla="*/ 506 w 10506"/>
              <a:gd name="connsiteY6" fmla="*/ 10001 h 10001"/>
              <a:gd name="connsiteX7" fmla="*/ 0 w 10506"/>
              <a:gd name="connsiteY7" fmla="*/ 5070 h 10001"/>
              <a:gd name="connsiteX8" fmla="*/ 519 w 10506"/>
              <a:gd name="connsiteY8" fmla="*/ 1 h 10001"/>
              <a:gd name="connsiteX0" fmla="*/ 0 w 10557"/>
              <a:gd name="connsiteY0" fmla="*/ 21 h 9994"/>
              <a:gd name="connsiteX1" fmla="*/ 10557 w 10557"/>
              <a:gd name="connsiteY1" fmla="*/ 0 h 9994"/>
              <a:gd name="connsiteX2" fmla="*/ 7699 w 10557"/>
              <a:gd name="connsiteY2" fmla="*/ 1369 h 9994"/>
              <a:gd name="connsiteX3" fmla="*/ 6420 w 10557"/>
              <a:gd name="connsiteY3" fmla="*/ 5026 h 9994"/>
              <a:gd name="connsiteX4" fmla="*/ 7366 w 10557"/>
              <a:gd name="connsiteY4" fmla="*/ 8103 h 9994"/>
              <a:gd name="connsiteX5" fmla="*/ 10501 w 10557"/>
              <a:gd name="connsiteY5" fmla="*/ 9992 h 9994"/>
              <a:gd name="connsiteX6" fmla="*/ 557 w 10557"/>
              <a:gd name="connsiteY6" fmla="*/ 9994 h 9994"/>
              <a:gd name="connsiteX7" fmla="*/ 51 w 10557"/>
              <a:gd name="connsiteY7" fmla="*/ 5063 h 9994"/>
              <a:gd name="connsiteX8" fmla="*/ 0 w 10557"/>
              <a:gd name="connsiteY8" fmla="*/ 21 h 9994"/>
              <a:gd name="connsiteX0" fmla="*/ 0 w 10000"/>
              <a:gd name="connsiteY0" fmla="*/ 21 h 10109"/>
              <a:gd name="connsiteX1" fmla="*/ 10000 w 10000"/>
              <a:gd name="connsiteY1" fmla="*/ 0 h 10109"/>
              <a:gd name="connsiteX2" fmla="*/ 7293 w 10000"/>
              <a:gd name="connsiteY2" fmla="*/ 1370 h 10109"/>
              <a:gd name="connsiteX3" fmla="*/ 6081 w 10000"/>
              <a:gd name="connsiteY3" fmla="*/ 5029 h 10109"/>
              <a:gd name="connsiteX4" fmla="*/ 6977 w 10000"/>
              <a:gd name="connsiteY4" fmla="*/ 8108 h 10109"/>
              <a:gd name="connsiteX5" fmla="*/ 9947 w 10000"/>
              <a:gd name="connsiteY5" fmla="*/ 9998 h 10109"/>
              <a:gd name="connsiteX6" fmla="*/ 37 w 10000"/>
              <a:gd name="connsiteY6" fmla="*/ 10109 h 10109"/>
              <a:gd name="connsiteX7" fmla="*/ 48 w 10000"/>
              <a:gd name="connsiteY7" fmla="*/ 5066 h 10109"/>
              <a:gd name="connsiteX8" fmla="*/ 0 w 10000"/>
              <a:gd name="connsiteY8" fmla="*/ 21 h 10109"/>
              <a:gd name="connsiteX0" fmla="*/ 0 w 11567"/>
              <a:gd name="connsiteY0" fmla="*/ 21 h 10109"/>
              <a:gd name="connsiteX1" fmla="*/ 10000 w 11567"/>
              <a:gd name="connsiteY1" fmla="*/ 0 h 10109"/>
              <a:gd name="connsiteX2" fmla="*/ 7293 w 11567"/>
              <a:gd name="connsiteY2" fmla="*/ 1370 h 10109"/>
              <a:gd name="connsiteX3" fmla="*/ 6081 w 11567"/>
              <a:gd name="connsiteY3" fmla="*/ 5029 h 10109"/>
              <a:gd name="connsiteX4" fmla="*/ 6977 w 11567"/>
              <a:gd name="connsiteY4" fmla="*/ 8108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 name="connsiteX0" fmla="*/ 0 w 11567"/>
              <a:gd name="connsiteY0" fmla="*/ 21 h 10109"/>
              <a:gd name="connsiteX1" fmla="*/ 10000 w 11567"/>
              <a:gd name="connsiteY1" fmla="*/ 0 h 10109"/>
              <a:gd name="connsiteX2" fmla="*/ 7293 w 11567"/>
              <a:gd name="connsiteY2" fmla="*/ 1370 h 10109"/>
              <a:gd name="connsiteX3" fmla="*/ 7602 w 11567"/>
              <a:gd name="connsiteY3" fmla="*/ 5056 h 10109"/>
              <a:gd name="connsiteX4" fmla="*/ 6977 w 11567"/>
              <a:gd name="connsiteY4" fmla="*/ 8108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 name="connsiteX0" fmla="*/ 0 w 11567"/>
              <a:gd name="connsiteY0" fmla="*/ 21 h 10109"/>
              <a:gd name="connsiteX1" fmla="*/ 10000 w 11567"/>
              <a:gd name="connsiteY1" fmla="*/ 0 h 10109"/>
              <a:gd name="connsiteX2" fmla="*/ 7293 w 11567"/>
              <a:gd name="connsiteY2" fmla="*/ 1370 h 10109"/>
              <a:gd name="connsiteX3" fmla="*/ 7602 w 11567"/>
              <a:gd name="connsiteY3" fmla="*/ 5056 h 10109"/>
              <a:gd name="connsiteX4" fmla="*/ 8278 w 11567"/>
              <a:gd name="connsiteY4" fmla="*/ 7755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 name="connsiteX0" fmla="*/ 0 w 11567"/>
              <a:gd name="connsiteY0" fmla="*/ 21 h 10109"/>
              <a:gd name="connsiteX1" fmla="*/ 10000 w 11567"/>
              <a:gd name="connsiteY1" fmla="*/ 0 h 10109"/>
              <a:gd name="connsiteX2" fmla="*/ 8594 w 11567"/>
              <a:gd name="connsiteY2" fmla="*/ 1615 h 10109"/>
              <a:gd name="connsiteX3" fmla="*/ 7602 w 11567"/>
              <a:gd name="connsiteY3" fmla="*/ 5056 h 10109"/>
              <a:gd name="connsiteX4" fmla="*/ 8278 w 11567"/>
              <a:gd name="connsiteY4" fmla="*/ 7755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 name="connsiteX0" fmla="*/ 0 w 11567"/>
              <a:gd name="connsiteY0" fmla="*/ 21 h 10109"/>
              <a:gd name="connsiteX1" fmla="*/ 11276 w 11567"/>
              <a:gd name="connsiteY1" fmla="*/ 0 h 10109"/>
              <a:gd name="connsiteX2" fmla="*/ 8594 w 11567"/>
              <a:gd name="connsiteY2" fmla="*/ 1615 h 10109"/>
              <a:gd name="connsiteX3" fmla="*/ 7602 w 11567"/>
              <a:gd name="connsiteY3" fmla="*/ 5056 h 10109"/>
              <a:gd name="connsiteX4" fmla="*/ 8278 w 11567"/>
              <a:gd name="connsiteY4" fmla="*/ 7755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7" h="10109">
                <a:moveTo>
                  <a:pt x="0" y="21"/>
                </a:moveTo>
                <a:lnTo>
                  <a:pt x="11276" y="0"/>
                </a:lnTo>
                <a:cubicBezTo>
                  <a:pt x="10277" y="96"/>
                  <a:pt x="9218" y="814"/>
                  <a:pt x="8594" y="1615"/>
                </a:cubicBezTo>
                <a:cubicBezTo>
                  <a:pt x="7939" y="2433"/>
                  <a:pt x="7655" y="3933"/>
                  <a:pt x="7602" y="5056"/>
                </a:cubicBezTo>
                <a:cubicBezTo>
                  <a:pt x="7550" y="6179"/>
                  <a:pt x="7632" y="6841"/>
                  <a:pt x="8278" y="7755"/>
                </a:cubicBezTo>
                <a:cubicBezTo>
                  <a:pt x="9336" y="9335"/>
                  <a:pt x="11550" y="10017"/>
                  <a:pt x="11567" y="9998"/>
                </a:cubicBezTo>
                <a:lnTo>
                  <a:pt x="37" y="10109"/>
                </a:lnTo>
                <a:cubicBezTo>
                  <a:pt x="57" y="10093"/>
                  <a:pt x="46" y="6733"/>
                  <a:pt x="48" y="5066"/>
                </a:cubicBezTo>
                <a:cubicBezTo>
                  <a:pt x="50" y="3398"/>
                  <a:pt x="9" y="10"/>
                  <a:pt x="0" y="21"/>
                </a:cubicBezTo>
                <a:close/>
              </a:path>
            </a:pathLst>
          </a:custGeom>
          <a:noFill/>
        </p:spPr>
        <p:txBody>
          <a:bodyPr anchor="ctr"/>
          <a:lstStyle>
            <a:lvl1pPr marL="0" indent="0" algn="l">
              <a:buNone/>
              <a:defRPr baseline="0"/>
            </a:lvl1pPr>
          </a:lstStyle>
          <a:p>
            <a:r>
              <a:rPr lang="en-US" dirty="0"/>
              <a:t>                                                    Click here</a:t>
            </a:r>
          </a:p>
          <a:p>
            <a:r>
              <a:rPr lang="en-US" dirty="0"/>
              <a:t>                                                  to add photo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cons with Title">
    <p:spTree>
      <p:nvGrpSpPr>
        <p:cNvPr id="1" name=""/>
        <p:cNvGrpSpPr/>
        <p:nvPr/>
      </p:nvGrpSpPr>
      <p:grpSpPr>
        <a:xfrm>
          <a:off x="0" y="0"/>
          <a:ext cx="0" cy="0"/>
          <a:chOff x="0" y="0"/>
          <a:chExt cx="0" cy="0"/>
        </a:xfrm>
      </p:grpSpPr>
      <p:sp>
        <p:nvSpPr>
          <p:cNvPr id="10" name="Teardrop 9"/>
          <p:cNvSpPr/>
          <p:nvPr userDrawn="1"/>
        </p:nvSpPr>
        <p:spPr>
          <a:xfrm>
            <a:off x="7147121" y="3799936"/>
            <a:ext cx="1948566" cy="1948566"/>
          </a:xfrm>
          <a:prstGeom prst="teardrop">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userDrawn="1"/>
        </p:nvSpPr>
        <p:spPr>
          <a:xfrm flipH="1">
            <a:off x="2965492" y="3791349"/>
            <a:ext cx="1948566" cy="1948566"/>
          </a:xfrm>
          <a:prstGeom prst="teardrop">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userDrawn="1"/>
        </p:nvSpPr>
        <p:spPr>
          <a:xfrm flipH="1" flipV="1">
            <a:off x="9083931" y="1842560"/>
            <a:ext cx="1948566" cy="1948566"/>
          </a:xfrm>
          <a:prstGeom prst="teardrop">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userDrawn="1"/>
        </p:nvSpPr>
        <p:spPr>
          <a:xfrm flipV="1">
            <a:off x="1022804" y="1842783"/>
            <a:ext cx="1948566" cy="1948566"/>
          </a:xfrm>
          <a:prstGeom prst="teardrop">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0" y="-1416"/>
            <a:ext cx="12192000" cy="1110069"/>
            <a:chOff x="0" y="-1416"/>
            <a:chExt cx="12192000" cy="1110069"/>
          </a:xfrm>
          <a:solidFill>
            <a:srgbClr val="085156"/>
          </a:solidFill>
        </p:grpSpPr>
        <p:sp>
          <p:nvSpPr>
            <p:cNvPr id="23" name="Rectangle 22"/>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rminator 23"/>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a:alphaModFix amt="7000"/>
            <a:extLst>
              <a:ext uri="{28A0092B-C50C-407E-A947-70E740481C1C}">
                <a14:useLocalDpi xmlns:a14="http://schemas.microsoft.com/office/drawing/2010/main" xmlns="" val="0"/>
              </a:ext>
            </a:extLst>
          </a:blip>
          <a:srcRect b="26629"/>
          <a:stretch/>
        </p:blipFill>
        <p:spPr>
          <a:xfrm rot="16200000">
            <a:off x="9666337" y="-250801"/>
            <a:ext cx="2762230" cy="2304637"/>
          </a:xfrm>
          <a:prstGeom prst="rect">
            <a:avLst/>
          </a:prstGeom>
        </p:spPr>
      </p:pic>
      <p:sp>
        <p:nvSpPr>
          <p:cNvPr id="29" name="Text Placeholder 23"/>
          <p:cNvSpPr>
            <a:spLocks noGrp="1"/>
          </p:cNvSpPr>
          <p:nvPr>
            <p:ph type="body" sz="quarter" idx="14" hasCustomPrompt="1"/>
          </p:nvPr>
        </p:nvSpPr>
        <p:spPr>
          <a:xfrm>
            <a:off x="3038615" y="1354081"/>
            <a:ext cx="2407985" cy="745278"/>
          </a:xfrm>
        </p:spPr>
        <p:txBody>
          <a:bodyPr anchor="ctr">
            <a:normAutofit/>
          </a:bodyPr>
          <a:lstStyle>
            <a:lvl1pPr marL="0" indent="0" algn="l">
              <a:buNone/>
              <a:defRPr sz="3000">
                <a:solidFill>
                  <a:srgbClr val="95D600"/>
                </a:solidFill>
                <a:latin typeface="+mn-lt"/>
              </a:defRPr>
            </a:lvl1pPr>
          </a:lstStyle>
          <a:p>
            <a:pPr lvl="0"/>
            <a:r>
              <a:rPr lang="en-US"/>
              <a:t>Title</a:t>
            </a:r>
            <a:endParaRPr lang="en-US" dirty="0"/>
          </a:p>
        </p:txBody>
      </p:sp>
      <p:sp>
        <p:nvSpPr>
          <p:cNvPr id="30" name="Text Placeholder 23"/>
          <p:cNvSpPr>
            <a:spLocks noGrp="1"/>
          </p:cNvSpPr>
          <p:nvPr>
            <p:ph type="body" sz="quarter" idx="15" hasCustomPrompt="1"/>
          </p:nvPr>
        </p:nvSpPr>
        <p:spPr>
          <a:xfrm>
            <a:off x="3052903" y="2193067"/>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1" name="Text Placeholder 23"/>
          <p:cNvSpPr>
            <a:spLocks noGrp="1"/>
          </p:cNvSpPr>
          <p:nvPr>
            <p:ph type="body" sz="quarter" idx="16" hasCustomPrompt="1"/>
          </p:nvPr>
        </p:nvSpPr>
        <p:spPr>
          <a:xfrm>
            <a:off x="6586559" y="1365899"/>
            <a:ext cx="2407985" cy="745278"/>
          </a:xfrm>
        </p:spPr>
        <p:txBody>
          <a:bodyPr anchor="ctr">
            <a:normAutofit/>
          </a:bodyPr>
          <a:lstStyle>
            <a:lvl1pPr marL="0" indent="0" algn="l">
              <a:buNone/>
              <a:defRPr sz="3000">
                <a:solidFill>
                  <a:srgbClr val="FFD700"/>
                </a:solidFill>
                <a:latin typeface="+mn-lt"/>
              </a:defRPr>
            </a:lvl1pPr>
          </a:lstStyle>
          <a:p>
            <a:pPr lvl="0"/>
            <a:r>
              <a:rPr lang="en-US" dirty="0"/>
              <a:t>Title</a:t>
            </a:r>
          </a:p>
        </p:txBody>
      </p:sp>
      <p:sp>
        <p:nvSpPr>
          <p:cNvPr id="32" name="Text Placeholder 23"/>
          <p:cNvSpPr>
            <a:spLocks noGrp="1"/>
          </p:cNvSpPr>
          <p:nvPr>
            <p:ph type="body" sz="quarter" idx="17" hasCustomPrompt="1"/>
          </p:nvPr>
        </p:nvSpPr>
        <p:spPr>
          <a:xfrm>
            <a:off x="6600847" y="2204885"/>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5" name="Text Placeholder 23"/>
          <p:cNvSpPr>
            <a:spLocks noGrp="1"/>
          </p:cNvSpPr>
          <p:nvPr>
            <p:ph type="body" sz="quarter" idx="18" hasCustomPrompt="1"/>
          </p:nvPr>
        </p:nvSpPr>
        <p:spPr>
          <a:xfrm>
            <a:off x="463353" y="3867948"/>
            <a:ext cx="2407985" cy="745278"/>
          </a:xfrm>
        </p:spPr>
        <p:txBody>
          <a:bodyPr anchor="ctr">
            <a:normAutofit/>
          </a:bodyPr>
          <a:lstStyle>
            <a:lvl1pPr marL="0" indent="0" algn="l">
              <a:buNone/>
              <a:defRPr sz="3000">
                <a:solidFill>
                  <a:srgbClr val="ED2891"/>
                </a:solidFill>
                <a:latin typeface="+mn-lt"/>
              </a:defRPr>
            </a:lvl1pPr>
          </a:lstStyle>
          <a:p>
            <a:pPr lvl="0"/>
            <a:r>
              <a:rPr lang="en-US" dirty="0"/>
              <a:t>Title</a:t>
            </a:r>
          </a:p>
        </p:txBody>
      </p:sp>
      <p:sp>
        <p:nvSpPr>
          <p:cNvPr id="36" name="Text Placeholder 23"/>
          <p:cNvSpPr>
            <a:spLocks noGrp="1"/>
          </p:cNvSpPr>
          <p:nvPr>
            <p:ph type="body" sz="quarter" idx="19" hasCustomPrompt="1"/>
          </p:nvPr>
        </p:nvSpPr>
        <p:spPr>
          <a:xfrm>
            <a:off x="477641" y="4706934"/>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7" name="Text Placeholder 23"/>
          <p:cNvSpPr>
            <a:spLocks noGrp="1"/>
          </p:cNvSpPr>
          <p:nvPr>
            <p:ph type="body" sz="quarter" idx="20" hasCustomPrompt="1"/>
          </p:nvPr>
        </p:nvSpPr>
        <p:spPr>
          <a:xfrm>
            <a:off x="9198235" y="3914240"/>
            <a:ext cx="2407985" cy="745278"/>
          </a:xfrm>
        </p:spPr>
        <p:txBody>
          <a:bodyPr anchor="ctr">
            <a:normAutofit/>
          </a:bodyPr>
          <a:lstStyle>
            <a:lvl1pPr marL="0" indent="0" algn="l">
              <a:buNone/>
              <a:defRPr sz="3000">
                <a:solidFill>
                  <a:srgbClr val="F15A2A"/>
                </a:solidFill>
                <a:latin typeface="+mn-lt"/>
              </a:defRPr>
            </a:lvl1pPr>
          </a:lstStyle>
          <a:p>
            <a:pPr lvl="0"/>
            <a:r>
              <a:rPr lang="en-US" dirty="0"/>
              <a:t>Title</a:t>
            </a:r>
          </a:p>
        </p:txBody>
      </p:sp>
      <p:sp>
        <p:nvSpPr>
          <p:cNvPr id="38" name="Text Placeholder 23"/>
          <p:cNvSpPr>
            <a:spLocks noGrp="1"/>
          </p:cNvSpPr>
          <p:nvPr>
            <p:ph type="body" sz="quarter" idx="21" hasCustomPrompt="1"/>
          </p:nvPr>
        </p:nvSpPr>
        <p:spPr>
          <a:xfrm>
            <a:off x="9212523" y="4753226"/>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9"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xmlns="" val="1759007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Icons with Title">
    <p:spTree>
      <p:nvGrpSpPr>
        <p:cNvPr id="1" name=""/>
        <p:cNvGrpSpPr/>
        <p:nvPr/>
      </p:nvGrpSpPr>
      <p:grpSpPr>
        <a:xfrm>
          <a:off x="0" y="0"/>
          <a:ext cx="0" cy="0"/>
          <a:chOff x="0" y="0"/>
          <a:chExt cx="0" cy="0"/>
        </a:xfrm>
      </p:grpSpPr>
      <p:sp>
        <p:nvSpPr>
          <p:cNvPr id="10" name="Teardrop 9"/>
          <p:cNvSpPr/>
          <p:nvPr userDrawn="1"/>
        </p:nvSpPr>
        <p:spPr>
          <a:xfrm>
            <a:off x="7810999" y="3687202"/>
            <a:ext cx="1948566" cy="1948566"/>
          </a:xfrm>
          <a:prstGeom prst="teardrop">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userDrawn="1"/>
        </p:nvSpPr>
        <p:spPr>
          <a:xfrm flipH="1">
            <a:off x="2522042" y="3650830"/>
            <a:ext cx="1948566" cy="1948566"/>
          </a:xfrm>
          <a:prstGeom prst="teardrop">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userDrawn="1"/>
        </p:nvSpPr>
        <p:spPr>
          <a:xfrm flipH="1" flipV="1">
            <a:off x="9747809" y="1729826"/>
            <a:ext cx="1948566" cy="1948566"/>
          </a:xfrm>
          <a:prstGeom prst="teardrop">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userDrawn="1"/>
        </p:nvSpPr>
        <p:spPr>
          <a:xfrm flipV="1">
            <a:off x="573476" y="1702264"/>
            <a:ext cx="1948566" cy="1948566"/>
          </a:xfrm>
          <a:prstGeom prst="teardrop">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0" y="-1416"/>
            <a:ext cx="12192000" cy="1110069"/>
            <a:chOff x="0" y="-1416"/>
            <a:chExt cx="12192000" cy="1110069"/>
          </a:xfrm>
          <a:solidFill>
            <a:srgbClr val="085156"/>
          </a:solidFill>
        </p:grpSpPr>
        <p:sp>
          <p:nvSpPr>
            <p:cNvPr id="23" name="Rectangle 22"/>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rminator 23"/>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a:alphaModFix amt="7000"/>
            <a:extLst>
              <a:ext uri="{28A0092B-C50C-407E-A947-70E740481C1C}">
                <a14:useLocalDpi xmlns:a14="http://schemas.microsoft.com/office/drawing/2010/main" xmlns="" val="0"/>
              </a:ext>
            </a:extLst>
          </a:blip>
          <a:srcRect b="26629"/>
          <a:stretch/>
        </p:blipFill>
        <p:spPr>
          <a:xfrm rot="16200000">
            <a:off x="9666337" y="-250801"/>
            <a:ext cx="2762230" cy="2304637"/>
          </a:xfrm>
          <a:prstGeom prst="rect">
            <a:avLst/>
          </a:prstGeom>
        </p:spPr>
      </p:pic>
      <p:sp>
        <p:nvSpPr>
          <p:cNvPr id="29" name="Text Placeholder 23"/>
          <p:cNvSpPr>
            <a:spLocks noGrp="1"/>
          </p:cNvSpPr>
          <p:nvPr>
            <p:ph type="body" sz="quarter" idx="14" hasCustomPrompt="1"/>
          </p:nvPr>
        </p:nvSpPr>
        <p:spPr>
          <a:xfrm>
            <a:off x="2650309" y="1203769"/>
            <a:ext cx="2088713" cy="745278"/>
          </a:xfrm>
        </p:spPr>
        <p:txBody>
          <a:bodyPr anchor="ctr">
            <a:normAutofit/>
          </a:bodyPr>
          <a:lstStyle>
            <a:lvl1pPr marL="0" indent="0" algn="l">
              <a:buNone/>
              <a:defRPr sz="3000">
                <a:solidFill>
                  <a:srgbClr val="95D600"/>
                </a:solidFill>
                <a:latin typeface="+mn-lt"/>
              </a:defRPr>
            </a:lvl1pPr>
          </a:lstStyle>
          <a:p>
            <a:pPr lvl="0"/>
            <a:r>
              <a:rPr lang="en-US"/>
              <a:t>Title</a:t>
            </a:r>
            <a:endParaRPr lang="en-US" dirty="0"/>
          </a:p>
        </p:txBody>
      </p:sp>
      <p:sp>
        <p:nvSpPr>
          <p:cNvPr id="30" name="Text Placeholder 23"/>
          <p:cNvSpPr>
            <a:spLocks noGrp="1"/>
          </p:cNvSpPr>
          <p:nvPr>
            <p:ph type="body" sz="quarter" idx="15" hasCustomPrompt="1"/>
          </p:nvPr>
        </p:nvSpPr>
        <p:spPr>
          <a:xfrm>
            <a:off x="2664597" y="2042755"/>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1" name="Text Placeholder 23"/>
          <p:cNvSpPr>
            <a:spLocks noGrp="1"/>
          </p:cNvSpPr>
          <p:nvPr>
            <p:ph type="body" sz="quarter" idx="16" hasCustomPrompt="1"/>
          </p:nvPr>
        </p:nvSpPr>
        <p:spPr>
          <a:xfrm>
            <a:off x="7463379" y="1215587"/>
            <a:ext cx="2088713" cy="745278"/>
          </a:xfrm>
        </p:spPr>
        <p:txBody>
          <a:bodyPr anchor="ctr">
            <a:normAutofit/>
          </a:bodyPr>
          <a:lstStyle>
            <a:lvl1pPr marL="0" indent="0" algn="l">
              <a:buNone/>
              <a:defRPr sz="3000">
                <a:solidFill>
                  <a:srgbClr val="FFD700"/>
                </a:solidFill>
                <a:latin typeface="+mn-lt"/>
              </a:defRPr>
            </a:lvl1pPr>
          </a:lstStyle>
          <a:p>
            <a:pPr lvl="0"/>
            <a:r>
              <a:rPr lang="en-US" dirty="0"/>
              <a:t>Title</a:t>
            </a:r>
          </a:p>
        </p:txBody>
      </p:sp>
      <p:sp>
        <p:nvSpPr>
          <p:cNvPr id="32" name="Text Placeholder 23"/>
          <p:cNvSpPr>
            <a:spLocks noGrp="1"/>
          </p:cNvSpPr>
          <p:nvPr>
            <p:ph type="body" sz="quarter" idx="17" hasCustomPrompt="1"/>
          </p:nvPr>
        </p:nvSpPr>
        <p:spPr>
          <a:xfrm>
            <a:off x="7477667" y="2054573"/>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5" name="Text Placeholder 23"/>
          <p:cNvSpPr>
            <a:spLocks noGrp="1"/>
          </p:cNvSpPr>
          <p:nvPr>
            <p:ph type="body" sz="quarter" idx="18" hasCustomPrompt="1"/>
          </p:nvPr>
        </p:nvSpPr>
        <p:spPr>
          <a:xfrm>
            <a:off x="237885" y="3830370"/>
            <a:ext cx="2088713" cy="745278"/>
          </a:xfrm>
        </p:spPr>
        <p:txBody>
          <a:bodyPr anchor="ctr">
            <a:normAutofit/>
          </a:bodyPr>
          <a:lstStyle>
            <a:lvl1pPr marL="0" indent="0" algn="l">
              <a:buNone/>
              <a:defRPr sz="3000">
                <a:solidFill>
                  <a:srgbClr val="ED2891"/>
                </a:solidFill>
                <a:latin typeface="+mn-lt"/>
              </a:defRPr>
            </a:lvl1pPr>
          </a:lstStyle>
          <a:p>
            <a:pPr lvl="0"/>
            <a:r>
              <a:rPr lang="en-US" dirty="0"/>
              <a:t>Title</a:t>
            </a:r>
          </a:p>
        </p:txBody>
      </p:sp>
      <p:sp>
        <p:nvSpPr>
          <p:cNvPr id="36" name="Text Placeholder 23"/>
          <p:cNvSpPr>
            <a:spLocks noGrp="1"/>
          </p:cNvSpPr>
          <p:nvPr>
            <p:ph type="body" sz="quarter" idx="19" hasCustomPrompt="1"/>
          </p:nvPr>
        </p:nvSpPr>
        <p:spPr>
          <a:xfrm>
            <a:off x="252173" y="4669356"/>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7" name="Text Placeholder 23"/>
          <p:cNvSpPr>
            <a:spLocks noGrp="1"/>
          </p:cNvSpPr>
          <p:nvPr>
            <p:ph type="body" sz="quarter" idx="20" hasCustomPrompt="1"/>
          </p:nvPr>
        </p:nvSpPr>
        <p:spPr>
          <a:xfrm>
            <a:off x="9887165" y="3864136"/>
            <a:ext cx="2088713" cy="745278"/>
          </a:xfrm>
        </p:spPr>
        <p:txBody>
          <a:bodyPr anchor="ctr">
            <a:normAutofit/>
          </a:bodyPr>
          <a:lstStyle>
            <a:lvl1pPr marL="0" indent="0" algn="l">
              <a:buNone/>
              <a:defRPr sz="3000">
                <a:solidFill>
                  <a:srgbClr val="F15A2A"/>
                </a:solidFill>
                <a:latin typeface="+mn-lt"/>
              </a:defRPr>
            </a:lvl1pPr>
          </a:lstStyle>
          <a:p>
            <a:pPr lvl="0"/>
            <a:r>
              <a:rPr lang="en-US" dirty="0"/>
              <a:t>Title</a:t>
            </a:r>
          </a:p>
        </p:txBody>
      </p:sp>
      <p:sp>
        <p:nvSpPr>
          <p:cNvPr id="38" name="Text Placeholder 23"/>
          <p:cNvSpPr>
            <a:spLocks noGrp="1"/>
          </p:cNvSpPr>
          <p:nvPr>
            <p:ph type="body" sz="quarter" idx="21" hasCustomPrompt="1"/>
          </p:nvPr>
        </p:nvSpPr>
        <p:spPr>
          <a:xfrm>
            <a:off x="9901453" y="4703122"/>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9"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
        <p:nvSpPr>
          <p:cNvPr id="19" name="Teardrop 18"/>
          <p:cNvSpPr/>
          <p:nvPr userDrawn="1"/>
        </p:nvSpPr>
        <p:spPr>
          <a:xfrm flipH="1">
            <a:off x="5178949" y="1702264"/>
            <a:ext cx="1948566" cy="1948566"/>
          </a:xfrm>
          <a:prstGeom prst="teardrop">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3"/>
          <p:cNvSpPr>
            <a:spLocks noGrp="1"/>
          </p:cNvSpPr>
          <p:nvPr>
            <p:ph type="body" sz="quarter" idx="22" hasCustomPrompt="1"/>
          </p:nvPr>
        </p:nvSpPr>
        <p:spPr>
          <a:xfrm>
            <a:off x="5114557" y="3861782"/>
            <a:ext cx="2088713" cy="745278"/>
          </a:xfrm>
        </p:spPr>
        <p:txBody>
          <a:bodyPr anchor="ctr">
            <a:normAutofit/>
          </a:bodyPr>
          <a:lstStyle>
            <a:lvl1pPr marL="0" indent="0" algn="l">
              <a:buNone/>
              <a:defRPr sz="3000">
                <a:solidFill>
                  <a:srgbClr val="B52372"/>
                </a:solidFill>
                <a:latin typeface="+mn-lt"/>
              </a:defRPr>
            </a:lvl1pPr>
          </a:lstStyle>
          <a:p>
            <a:pPr lvl="0"/>
            <a:r>
              <a:rPr lang="en-US" dirty="0"/>
              <a:t>Title</a:t>
            </a:r>
          </a:p>
        </p:txBody>
      </p:sp>
      <p:sp>
        <p:nvSpPr>
          <p:cNvPr id="21" name="Text Placeholder 23"/>
          <p:cNvSpPr>
            <a:spLocks noGrp="1"/>
          </p:cNvSpPr>
          <p:nvPr>
            <p:ph type="body" sz="quarter" idx="23" hasCustomPrompt="1"/>
          </p:nvPr>
        </p:nvSpPr>
        <p:spPr>
          <a:xfrm>
            <a:off x="5128845" y="4700768"/>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Photo Bottom Text">
    <p:spTree>
      <p:nvGrpSpPr>
        <p:cNvPr id="1" name=""/>
        <p:cNvGrpSpPr/>
        <p:nvPr/>
      </p:nvGrpSpPr>
      <p:grpSpPr>
        <a:xfrm>
          <a:off x="0" y="0"/>
          <a:ext cx="0" cy="0"/>
          <a:chOff x="0" y="0"/>
          <a:chExt cx="0" cy="0"/>
        </a:xfrm>
      </p:grpSpPr>
      <p:sp>
        <p:nvSpPr>
          <p:cNvPr id="6" name="Terminator 5"/>
          <p:cNvSpPr/>
          <p:nvPr userDrawn="1"/>
        </p:nvSpPr>
        <p:spPr>
          <a:xfrm>
            <a:off x="1338" y="2797187"/>
            <a:ext cx="12192000" cy="2540097"/>
          </a:xfrm>
          <a:prstGeom prst="flowChartTerminator">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userDrawn="1"/>
        </p:nvSpPr>
        <p:spPr>
          <a:xfrm>
            <a:off x="-54476" y="3058532"/>
            <a:ext cx="12192000" cy="2488444"/>
          </a:xfrm>
          <a:prstGeom prst="flowChartTermina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86" y="4145378"/>
            <a:ext cx="12192000" cy="2712623"/>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4179034" y="3520115"/>
            <a:ext cx="0" cy="696487"/>
          </a:xfrm>
          <a:prstGeom prst="line">
            <a:avLst/>
          </a:prstGeom>
          <a:ln w="28575">
            <a:solidFill>
              <a:srgbClr val="FFD700"/>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4070353" y="2935350"/>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10660424" y="3014959"/>
            <a:ext cx="264812" cy="264812"/>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17" name="Oval 16"/>
          <p:cNvSpPr/>
          <p:nvPr userDrawn="1"/>
        </p:nvSpPr>
        <p:spPr>
          <a:xfrm>
            <a:off x="702256" y="3158510"/>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4"/>
          <p:cNvSpPr>
            <a:spLocks noGrp="1"/>
          </p:cNvSpPr>
          <p:nvPr>
            <p:ph type="body" sz="quarter" idx="25" hasCustomPrompt="1"/>
          </p:nvPr>
        </p:nvSpPr>
        <p:spPr>
          <a:xfrm>
            <a:off x="4349032" y="3553398"/>
            <a:ext cx="7066681" cy="633861"/>
          </a:xfrm>
        </p:spPr>
        <p:txBody>
          <a:bodyPr anchor="ctr">
            <a:normAutofit/>
          </a:bodyPr>
          <a:lstStyle>
            <a:lvl1pPr marL="0" indent="0" algn="l">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1" name="Text Placeholder 74"/>
          <p:cNvSpPr>
            <a:spLocks noGrp="1"/>
          </p:cNvSpPr>
          <p:nvPr>
            <p:ph type="body" sz="quarter" idx="20" hasCustomPrompt="1"/>
          </p:nvPr>
        </p:nvSpPr>
        <p:spPr>
          <a:xfrm>
            <a:off x="619244" y="3556508"/>
            <a:ext cx="3389793" cy="629984"/>
          </a:xfrm>
        </p:spPr>
        <p:txBody>
          <a:bodyPr>
            <a:noAutofit/>
          </a:bodyPr>
          <a:lstStyle>
            <a:lvl1pPr marL="0" indent="0" algn="l">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5" name="Text Placeholder 25"/>
          <p:cNvSpPr>
            <a:spLocks noGrp="1"/>
          </p:cNvSpPr>
          <p:nvPr>
            <p:ph type="body" sz="quarter" idx="23" hasCustomPrompt="1"/>
          </p:nvPr>
        </p:nvSpPr>
        <p:spPr>
          <a:xfrm>
            <a:off x="702256" y="4558542"/>
            <a:ext cx="10860287" cy="1517177"/>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9" name="Picture Placeholder 28"/>
          <p:cNvSpPr>
            <a:spLocks noGrp="1"/>
          </p:cNvSpPr>
          <p:nvPr>
            <p:ph type="pic" sz="quarter" idx="26" hasCustomPrompt="1"/>
          </p:nvPr>
        </p:nvSpPr>
        <p:spPr>
          <a:xfrm>
            <a:off x="794" y="-7675"/>
            <a:ext cx="12204799" cy="40765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2176 w 10509"/>
              <a:gd name="connsiteY0" fmla="*/ 0 h 10000"/>
              <a:gd name="connsiteX1" fmla="*/ 10509 w 10509"/>
              <a:gd name="connsiteY1" fmla="*/ 0 h 10000"/>
              <a:gd name="connsiteX2" fmla="*/ 8842 w 10509"/>
              <a:gd name="connsiteY2" fmla="*/ 5000 h 10000"/>
              <a:gd name="connsiteX3" fmla="*/ 10509 w 10509"/>
              <a:gd name="connsiteY3" fmla="*/ 10000 h 10000"/>
              <a:gd name="connsiteX4" fmla="*/ 465 w 10509"/>
              <a:gd name="connsiteY4" fmla="*/ 6647 h 10000"/>
              <a:gd name="connsiteX5" fmla="*/ 509 w 10509"/>
              <a:gd name="connsiteY5" fmla="*/ 5000 h 10000"/>
              <a:gd name="connsiteX6" fmla="*/ 2176 w 10509"/>
              <a:gd name="connsiteY6" fmla="*/ 0 h 10000"/>
              <a:gd name="connsiteX0" fmla="*/ 2176 w 10509"/>
              <a:gd name="connsiteY0" fmla="*/ 0 h 10000"/>
              <a:gd name="connsiteX1" fmla="*/ 10486 w 10509"/>
              <a:gd name="connsiteY1" fmla="*/ 8242 h 10000"/>
              <a:gd name="connsiteX2" fmla="*/ 8842 w 10509"/>
              <a:gd name="connsiteY2" fmla="*/ 5000 h 10000"/>
              <a:gd name="connsiteX3" fmla="*/ 10509 w 10509"/>
              <a:gd name="connsiteY3" fmla="*/ 10000 h 10000"/>
              <a:gd name="connsiteX4" fmla="*/ 465 w 10509"/>
              <a:gd name="connsiteY4" fmla="*/ 6647 h 10000"/>
              <a:gd name="connsiteX5" fmla="*/ 509 w 10509"/>
              <a:gd name="connsiteY5" fmla="*/ 5000 h 10000"/>
              <a:gd name="connsiteX6" fmla="*/ 2176 w 10509"/>
              <a:gd name="connsiteY6" fmla="*/ 0 h 10000"/>
              <a:gd name="connsiteX0" fmla="*/ 11035 w 11035"/>
              <a:gd name="connsiteY0" fmla="*/ 0 h 9969"/>
              <a:gd name="connsiteX1" fmla="*/ 10989 w 11035"/>
              <a:gd name="connsiteY1" fmla="*/ 8211 h 9969"/>
              <a:gd name="connsiteX2" fmla="*/ 9345 w 11035"/>
              <a:gd name="connsiteY2" fmla="*/ 4969 h 9969"/>
              <a:gd name="connsiteX3" fmla="*/ 11012 w 11035"/>
              <a:gd name="connsiteY3" fmla="*/ 9969 h 9969"/>
              <a:gd name="connsiteX4" fmla="*/ 968 w 11035"/>
              <a:gd name="connsiteY4" fmla="*/ 6616 h 9969"/>
              <a:gd name="connsiteX5" fmla="*/ 1012 w 11035"/>
              <a:gd name="connsiteY5" fmla="*/ 4969 h 9969"/>
              <a:gd name="connsiteX6" fmla="*/ 11035 w 11035"/>
              <a:gd name="connsiteY6" fmla="*/ 0 h 9969"/>
              <a:gd name="connsiteX0" fmla="*/ 9928 w 9928"/>
              <a:gd name="connsiteY0" fmla="*/ 244 h 10244"/>
              <a:gd name="connsiteX1" fmla="*/ 9886 w 9928"/>
              <a:gd name="connsiteY1" fmla="*/ 8481 h 10244"/>
              <a:gd name="connsiteX2" fmla="*/ 8397 w 9928"/>
              <a:gd name="connsiteY2" fmla="*/ 5228 h 10244"/>
              <a:gd name="connsiteX3" fmla="*/ 9907 w 9928"/>
              <a:gd name="connsiteY3" fmla="*/ 10244 h 10244"/>
              <a:gd name="connsiteX4" fmla="*/ 805 w 9928"/>
              <a:gd name="connsiteY4" fmla="*/ 6881 h 10244"/>
              <a:gd name="connsiteX5" fmla="*/ 972 w 9928"/>
              <a:gd name="connsiteY5" fmla="*/ 607 h 10244"/>
              <a:gd name="connsiteX6" fmla="*/ 9928 w 9928"/>
              <a:gd name="connsiteY6" fmla="*/ 244 h 10244"/>
              <a:gd name="connsiteX0" fmla="*/ 10241 w 10241"/>
              <a:gd name="connsiteY0" fmla="*/ 0 h 9762"/>
              <a:gd name="connsiteX1" fmla="*/ 10199 w 10241"/>
              <a:gd name="connsiteY1" fmla="*/ 8041 h 9762"/>
              <a:gd name="connsiteX2" fmla="*/ 8699 w 10241"/>
              <a:gd name="connsiteY2" fmla="*/ 4865 h 9762"/>
              <a:gd name="connsiteX3" fmla="*/ 10220 w 10241"/>
              <a:gd name="connsiteY3" fmla="*/ 9762 h 9762"/>
              <a:gd name="connsiteX4" fmla="*/ 1052 w 10241"/>
              <a:gd name="connsiteY4" fmla="*/ 6479 h 9762"/>
              <a:gd name="connsiteX5" fmla="*/ 1220 w 10241"/>
              <a:gd name="connsiteY5" fmla="*/ 355 h 9762"/>
              <a:gd name="connsiteX6" fmla="*/ 10241 w 10241"/>
              <a:gd name="connsiteY6" fmla="*/ 0 h 9762"/>
              <a:gd name="connsiteX0" fmla="*/ 10078 w 10078"/>
              <a:gd name="connsiteY0" fmla="*/ 22 h 10022"/>
              <a:gd name="connsiteX1" fmla="*/ 10037 w 10078"/>
              <a:gd name="connsiteY1" fmla="*/ 8259 h 10022"/>
              <a:gd name="connsiteX2" fmla="*/ 8572 w 10078"/>
              <a:gd name="connsiteY2" fmla="*/ 5006 h 10022"/>
              <a:gd name="connsiteX3" fmla="*/ 10057 w 10078"/>
              <a:gd name="connsiteY3" fmla="*/ 10022 h 10022"/>
              <a:gd name="connsiteX4" fmla="*/ 1105 w 10078"/>
              <a:gd name="connsiteY4" fmla="*/ 6659 h 10022"/>
              <a:gd name="connsiteX5" fmla="*/ 1144 w 10078"/>
              <a:gd name="connsiteY5" fmla="*/ 9 h 10022"/>
              <a:gd name="connsiteX6" fmla="*/ 10078 w 10078"/>
              <a:gd name="connsiteY6" fmla="*/ 22 h 10022"/>
              <a:gd name="connsiteX0" fmla="*/ 9807 w 9807"/>
              <a:gd name="connsiteY0" fmla="*/ 638 h 10638"/>
              <a:gd name="connsiteX1" fmla="*/ 9766 w 9807"/>
              <a:gd name="connsiteY1" fmla="*/ 8875 h 10638"/>
              <a:gd name="connsiteX2" fmla="*/ 8301 w 9807"/>
              <a:gd name="connsiteY2" fmla="*/ 5622 h 10638"/>
              <a:gd name="connsiteX3" fmla="*/ 9786 w 9807"/>
              <a:gd name="connsiteY3" fmla="*/ 10638 h 10638"/>
              <a:gd name="connsiteX4" fmla="*/ 897 w 9807"/>
              <a:gd name="connsiteY4" fmla="*/ 9130 h 10638"/>
              <a:gd name="connsiteX5" fmla="*/ 873 w 9807"/>
              <a:gd name="connsiteY5" fmla="*/ 625 h 10638"/>
              <a:gd name="connsiteX6" fmla="*/ 9807 w 9807"/>
              <a:gd name="connsiteY6" fmla="*/ 638 h 10638"/>
              <a:gd name="connsiteX0" fmla="*/ 10350 w 10350"/>
              <a:gd name="connsiteY0" fmla="*/ 24 h 9424"/>
              <a:gd name="connsiteX1" fmla="*/ 10308 w 10350"/>
              <a:gd name="connsiteY1" fmla="*/ 7767 h 9424"/>
              <a:gd name="connsiteX2" fmla="*/ 8814 w 10350"/>
              <a:gd name="connsiteY2" fmla="*/ 4709 h 9424"/>
              <a:gd name="connsiteX3" fmla="*/ 10329 w 10350"/>
              <a:gd name="connsiteY3" fmla="*/ 9424 h 9424"/>
              <a:gd name="connsiteX4" fmla="*/ 1265 w 10350"/>
              <a:gd name="connsiteY4" fmla="*/ 8006 h 9424"/>
              <a:gd name="connsiteX5" fmla="*/ 1240 w 10350"/>
              <a:gd name="connsiteY5" fmla="*/ 12 h 9424"/>
              <a:gd name="connsiteX6" fmla="*/ 10350 w 10350"/>
              <a:gd name="connsiteY6" fmla="*/ 24 h 9424"/>
              <a:gd name="connsiteX0" fmla="*/ 10000 w 10013"/>
              <a:gd name="connsiteY0" fmla="*/ 25 h 10000"/>
              <a:gd name="connsiteX1" fmla="*/ 10010 w 10013"/>
              <a:gd name="connsiteY1" fmla="*/ 8524 h 10000"/>
              <a:gd name="connsiteX2" fmla="*/ 8516 w 10013"/>
              <a:gd name="connsiteY2" fmla="*/ 4997 h 10000"/>
              <a:gd name="connsiteX3" fmla="*/ 9980 w 10013"/>
              <a:gd name="connsiteY3" fmla="*/ 10000 h 10000"/>
              <a:gd name="connsiteX4" fmla="*/ 1222 w 10013"/>
              <a:gd name="connsiteY4" fmla="*/ 8495 h 10000"/>
              <a:gd name="connsiteX5" fmla="*/ 1198 w 10013"/>
              <a:gd name="connsiteY5" fmla="*/ 13 h 10000"/>
              <a:gd name="connsiteX6" fmla="*/ 10000 w 10013"/>
              <a:gd name="connsiteY6" fmla="*/ 25 h 10000"/>
              <a:gd name="connsiteX0" fmla="*/ 10000 w 10013"/>
              <a:gd name="connsiteY0" fmla="*/ 25 h 10000"/>
              <a:gd name="connsiteX1" fmla="*/ 10010 w 10013"/>
              <a:gd name="connsiteY1" fmla="*/ 8524 h 10000"/>
              <a:gd name="connsiteX2" fmla="*/ 9401 w 10013"/>
              <a:gd name="connsiteY2" fmla="*/ 6784 h 10000"/>
              <a:gd name="connsiteX3" fmla="*/ 9980 w 10013"/>
              <a:gd name="connsiteY3" fmla="*/ 10000 h 10000"/>
              <a:gd name="connsiteX4" fmla="*/ 1222 w 10013"/>
              <a:gd name="connsiteY4" fmla="*/ 8495 h 10000"/>
              <a:gd name="connsiteX5" fmla="*/ 1198 w 10013"/>
              <a:gd name="connsiteY5" fmla="*/ 13 h 10000"/>
              <a:gd name="connsiteX6" fmla="*/ 10000 w 10013"/>
              <a:gd name="connsiteY6" fmla="*/ 25 h 10000"/>
              <a:gd name="connsiteX0" fmla="*/ 10000 w 10013"/>
              <a:gd name="connsiteY0" fmla="*/ 25 h 8524"/>
              <a:gd name="connsiteX1" fmla="*/ 10010 w 10013"/>
              <a:gd name="connsiteY1" fmla="*/ 8524 h 8524"/>
              <a:gd name="connsiteX2" fmla="*/ 9401 w 10013"/>
              <a:gd name="connsiteY2" fmla="*/ 6784 h 8524"/>
              <a:gd name="connsiteX3" fmla="*/ 3044 w 10013"/>
              <a:gd name="connsiteY3" fmla="*/ 6143 h 8524"/>
              <a:gd name="connsiteX4" fmla="*/ 1222 w 10013"/>
              <a:gd name="connsiteY4" fmla="*/ 8495 h 8524"/>
              <a:gd name="connsiteX5" fmla="*/ 1198 w 10013"/>
              <a:gd name="connsiteY5" fmla="*/ 13 h 8524"/>
              <a:gd name="connsiteX6" fmla="*/ 10000 w 10013"/>
              <a:gd name="connsiteY6" fmla="*/ 25 h 8524"/>
              <a:gd name="connsiteX0" fmla="*/ 9988 w 10001"/>
              <a:gd name="connsiteY0" fmla="*/ 28 h 9999"/>
              <a:gd name="connsiteX1" fmla="*/ 9998 w 10001"/>
              <a:gd name="connsiteY1" fmla="*/ 9999 h 9999"/>
              <a:gd name="connsiteX2" fmla="*/ 9390 w 10001"/>
              <a:gd name="connsiteY2" fmla="*/ 7958 h 9999"/>
              <a:gd name="connsiteX3" fmla="*/ 2681 w 10001"/>
              <a:gd name="connsiteY3" fmla="*/ 7206 h 9999"/>
              <a:gd name="connsiteX4" fmla="*/ 1221 w 10001"/>
              <a:gd name="connsiteY4" fmla="*/ 9965 h 9999"/>
              <a:gd name="connsiteX5" fmla="*/ 1197 w 10001"/>
              <a:gd name="connsiteY5" fmla="*/ 14 h 9999"/>
              <a:gd name="connsiteX6" fmla="*/ 9988 w 10001"/>
              <a:gd name="connsiteY6" fmla="*/ 28 h 9999"/>
              <a:gd name="connsiteX0" fmla="*/ 9987 w 10000"/>
              <a:gd name="connsiteY0" fmla="*/ 28 h 10000"/>
              <a:gd name="connsiteX1" fmla="*/ 9997 w 10000"/>
              <a:gd name="connsiteY1" fmla="*/ 10000 h 10000"/>
              <a:gd name="connsiteX2" fmla="*/ 8927 w 10000"/>
              <a:gd name="connsiteY2" fmla="*/ 7370 h 10000"/>
              <a:gd name="connsiteX3" fmla="*/ 2681 w 10000"/>
              <a:gd name="connsiteY3" fmla="*/ 7207 h 10000"/>
              <a:gd name="connsiteX4" fmla="*/ 1221 w 10000"/>
              <a:gd name="connsiteY4" fmla="*/ 9966 h 10000"/>
              <a:gd name="connsiteX5" fmla="*/ 1197 w 10000"/>
              <a:gd name="connsiteY5" fmla="*/ 14 h 10000"/>
              <a:gd name="connsiteX6" fmla="*/ 9987 w 10000"/>
              <a:gd name="connsiteY6" fmla="*/ 28 h 10000"/>
              <a:gd name="connsiteX0" fmla="*/ 9132 w 9145"/>
              <a:gd name="connsiteY0" fmla="*/ 15 h 9987"/>
              <a:gd name="connsiteX1" fmla="*/ 9142 w 9145"/>
              <a:gd name="connsiteY1" fmla="*/ 9987 h 9987"/>
              <a:gd name="connsiteX2" fmla="*/ 8072 w 9145"/>
              <a:gd name="connsiteY2" fmla="*/ 7357 h 9987"/>
              <a:gd name="connsiteX3" fmla="*/ 1826 w 9145"/>
              <a:gd name="connsiteY3" fmla="*/ 7194 h 9987"/>
              <a:gd name="connsiteX4" fmla="*/ 366 w 9145"/>
              <a:gd name="connsiteY4" fmla="*/ 9953 h 9987"/>
              <a:gd name="connsiteX5" fmla="*/ 342 w 9145"/>
              <a:gd name="connsiteY5" fmla="*/ 1 h 9987"/>
              <a:gd name="connsiteX6" fmla="*/ 9132 w 9145"/>
              <a:gd name="connsiteY6" fmla="*/ 15 h 9987"/>
              <a:gd name="connsiteX0" fmla="*/ 9613 w 9627"/>
              <a:gd name="connsiteY0" fmla="*/ 15 h 10000"/>
              <a:gd name="connsiteX1" fmla="*/ 9624 w 9627"/>
              <a:gd name="connsiteY1" fmla="*/ 10000 h 10000"/>
              <a:gd name="connsiteX2" fmla="*/ 8454 w 9627"/>
              <a:gd name="connsiteY2" fmla="*/ 7367 h 10000"/>
              <a:gd name="connsiteX3" fmla="*/ 1624 w 9627"/>
              <a:gd name="connsiteY3" fmla="*/ 7203 h 10000"/>
              <a:gd name="connsiteX4" fmla="*/ 27 w 9627"/>
              <a:gd name="connsiteY4" fmla="*/ 9966 h 10000"/>
              <a:gd name="connsiteX5" fmla="*/ 1 w 9627"/>
              <a:gd name="connsiteY5" fmla="*/ 1 h 10000"/>
              <a:gd name="connsiteX6" fmla="*/ 9613 w 9627"/>
              <a:gd name="connsiteY6" fmla="*/ 15 h 10000"/>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6 w 10731"/>
              <a:gd name="connsiteY0" fmla="*/ 763 h 11089"/>
              <a:gd name="connsiteX1" fmla="*/ 10728 w 10731"/>
              <a:gd name="connsiteY1" fmla="*/ 10748 h 11089"/>
              <a:gd name="connsiteX2" fmla="*/ 9513 w 10731"/>
              <a:gd name="connsiteY2" fmla="*/ 8115 h 11089"/>
              <a:gd name="connsiteX3" fmla="*/ 2418 w 10731"/>
              <a:gd name="connsiteY3" fmla="*/ 7951 h 11089"/>
              <a:gd name="connsiteX4" fmla="*/ 759 w 10731"/>
              <a:gd name="connsiteY4" fmla="*/ 10935 h 11089"/>
              <a:gd name="connsiteX5" fmla="*/ 732 w 10731"/>
              <a:gd name="connsiteY5" fmla="*/ 749 h 11089"/>
              <a:gd name="connsiteX6" fmla="*/ 10716 w 10731"/>
              <a:gd name="connsiteY6" fmla="*/ 763 h 11089"/>
              <a:gd name="connsiteX0" fmla="*/ 9992 w 10007"/>
              <a:gd name="connsiteY0" fmla="*/ 15 h 10321"/>
              <a:gd name="connsiteX1" fmla="*/ 10004 w 10007"/>
              <a:gd name="connsiteY1" fmla="*/ 10000 h 10321"/>
              <a:gd name="connsiteX2" fmla="*/ 8789 w 10007"/>
              <a:gd name="connsiteY2" fmla="*/ 7367 h 10321"/>
              <a:gd name="connsiteX3" fmla="*/ 1694 w 10007"/>
              <a:gd name="connsiteY3" fmla="*/ 7203 h 10321"/>
              <a:gd name="connsiteX4" fmla="*/ 35 w 10007"/>
              <a:gd name="connsiteY4" fmla="*/ 10187 h 10321"/>
              <a:gd name="connsiteX5" fmla="*/ 8 w 10007"/>
              <a:gd name="connsiteY5" fmla="*/ 1 h 10321"/>
              <a:gd name="connsiteX6" fmla="*/ 9992 w 10007"/>
              <a:gd name="connsiteY6" fmla="*/ 15 h 10321"/>
              <a:gd name="connsiteX0" fmla="*/ 9965 w 9980"/>
              <a:gd name="connsiteY0" fmla="*/ 15 h 10321"/>
              <a:gd name="connsiteX1" fmla="*/ 9977 w 9980"/>
              <a:gd name="connsiteY1" fmla="*/ 10000 h 10321"/>
              <a:gd name="connsiteX2" fmla="*/ 8762 w 9980"/>
              <a:gd name="connsiteY2" fmla="*/ 7367 h 10321"/>
              <a:gd name="connsiteX3" fmla="*/ 1667 w 9980"/>
              <a:gd name="connsiteY3" fmla="*/ 7203 h 10321"/>
              <a:gd name="connsiteX4" fmla="*/ 8 w 9980"/>
              <a:gd name="connsiteY4" fmla="*/ 10187 h 10321"/>
              <a:gd name="connsiteX5" fmla="*/ 16 w 9980"/>
              <a:gd name="connsiteY5" fmla="*/ 1 h 10321"/>
              <a:gd name="connsiteX6" fmla="*/ 9965 w 9980"/>
              <a:gd name="connsiteY6" fmla="*/ 15 h 10321"/>
              <a:gd name="connsiteX0" fmla="*/ 9985 w 10000"/>
              <a:gd name="connsiteY0" fmla="*/ 15 h 10000"/>
              <a:gd name="connsiteX1" fmla="*/ 9997 w 10000"/>
              <a:gd name="connsiteY1" fmla="*/ 9689 h 10000"/>
              <a:gd name="connsiteX2" fmla="*/ 8780 w 10000"/>
              <a:gd name="connsiteY2" fmla="*/ 7138 h 10000"/>
              <a:gd name="connsiteX3" fmla="*/ 1670 w 10000"/>
              <a:gd name="connsiteY3" fmla="*/ 6979 h 10000"/>
              <a:gd name="connsiteX4" fmla="*/ 8 w 10000"/>
              <a:gd name="connsiteY4" fmla="*/ 9870 h 10000"/>
              <a:gd name="connsiteX5" fmla="*/ 16 w 10000"/>
              <a:gd name="connsiteY5" fmla="*/ 1 h 10000"/>
              <a:gd name="connsiteX6" fmla="*/ 9985 w 10000"/>
              <a:gd name="connsiteY6" fmla="*/ 15 h 10000"/>
              <a:gd name="connsiteX0" fmla="*/ 9985 w 10000"/>
              <a:gd name="connsiteY0" fmla="*/ 15 h 10000"/>
              <a:gd name="connsiteX1" fmla="*/ 9997 w 10000"/>
              <a:gd name="connsiteY1" fmla="*/ 9689 h 10000"/>
              <a:gd name="connsiteX2" fmla="*/ 8780 w 10000"/>
              <a:gd name="connsiteY2" fmla="*/ 7138 h 10000"/>
              <a:gd name="connsiteX3" fmla="*/ 1670 w 10000"/>
              <a:gd name="connsiteY3" fmla="*/ 6979 h 10000"/>
              <a:gd name="connsiteX4" fmla="*/ 8 w 10000"/>
              <a:gd name="connsiteY4" fmla="*/ 9870 h 10000"/>
              <a:gd name="connsiteX5" fmla="*/ 16 w 10000"/>
              <a:gd name="connsiteY5" fmla="*/ 1 h 10000"/>
              <a:gd name="connsiteX6" fmla="*/ 9985 w 10000"/>
              <a:gd name="connsiteY6" fmla="*/ 15 h 10000"/>
              <a:gd name="connsiteX0" fmla="*/ 9985 w 10011"/>
              <a:gd name="connsiteY0" fmla="*/ 15 h 10010"/>
              <a:gd name="connsiteX1" fmla="*/ 10009 w 10011"/>
              <a:gd name="connsiteY1" fmla="*/ 10010 h 10010"/>
              <a:gd name="connsiteX2" fmla="*/ 8780 w 10011"/>
              <a:gd name="connsiteY2" fmla="*/ 7138 h 10010"/>
              <a:gd name="connsiteX3" fmla="*/ 1670 w 10011"/>
              <a:gd name="connsiteY3" fmla="*/ 6979 h 10010"/>
              <a:gd name="connsiteX4" fmla="*/ 8 w 10011"/>
              <a:gd name="connsiteY4" fmla="*/ 9870 h 10010"/>
              <a:gd name="connsiteX5" fmla="*/ 16 w 10011"/>
              <a:gd name="connsiteY5" fmla="*/ 1 h 10010"/>
              <a:gd name="connsiteX6" fmla="*/ 9985 w 10011"/>
              <a:gd name="connsiteY6" fmla="*/ 15 h 10010"/>
              <a:gd name="connsiteX0" fmla="*/ 9985 w 10009"/>
              <a:gd name="connsiteY0" fmla="*/ 15 h 10010"/>
              <a:gd name="connsiteX1" fmla="*/ 10009 w 10009"/>
              <a:gd name="connsiteY1" fmla="*/ 10010 h 10010"/>
              <a:gd name="connsiteX2" fmla="*/ 8780 w 10009"/>
              <a:gd name="connsiteY2" fmla="*/ 7138 h 10010"/>
              <a:gd name="connsiteX3" fmla="*/ 1670 w 10009"/>
              <a:gd name="connsiteY3" fmla="*/ 6979 h 10010"/>
              <a:gd name="connsiteX4" fmla="*/ 8 w 10009"/>
              <a:gd name="connsiteY4" fmla="*/ 9870 h 10010"/>
              <a:gd name="connsiteX5" fmla="*/ 16 w 10009"/>
              <a:gd name="connsiteY5" fmla="*/ 1 h 10010"/>
              <a:gd name="connsiteX6" fmla="*/ 9985 w 10009"/>
              <a:gd name="connsiteY6" fmla="*/ 15 h 10010"/>
              <a:gd name="connsiteX0" fmla="*/ 9985 w 10009"/>
              <a:gd name="connsiteY0" fmla="*/ 15 h 10010"/>
              <a:gd name="connsiteX1" fmla="*/ 10009 w 10009"/>
              <a:gd name="connsiteY1" fmla="*/ 10010 h 10010"/>
              <a:gd name="connsiteX2" fmla="*/ 8780 w 10009"/>
              <a:gd name="connsiteY2" fmla="*/ 7138 h 10010"/>
              <a:gd name="connsiteX3" fmla="*/ 1670 w 10009"/>
              <a:gd name="connsiteY3" fmla="*/ 6979 h 10010"/>
              <a:gd name="connsiteX4" fmla="*/ 8 w 10009"/>
              <a:gd name="connsiteY4" fmla="*/ 9870 h 10010"/>
              <a:gd name="connsiteX5" fmla="*/ 16 w 10009"/>
              <a:gd name="connsiteY5" fmla="*/ 1 h 10010"/>
              <a:gd name="connsiteX6" fmla="*/ 9985 w 10009"/>
              <a:gd name="connsiteY6" fmla="*/ 15 h 10010"/>
              <a:gd name="connsiteX0" fmla="*/ 9985 w 10009"/>
              <a:gd name="connsiteY0" fmla="*/ 15 h 10068"/>
              <a:gd name="connsiteX1" fmla="*/ 10009 w 10009"/>
              <a:gd name="connsiteY1" fmla="*/ 10010 h 10068"/>
              <a:gd name="connsiteX2" fmla="*/ 8780 w 10009"/>
              <a:gd name="connsiteY2" fmla="*/ 7138 h 10068"/>
              <a:gd name="connsiteX3" fmla="*/ 1670 w 10009"/>
              <a:gd name="connsiteY3" fmla="*/ 6979 h 10068"/>
              <a:gd name="connsiteX4" fmla="*/ 8 w 10009"/>
              <a:gd name="connsiteY4" fmla="*/ 9870 h 10068"/>
              <a:gd name="connsiteX5" fmla="*/ 16 w 10009"/>
              <a:gd name="connsiteY5" fmla="*/ 1 h 10068"/>
              <a:gd name="connsiteX6" fmla="*/ 9985 w 10009"/>
              <a:gd name="connsiteY6" fmla="*/ 15 h 10068"/>
              <a:gd name="connsiteX0" fmla="*/ 9985 w 10009"/>
              <a:gd name="connsiteY0" fmla="*/ 15 h 10063"/>
              <a:gd name="connsiteX1" fmla="*/ 10009 w 10009"/>
              <a:gd name="connsiteY1" fmla="*/ 10010 h 10063"/>
              <a:gd name="connsiteX2" fmla="*/ 8780 w 10009"/>
              <a:gd name="connsiteY2" fmla="*/ 7138 h 10063"/>
              <a:gd name="connsiteX3" fmla="*/ 1670 w 10009"/>
              <a:gd name="connsiteY3" fmla="*/ 6979 h 10063"/>
              <a:gd name="connsiteX4" fmla="*/ 8 w 10009"/>
              <a:gd name="connsiteY4" fmla="*/ 9870 h 10063"/>
              <a:gd name="connsiteX5" fmla="*/ 16 w 10009"/>
              <a:gd name="connsiteY5" fmla="*/ 1 h 10063"/>
              <a:gd name="connsiteX6" fmla="*/ 9985 w 10009"/>
              <a:gd name="connsiteY6" fmla="*/ 15 h 10063"/>
              <a:gd name="connsiteX0" fmla="*/ 9985 w 10009"/>
              <a:gd name="connsiteY0" fmla="*/ 15 h 10064"/>
              <a:gd name="connsiteX1" fmla="*/ 10009 w 10009"/>
              <a:gd name="connsiteY1" fmla="*/ 10010 h 10064"/>
              <a:gd name="connsiteX2" fmla="*/ 8780 w 10009"/>
              <a:gd name="connsiteY2" fmla="*/ 7138 h 10064"/>
              <a:gd name="connsiteX3" fmla="*/ 1670 w 10009"/>
              <a:gd name="connsiteY3" fmla="*/ 6979 h 10064"/>
              <a:gd name="connsiteX4" fmla="*/ 8 w 10009"/>
              <a:gd name="connsiteY4" fmla="*/ 9870 h 10064"/>
              <a:gd name="connsiteX5" fmla="*/ 16 w 10009"/>
              <a:gd name="connsiteY5" fmla="*/ 1 h 10064"/>
              <a:gd name="connsiteX6" fmla="*/ 9985 w 10009"/>
              <a:gd name="connsiteY6" fmla="*/ 15 h 10064"/>
              <a:gd name="connsiteX0" fmla="*/ 10705 w 10729"/>
              <a:gd name="connsiteY0" fmla="*/ 751 h 10901"/>
              <a:gd name="connsiteX1" fmla="*/ 10729 w 10729"/>
              <a:gd name="connsiteY1" fmla="*/ 10746 h 10901"/>
              <a:gd name="connsiteX2" fmla="*/ 9500 w 10729"/>
              <a:gd name="connsiteY2" fmla="*/ 7874 h 10901"/>
              <a:gd name="connsiteX3" fmla="*/ 2390 w 10729"/>
              <a:gd name="connsiteY3" fmla="*/ 7715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90 w 10729"/>
              <a:gd name="connsiteY3" fmla="*/ 7715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8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95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95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60 h 11035"/>
              <a:gd name="connsiteX1" fmla="*/ 10729 w 10729"/>
              <a:gd name="connsiteY1" fmla="*/ 10804 h 11035"/>
              <a:gd name="connsiteX2" fmla="*/ 9320 w 10729"/>
              <a:gd name="connsiteY2" fmla="*/ 7785 h 11035"/>
              <a:gd name="connsiteX3" fmla="*/ 2307 w 10729"/>
              <a:gd name="connsiteY3" fmla="*/ 7773 h 11035"/>
              <a:gd name="connsiteX4" fmla="*/ 747 w 10729"/>
              <a:gd name="connsiteY4" fmla="*/ 10889 h 11035"/>
              <a:gd name="connsiteX5" fmla="*/ 736 w 10729"/>
              <a:gd name="connsiteY5" fmla="*/ 746 h 11035"/>
              <a:gd name="connsiteX6" fmla="*/ 10705 w 10729"/>
              <a:gd name="connsiteY6" fmla="*/ 760 h 11035"/>
              <a:gd name="connsiteX0" fmla="*/ 10703 w 10727"/>
              <a:gd name="connsiteY0" fmla="*/ 760 h 10889"/>
              <a:gd name="connsiteX1" fmla="*/ 10727 w 10727"/>
              <a:gd name="connsiteY1" fmla="*/ 10804 h 10889"/>
              <a:gd name="connsiteX2" fmla="*/ 9318 w 10727"/>
              <a:gd name="connsiteY2" fmla="*/ 7785 h 10889"/>
              <a:gd name="connsiteX3" fmla="*/ 2305 w 10727"/>
              <a:gd name="connsiteY3" fmla="*/ 7773 h 10889"/>
              <a:gd name="connsiteX4" fmla="*/ 745 w 10727"/>
              <a:gd name="connsiteY4" fmla="*/ 10889 h 10889"/>
              <a:gd name="connsiteX5" fmla="*/ 734 w 10727"/>
              <a:gd name="connsiteY5" fmla="*/ 746 h 10889"/>
              <a:gd name="connsiteX6" fmla="*/ 10703 w 10727"/>
              <a:gd name="connsiteY6" fmla="*/ 760 h 10889"/>
              <a:gd name="connsiteX0" fmla="*/ 9970 w 9994"/>
              <a:gd name="connsiteY0" fmla="*/ 25 h 10154"/>
              <a:gd name="connsiteX1" fmla="*/ 9994 w 9994"/>
              <a:gd name="connsiteY1" fmla="*/ 10069 h 10154"/>
              <a:gd name="connsiteX2" fmla="*/ 8585 w 9994"/>
              <a:gd name="connsiteY2" fmla="*/ 7050 h 10154"/>
              <a:gd name="connsiteX3" fmla="*/ 1572 w 9994"/>
              <a:gd name="connsiteY3" fmla="*/ 7038 h 10154"/>
              <a:gd name="connsiteX4" fmla="*/ 12 w 9994"/>
              <a:gd name="connsiteY4" fmla="*/ 10154 h 10154"/>
              <a:gd name="connsiteX5" fmla="*/ 1 w 9994"/>
              <a:gd name="connsiteY5" fmla="*/ 11 h 10154"/>
              <a:gd name="connsiteX6" fmla="*/ 9970 w 9994"/>
              <a:gd name="connsiteY6" fmla="*/ 25 h 10154"/>
              <a:gd name="connsiteX0" fmla="*/ 9976 w 10000"/>
              <a:gd name="connsiteY0" fmla="*/ 15 h 9990"/>
              <a:gd name="connsiteX1" fmla="*/ 10000 w 10000"/>
              <a:gd name="connsiteY1" fmla="*/ 9906 h 9990"/>
              <a:gd name="connsiteX2" fmla="*/ 8590 w 10000"/>
              <a:gd name="connsiteY2" fmla="*/ 6933 h 9990"/>
              <a:gd name="connsiteX3" fmla="*/ 1573 w 10000"/>
              <a:gd name="connsiteY3" fmla="*/ 6921 h 9990"/>
              <a:gd name="connsiteX4" fmla="*/ 12 w 10000"/>
              <a:gd name="connsiteY4" fmla="*/ 9990 h 9990"/>
              <a:gd name="connsiteX5" fmla="*/ 1 w 10000"/>
              <a:gd name="connsiteY5" fmla="*/ 1 h 9990"/>
              <a:gd name="connsiteX6" fmla="*/ 9976 w 10000"/>
              <a:gd name="connsiteY6" fmla="*/ 15 h 9990"/>
              <a:gd name="connsiteX0" fmla="*/ 9976 w 10000"/>
              <a:gd name="connsiteY0" fmla="*/ 24 h 10009"/>
              <a:gd name="connsiteX1" fmla="*/ 10000 w 10000"/>
              <a:gd name="connsiteY1" fmla="*/ 9925 h 10009"/>
              <a:gd name="connsiteX2" fmla="*/ 8590 w 10000"/>
              <a:gd name="connsiteY2" fmla="*/ 6949 h 10009"/>
              <a:gd name="connsiteX3" fmla="*/ 1573 w 10000"/>
              <a:gd name="connsiteY3" fmla="*/ 6937 h 10009"/>
              <a:gd name="connsiteX4" fmla="*/ 12 w 10000"/>
              <a:gd name="connsiteY4" fmla="*/ 10009 h 10009"/>
              <a:gd name="connsiteX5" fmla="*/ 1 w 10000"/>
              <a:gd name="connsiteY5" fmla="*/ 10 h 10009"/>
              <a:gd name="connsiteX6" fmla="*/ 9976 w 10000"/>
              <a:gd name="connsiteY6" fmla="*/ 24 h 10009"/>
              <a:gd name="connsiteX0" fmla="*/ 9978 w 10002"/>
              <a:gd name="connsiteY0" fmla="*/ 24 h 10009"/>
              <a:gd name="connsiteX1" fmla="*/ 10002 w 10002"/>
              <a:gd name="connsiteY1" fmla="*/ 9925 h 10009"/>
              <a:gd name="connsiteX2" fmla="*/ 8592 w 10002"/>
              <a:gd name="connsiteY2" fmla="*/ 6949 h 10009"/>
              <a:gd name="connsiteX3" fmla="*/ 1575 w 10002"/>
              <a:gd name="connsiteY3" fmla="*/ 6937 h 10009"/>
              <a:gd name="connsiteX4" fmla="*/ 14 w 10002"/>
              <a:gd name="connsiteY4" fmla="*/ 10009 h 10009"/>
              <a:gd name="connsiteX5" fmla="*/ 0 w 10002"/>
              <a:gd name="connsiteY5" fmla="*/ 10 h 10009"/>
              <a:gd name="connsiteX6" fmla="*/ 9978 w 10002"/>
              <a:gd name="connsiteY6" fmla="*/ 24 h 10009"/>
              <a:gd name="connsiteX0" fmla="*/ 9964 w 9988"/>
              <a:gd name="connsiteY0" fmla="*/ 24 h 10009"/>
              <a:gd name="connsiteX1" fmla="*/ 9988 w 9988"/>
              <a:gd name="connsiteY1" fmla="*/ 9925 h 10009"/>
              <a:gd name="connsiteX2" fmla="*/ 8578 w 9988"/>
              <a:gd name="connsiteY2" fmla="*/ 6949 h 10009"/>
              <a:gd name="connsiteX3" fmla="*/ 1561 w 9988"/>
              <a:gd name="connsiteY3" fmla="*/ 6937 h 10009"/>
              <a:gd name="connsiteX4" fmla="*/ 0 w 9988"/>
              <a:gd name="connsiteY4" fmla="*/ 10009 h 10009"/>
              <a:gd name="connsiteX5" fmla="*/ 2 w 9988"/>
              <a:gd name="connsiteY5" fmla="*/ 10 h 10009"/>
              <a:gd name="connsiteX6" fmla="*/ 9964 w 9988"/>
              <a:gd name="connsiteY6" fmla="*/ 24 h 10009"/>
              <a:gd name="connsiteX0" fmla="*/ 9976 w 10013"/>
              <a:gd name="connsiteY0" fmla="*/ 24 h 10000"/>
              <a:gd name="connsiteX1" fmla="*/ 10000 w 10013"/>
              <a:gd name="connsiteY1" fmla="*/ 9916 h 10000"/>
              <a:gd name="connsiteX2" fmla="*/ 8588 w 10013"/>
              <a:gd name="connsiteY2" fmla="*/ 6943 h 10000"/>
              <a:gd name="connsiteX3" fmla="*/ 1563 w 10013"/>
              <a:gd name="connsiteY3" fmla="*/ 6931 h 10000"/>
              <a:gd name="connsiteX4" fmla="*/ 0 w 10013"/>
              <a:gd name="connsiteY4" fmla="*/ 10000 h 10000"/>
              <a:gd name="connsiteX5" fmla="*/ 2 w 10013"/>
              <a:gd name="connsiteY5" fmla="*/ 10 h 10000"/>
              <a:gd name="connsiteX6" fmla="*/ 9976 w 10013"/>
              <a:gd name="connsiteY6" fmla="*/ 24 h 10000"/>
              <a:gd name="connsiteX0" fmla="*/ 9976 w 10000"/>
              <a:gd name="connsiteY0" fmla="*/ 24 h 10000"/>
              <a:gd name="connsiteX1" fmla="*/ 10000 w 10000"/>
              <a:gd name="connsiteY1" fmla="*/ 9916 h 10000"/>
              <a:gd name="connsiteX2" fmla="*/ 8588 w 10000"/>
              <a:gd name="connsiteY2" fmla="*/ 6943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16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10736 w 10741"/>
              <a:gd name="connsiteY0" fmla="*/ 749 h 10725"/>
              <a:gd name="connsiteX1" fmla="*/ 10738 w 10741"/>
              <a:gd name="connsiteY1" fmla="*/ 10674 h 10725"/>
              <a:gd name="connsiteX2" fmla="*/ 9326 w 10741"/>
              <a:gd name="connsiteY2" fmla="*/ 7733 h 10725"/>
              <a:gd name="connsiteX3" fmla="*/ 2301 w 10741"/>
              <a:gd name="connsiteY3" fmla="*/ 7754 h 10725"/>
              <a:gd name="connsiteX4" fmla="*/ 738 w 10741"/>
              <a:gd name="connsiteY4" fmla="*/ 10725 h 10725"/>
              <a:gd name="connsiteX5" fmla="*/ 740 w 10741"/>
              <a:gd name="connsiteY5" fmla="*/ 735 h 10725"/>
              <a:gd name="connsiteX6" fmla="*/ 10736 w 10741"/>
              <a:gd name="connsiteY6" fmla="*/ 749 h 10725"/>
              <a:gd name="connsiteX0" fmla="*/ 10736 w 10738"/>
              <a:gd name="connsiteY0" fmla="*/ 749 h 10725"/>
              <a:gd name="connsiteX1" fmla="*/ 10738 w 10738"/>
              <a:gd name="connsiteY1" fmla="*/ 10674 h 10725"/>
              <a:gd name="connsiteX2" fmla="*/ 9326 w 10738"/>
              <a:gd name="connsiteY2" fmla="*/ 7733 h 10725"/>
              <a:gd name="connsiteX3" fmla="*/ 2301 w 10738"/>
              <a:gd name="connsiteY3" fmla="*/ 7754 h 10725"/>
              <a:gd name="connsiteX4" fmla="*/ 738 w 10738"/>
              <a:gd name="connsiteY4" fmla="*/ 10725 h 10725"/>
              <a:gd name="connsiteX5" fmla="*/ 740 w 10738"/>
              <a:gd name="connsiteY5" fmla="*/ 735 h 10725"/>
              <a:gd name="connsiteX6" fmla="*/ 10736 w 10738"/>
              <a:gd name="connsiteY6" fmla="*/ 749 h 10725"/>
              <a:gd name="connsiteX0" fmla="*/ 10736 w 10738"/>
              <a:gd name="connsiteY0" fmla="*/ 749 h 10725"/>
              <a:gd name="connsiteX1" fmla="*/ 10738 w 10738"/>
              <a:gd name="connsiteY1" fmla="*/ 10674 h 10725"/>
              <a:gd name="connsiteX2" fmla="*/ 9326 w 10738"/>
              <a:gd name="connsiteY2" fmla="*/ 7733 h 10725"/>
              <a:gd name="connsiteX3" fmla="*/ 2301 w 10738"/>
              <a:gd name="connsiteY3" fmla="*/ 7754 h 10725"/>
              <a:gd name="connsiteX4" fmla="*/ 738 w 10738"/>
              <a:gd name="connsiteY4" fmla="*/ 10725 h 10725"/>
              <a:gd name="connsiteX5" fmla="*/ 740 w 10738"/>
              <a:gd name="connsiteY5" fmla="*/ 735 h 10725"/>
              <a:gd name="connsiteX6" fmla="*/ 10736 w 10738"/>
              <a:gd name="connsiteY6" fmla="*/ 749 h 10725"/>
              <a:gd name="connsiteX0" fmla="*/ 9998 w 10000"/>
              <a:gd name="connsiteY0" fmla="*/ 15 h 9991"/>
              <a:gd name="connsiteX1" fmla="*/ 10000 w 10000"/>
              <a:gd name="connsiteY1" fmla="*/ 9940 h 9991"/>
              <a:gd name="connsiteX2" fmla="*/ 8588 w 10000"/>
              <a:gd name="connsiteY2" fmla="*/ 6999 h 9991"/>
              <a:gd name="connsiteX3" fmla="*/ 1563 w 10000"/>
              <a:gd name="connsiteY3" fmla="*/ 7020 h 9991"/>
              <a:gd name="connsiteX4" fmla="*/ 0 w 10000"/>
              <a:gd name="connsiteY4" fmla="*/ 9991 h 9991"/>
              <a:gd name="connsiteX5" fmla="*/ 2 w 10000"/>
              <a:gd name="connsiteY5" fmla="*/ 1 h 9991"/>
              <a:gd name="connsiteX6" fmla="*/ 9998 w 10000"/>
              <a:gd name="connsiteY6" fmla="*/ 15 h 9991"/>
              <a:gd name="connsiteX0" fmla="*/ 10018 w 10020"/>
              <a:gd name="connsiteY0" fmla="*/ 5 h 9990"/>
              <a:gd name="connsiteX1" fmla="*/ 10020 w 10020"/>
              <a:gd name="connsiteY1" fmla="*/ 9939 h 9990"/>
              <a:gd name="connsiteX2" fmla="*/ 8608 w 10020"/>
              <a:gd name="connsiteY2" fmla="*/ 6995 h 9990"/>
              <a:gd name="connsiteX3" fmla="*/ 1583 w 10020"/>
              <a:gd name="connsiteY3" fmla="*/ 7016 h 9990"/>
              <a:gd name="connsiteX4" fmla="*/ 20 w 10020"/>
              <a:gd name="connsiteY4" fmla="*/ 9990 h 9990"/>
              <a:gd name="connsiteX5" fmla="*/ 0 w 10020"/>
              <a:gd name="connsiteY5" fmla="*/ 24 h 9990"/>
              <a:gd name="connsiteX6" fmla="*/ 10018 w 10020"/>
              <a:gd name="connsiteY6" fmla="*/ 5 h 9990"/>
              <a:gd name="connsiteX0" fmla="*/ 9998 w 10000"/>
              <a:gd name="connsiteY0" fmla="*/ 14 h 10009"/>
              <a:gd name="connsiteX1" fmla="*/ 10000 w 10000"/>
              <a:gd name="connsiteY1" fmla="*/ 9958 h 10009"/>
              <a:gd name="connsiteX2" fmla="*/ 8591 w 10000"/>
              <a:gd name="connsiteY2" fmla="*/ 7011 h 10009"/>
              <a:gd name="connsiteX3" fmla="*/ 1580 w 10000"/>
              <a:gd name="connsiteY3" fmla="*/ 7032 h 10009"/>
              <a:gd name="connsiteX4" fmla="*/ 20 w 10000"/>
              <a:gd name="connsiteY4" fmla="*/ 10009 h 10009"/>
              <a:gd name="connsiteX5" fmla="*/ 0 w 10000"/>
              <a:gd name="connsiteY5" fmla="*/ 0 h 10009"/>
              <a:gd name="connsiteX6" fmla="*/ 9998 w 10000"/>
              <a:gd name="connsiteY6" fmla="*/ 14 h 10009"/>
              <a:gd name="connsiteX0" fmla="*/ 10731 w 10733"/>
              <a:gd name="connsiteY0" fmla="*/ 772 h 10734"/>
              <a:gd name="connsiteX1" fmla="*/ 10733 w 10733"/>
              <a:gd name="connsiteY1" fmla="*/ 10683 h 10734"/>
              <a:gd name="connsiteX2" fmla="*/ 9324 w 10733"/>
              <a:gd name="connsiteY2" fmla="*/ 7736 h 10734"/>
              <a:gd name="connsiteX3" fmla="*/ 2313 w 10733"/>
              <a:gd name="connsiteY3" fmla="*/ 7757 h 10734"/>
              <a:gd name="connsiteX4" fmla="*/ 753 w 10733"/>
              <a:gd name="connsiteY4" fmla="*/ 10734 h 10734"/>
              <a:gd name="connsiteX5" fmla="*/ 733 w 10733"/>
              <a:gd name="connsiteY5" fmla="*/ 725 h 10734"/>
              <a:gd name="connsiteX6" fmla="*/ 10731 w 10733"/>
              <a:gd name="connsiteY6" fmla="*/ 772 h 10734"/>
              <a:gd name="connsiteX0" fmla="*/ 9999 w 10001"/>
              <a:gd name="connsiteY0" fmla="*/ 48 h 10010"/>
              <a:gd name="connsiteX1" fmla="*/ 10001 w 10001"/>
              <a:gd name="connsiteY1" fmla="*/ 9959 h 10010"/>
              <a:gd name="connsiteX2" fmla="*/ 8592 w 10001"/>
              <a:gd name="connsiteY2" fmla="*/ 7012 h 10010"/>
              <a:gd name="connsiteX3" fmla="*/ 1581 w 10001"/>
              <a:gd name="connsiteY3" fmla="*/ 7033 h 10010"/>
              <a:gd name="connsiteX4" fmla="*/ 21 w 10001"/>
              <a:gd name="connsiteY4" fmla="*/ 10010 h 10010"/>
              <a:gd name="connsiteX5" fmla="*/ 1 w 10001"/>
              <a:gd name="connsiteY5" fmla="*/ 1 h 10010"/>
              <a:gd name="connsiteX6" fmla="*/ 9999 w 10001"/>
              <a:gd name="connsiteY6" fmla="*/ 48 h 10010"/>
              <a:gd name="connsiteX0" fmla="*/ 9988 w 9990"/>
              <a:gd name="connsiteY0" fmla="*/ 80 h 10042"/>
              <a:gd name="connsiteX1" fmla="*/ 9990 w 9990"/>
              <a:gd name="connsiteY1" fmla="*/ 9991 h 10042"/>
              <a:gd name="connsiteX2" fmla="*/ 8581 w 9990"/>
              <a:gd name="connsiteY2" fmla="*/ 7044 h 10042"/>
              <a:gd name="connsiteX3" fmla="*/ 1570 w 9990"/>
              <a:gd name="connsiteY3" fmla="*/ 7065 h 10042"/>
              <a:gd name="connsiteX4" fmla="*/ 10 w 9990"/>
              <a:gd name="connsiteY4" fmla="*/ 10042 h 10042"/>
              <a:gd name="connsiteX5" fmla="*/ 1 w 9990"/>
              <a:gd name="connsiteY5" fmla="*/ 0 h 10042"/>
              <a:gd name="connsiteX6" fmla="*/ 9988 w 9990"/>
              <a:gd name="connsiteY6" fmla="*/ 80 h 10042"/>
              <a:gd name="connsiteX0" fmla="*/ 9998 w 10000"/>
              <a:gd name="connsiteY0" fmla="*/ 80 h 10000"/>
              <a:gd name="connsiteX1" fmla="*/ 10000 w 10000"/>
              <a:gd name="connsiteY1" fmla="*/ 9949 h 10000"/>
              <a:gd name="connsiteX2" fmla="*/ 8590 w 10000"/>
              <a:gd name="connsiteY2" fmla="*/ 7015 h 10000"/>
              <a:gd name="connsiteX3" fmla="*/ 1572 w 10000"/>
              <a:gd name="connsiteY3" fmla="*/ 7035 h 10000"/>
              <a:gd name="connsiteX4" fmla="*/ 10 w 10000"/>
              <a:gd name="connsiteY4" fmla="*/ 10000 h 10000"/>
              <a:gd name="connsiteX5" fmla="*/ 1 w 10000"/>
              <a:gd name="connsiteY5" fmla="*/ 0 h 10000"/>
              <a:gd name="connsiteX6" fmla="*/ 9998 w 10000"/>
              <a:gd name="connsiteY6" fmla="*/ 80 h 10000"/>
              <a:gd name="connsiteX0" fmla="*/ 9998 w 10000"/>
              <a:gd name="connsiteY0" fmla="*/ 649 h 10569"/>
              <a:gd name="connsiteX1" fmla="*/ 10000 w 10000"/>
              <a:gd name="connsiteY1" fmla="*/ 10518 h 10569"/>
              <a:gd name="connsiteX2" fmla="*/ 8590 w 10000"/>
              <a:gd name="connsiteY2" fmla="*/ 7584 h 10569"/>
              <a:gd name="connsiteX3" fmla="*/ 1572 w 10000"/>
              <a:gd name="connsiteY3" fmla="*/ 7604 h 10569"/>
              <a:gd name="connsiteX4" fmla="*/ 10 w 10000"/>
              <a:gd name="connsiteY4" fmla="*/ 10569 h 10569"/>
              <a:gd name="connsiteX5" fmla="*/ 1 w 10000"/>
              <a:gd name="connsiteY5" fmla="*/ 569 h 10569"/>
              <a:gd name="connsiteX6" fmla="*/ 9998 w 10000"/>
              <a:gd name="connsiteY6" fmla="*/ 649 h 10569"/>
              <a:gd name="connsiteX0" fmla="*/ 10001 w 10003"/>
              <a:gd name="connsiteY0" fmla="*/ 707 h 10627"/>
              <a:gd name="connsiteX1" fmla="*/ 10003 w 10003"/>
              <a:gd name="connsiteY1" fmla="*/ 10576 h 10627"/>
              <a:gd name="connsiteX2" fmla="*/ 8593 w 10003"/>
              <a:gd name="connsiteY2" fmla="*/ 7642 h 10627"/>
              <a:gd name="connsiteX3" fmla="*/ 1575 w 10003"/>
              <a:gd name="connsiteY3" fmla="*/ 7662 h 10627"/>
              <a:gd name="connsiteX4" fmla="*/ 13 w 10003"/>
              <a:gd name="connsiteY4" fmla="*/ 10627 h 10627"/>
              <a:gd name="connsiteX5" fmla="*/ 4 w 10003"/>
              <a:gd name="connsiteY5" fmla="*/ 627 h 10627"/>
              <a:gd name="connsiteX6" fmla="*/ 10001 w 10003"/>
              <a:gd name="connsiteY6" fmla="*/ 707 h 10627"/>
              <a:gd name="connsiteX0" fmla="*/ 9998 w 10000"/>
              <a:gd name="connsiteY0" fmla="*/ 81 h 10001"/>
              <a:gd name="connsiteX1" fmla="*/ 10000 w 10000"/>
              <a:gd name="connsiteY1" fmla="*/ 9950 h 10001"/>
              <a:gd name="connsiteX2" fmla="*/ 8590 w 10000"/>
              <a:gd name="connsiteY2" fmla="*/ 7016 h 10001"/>
              <a:gd name="connsiteX3" fmla="*/ 1572 w 10000"/>
              <a:gd name="connsiteY3" fmla="*/ 7036 h 10001"/>
              <a:gd name="connsiteX4" fmla="*/ 10 w 10000"/>
              <a:gd name="connsiteY4" fmla="*/ 10001 h 10001"/>
              <a:gd name="connsiteX5" fmla="*/ 1 w 10000"/>
              <a:gd name="connsiteY5" fmla="*/ 1 h 10001"/>
              <a:gd name="connsiteX6" fmla="*/ 9998 w 10000"/>
              <a:gd name="connsiteY6" fmla="*/ 81 h 10001"/>
              <a:gd name="connsiteX0" fmla="*/ 10745 w 10745"/>
              <a:gd name="connsiteY0" fmla="*/ 839 h 10694"/>
              <a:gd name="connsiteX1" fmla="*/ 10736 w 10745"/>
              <a:gd name="connsiteY1" fmla="*/ 10643 h 10694"/>
              <a:gd name="connsiteX2" fmla="*/ 9326 w 10745"/>
              <a:gd name="connsiteY2" fmla="*/ 7709 h 10694"/>
              <a:gd name="connsiteX3" fmla="*/ 2308 w 10745"/>
              <a:gd name="connsiteY3" fmla="*/ 7729 h 10694"/>
              <a:gd name="connsiteX4" fmla="*/ 746 w 10745"/>
              <a:gd name="connsiteY4" fmla="*/ 10694 h 10694"/>
              <a:gd name="connsiteX5" fmla="*/ 737 w 10745"/>
              <a:gd name="connsiteY5" fmla="*/ 694 h 10694"/>
              <a:gd name="connsiteX6" fmla="*/ 10745 w 10745"/>
              <a:gd name="connsiteY6" fmla="*/ 839 h 10694"/>
              <a:gd name="connsiteX0" fmla="*/ 10745 w 10745"/>
              <a:gd name="connsiteY0" fmla="*/ 772 h 10725"/>
              <a:gd name="connsiteX1" fmla="*/ 10736 w 10745"/>
              <a:gd name="connsiteY1" fmla="*/ 10674 h 10725"/>
              <a:gd name="connsiteX2" fmla="*/ 9326 w 10745"/>
              <a:gd name="connsiteY2" fmla="*/ 7740 h 10725"/>
              <a:gd name="connsiteX3" fmla="*/ 2308 w 10745"/>
              <a:gd name="connsiteY3" fmla="*/ 7760 h 10725"/>
              <a:gd name="connsiteX4" fmla="*/ 746 w 10745"/>
              <a:gd name="connsiteY4" fmla="*/ 10725 h 10725"/>
              <a:gd name="connsiteX5" fmla="*/ 737 w 10745"/>
              <a:gd name="connsiteY5" fmla="*/ 725 h 10725"/>
              <a:gd name="connsiteX6" fmla="*/ 10745 w 10745"/>
              <a:gd name="connsiteY6" fmla="*/ 772 h 10725"/>
              <a:gd name="connsiteX0" fmla="*/ 10721 w 10721"/>
              <a:gd name="connsiteY0" fmla="*/ 607 h 10560"/>
              <a:gd name="connsiteX1" fmla="*/ 10712 w 10721"/>
              <a:gd name="connsiteY1" fmla="*/ 10509 h 10560"/>
              <a:gd name="connsiteX2" fmla="*/ 9302 w 10721"/>
              <a:gd name="connsiteY2" fmla="*/ 7575 h 10560"/>
              <a:gd name="connsiteX3" fmla="*/ 2284 w 10721"/>
              <a:gd name="connsiteY3" fmla="*/ 7595 h 10560"/>
              <a:gd name="connsiteX4" fmla="*/ 722 w 10721"/>
              <a:gd name="connsiteY4" fmla="*/ 10560 h 10560"/>
              <a:gd name="connsiteX5" fmla="*/ 746 w 10721"/>
              <a:gd name="connsiteY5" fmla="*/ 788 h 10560"/>
              <a:gd name="connsiteX6" fmla="*/ 10721 w 10721"/>
              <a:gd name="connsiteY6" fmla="*/ 607 h 10560"/>
              <a:gd name="connsiteX0" fmla="*/ 9999 w 9999"/>
              <a:gd name="connsiteY0" fmla="*/ 5 h 9958"/>
              <a:gd name="connsiteX1" fmla="*/ 9990 w 9999"/>
              <a:gd name="connsiteY1" fmla="*/ 9907 h 9958"/>
              <a:gd name="connsiteX2" fmla="*/ 8580 w 9999"/>
              <a:gd name="connsiteY2" fmla="*/ 6973 h 9958"/>
              <a:gd name="connsiteX3" fmla="*/ 1562 w 9999"/>
              <a:gd name="connsiteY3" fmla="*/ 6993 h 9958"/>
              <a:gd name="connsiteX4" fmla="*/ 0 w 9999"/>
              <a:gd name="connsiteY4" fmla="*/ 9958 h 9958"/>
              <a:gd name="connsiteX5" fmla="*/ 24 w 9999"/>
              <a:gd name="connsiteY5" fmla="*/ 186 h 9958"/>
              <a:gd name="connsiteX6" fmla="*/ 9999 w 9999"/>
              <a:gd name="connsiteY6" fmla="*/ 5 h 9958"/>
              <a:gd name="connsiteX0" fmla="*/ 10000 w 10000"/>
              <a:gd name="connsiteY0" fmla="*/ 5 h 10000"/>
              <a:gd name="connsiteX1" fmla="*/ 9991 w 10000"/>
              <a:gd name="connsiteY1" fmla="*/ 9949 h 10000"/>
              <a:gd name="connsiteX2" fmla="*/ 8581 w 10000"/>
              <a:gd name="connsiteY2" fmla="*/ 7002 h 10000"/>
              <a:gd name="connsiteX3" fmla="*/ 1562 w 10000"/>
              <a:gd name="connsiteY3" fmla="*/ 7022 h 10000"/>
              <a:gd name="connsiteX4" fmla="*/ 0 w 10000"/>
              <a:gd name="connsiteY4" fmla="*/ 10000 h 10000"/>
              <a:gd name="connsiteX5" fmla="*/ 24 w 10000"/>
              <a:gd name="connsiteY5" fmla="*/ 187 h 10000"/>
              <a:gd name="connsiteX6" fmla="*/ 10000 w 10000"/>
              <a:gd name="connsiteY6" fmla="*/ 5 h 10000"/>
              <a:gd name="connsiteX0" fmla="*/ 10000 w 10000"/>
              <a:gd name="connsiteY0" fmla="*/ 54 h 10049"/>
              <a:gd name="connsiteX1" fmla="*/ 9991 w 10000"/>
              <a:gd name="connsiteY1" fmla="*/ 9998 h 10049"/>
              <a:gd name="connsiteX2" fmla="*/ 8581 w 10000"/>
              <a:gd name="connsiteY2" fmla="*/ 7051 h 10049"/>
              <a:gd name="connsiteX3" fmla="*/ 1562 w 10000"/>
              <a:gd name="connsiteY3" fmla="*/ 7071 h 10049"/>
              <a:gd name="connsiteX4" fmla="*/ 0 w 10000"/>
              <a:gd name="connsiteY4" fmla="*/ 10049 h 10049"/>
              <a:gd name="connsiteX5" fmla="*/ 2 w 10000"/>
              <a:gd name="connsiteY5" fmla="*/ 7 h 10049"/>
              <a:gd name="connsiteX6" fmla="*/ 10000 w 10000"/>
              <a:gd name="connsiteY6" fmla="*/ 54 h 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49">
                <a:moveTo>
                  <a:pt x="10000" y="54"/>
                </a:moveTo>
                <a:cubicBezTo>
                  <a:pt x="9976" y="-71"/>
                  <a:pt x="9971" y="2554"/>
                  <a:pt x="9991" y="9998"/>
                </a:cubicBezTo>
                <a:cubicBezTo>
                  <a:pt x="9992" y="10191"/>
                  <a:pt x="9768" y="7146"/>
                  <a:pt x="8581" y="7051"/>
                </a:cubicBezTo>
                <a:cubicBezTo>
                  <a:pt x="7392" y="6956"/>
                  <a:pt x="3901" y="7064"/>
                  <a:pt x="1562" y="7071"/>
                </a:cubicBezTo>
                <a:cubicBezTo>
                  <a:pt x="437" y="7319"/>
                  <a:pt x="29" y="8830"/>
                  <a:pt x="0" y="10049"/>
                </a:cubicBezTo>
                <a:cubicBezTo>
                  <a:pt x="4" y="9985"/>
                  <a:pt x="19" y="40"/>
                  <a:pt x="2" y="7"/>
                </a:cubicBezTo>
                <a:cubicBezTo>
                  <a:pt x="-15" y="-26"/>
                  <a:pt x="9980" y="54"/>
                  <a:pt x="10000" y="54"/>
                </a:cubicBezTo>
                <a:close/>
              </a:path>
            </a:pathLst>
          </a:custGeom>
        </p:spPr>
        <p:txBody>
          <a:bodyPr anchor="ctr"/>
          <a:lstStyle>
            <a:lvl1pPr marL="0" indent="0" algn="ctr">
              <a:buNone/>
              <a:defRPr/>
            </a:lvl1pPr>
          </a:lstStyle>
          <a:p>
            <a:r>
              <a:rPr lang="en-US" dirty="0"/>
              <a:t>Click here to add photo</a:t>
            </a:r>
          </a:p>
        </p:txBody>
      </p:sp>
    </p:spTree>
    <p:extLst>
      <p:ext uri="{BB962C8B-B14F-4D97-AF65-F5344CB8AC3E}">
        <p14:creationId xmlns:p14="http://schemas.microsoft.com/office/powerpoint/2010/main" xmlns="" val="1377184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Slide - Right">
    <p:spTree>
      <p:nvGrpSpPr>
        <p:cNvPr id="1" name=""/>
        <p:cNvGrpSpPr/>
        <p:nvPr/>
      </p:nvGrpSpPr>
      <p:grpSpPr>
        <a:xfrm>
          <a:off x="0" y="0"/>
          <a:ext cx="0" cy="0"/>
          <a:chOff x="0" y="0"/>
          <a:chExt cx="0" cy="0"/>
        </a:xfrm>
      </p:grpSpPr>
      <p:sp>
        <p:nvSpPr>
          <p:cNvPr id="8" name="Text Placeholder 25"/>
          <p:cNvSpPr>
            <a:spLocks noGrp="1"/>
          </p:cNvSpPr>
          <p:nvPr>
            <p:ph type="body" sz="quarter" idx="20" hasCustomPrompt="1"/>
          </p:nvPr>
        </p:nvSpPr>
        <p:spPr>
          <a:xfrm>
            <a:off x="2495266" y="1754551"/>
            <a:ext cx="9205040" cy="3872188"/>
          </a:xfrm>
        </p:spPr>
        <p:txBody>
          <a:bodyPr>
            <a:noAutofit/>
          </a:bodyPr>
          <a:lstStyle>
            <a:lvl1pPr marL="342900" indent="-342900" algn="l">
              <a:buClr>
                <a:srgbClr val="95D600"/>
              </a:buClr>
              <a:buFont typeface="Arial" charset="0"/>
              <a:buChar char="•"/>
              <a:defRPr sz="2400">
                <a:solidFill>
                  <a:srgbClr val="08515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p:cNvSpPr>
            <a:spLocks noGrp="1"/>
          </p:cNvSpPr>
          <p:nvPr>
            <p:ph type="body" sz="quarter" idx="21" hasCustomPrompt="1"/>
          </p:nvPr>
        </p:nvSpPr>
        <p:spPr>
          <a:xfrm>
            <a:off x="2495266" y="751297"/>
            <a:ext cx="9205040" cy="857158"/>
          </a:xfrm>
          <a:solidFill>
            <a:schemeClr val="bg1"/>
          </a:solidFill>
        </p:spPr>
        <p:txBody>
          <a:bodyPr anchor="t">
            <a:normAutofit/>
          </a:bodyPr>
          <a:lstStyle>
            <a:lvl1pPr marL="0" indent="0" algn="l">
              <a:buNone/>
              <a:defRPr sz="3600" i="0">
                <a:solidFill>
                  <a:srgbClr val="085156"/>
                </a:solidFill>
                <a:latin typeface="+mn-lt"/>
              </a:defRPr>
            </a:lvl1pPr>
          </a:lstStyle>
          <a:p>
            <a:pPr lvl="0"/>
            <a:r>
              <a:rPr lang="en-US" dirty="0"/>
              <a:t>TITLE</a:t>
            </a:r>
          </a:p>
        </p:txBody>
      </p:sp>
      <p:sp>
        <p:nvSpPr>
          <p:cNvPr id="14"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xmlns="" val="0"/>
              </a:ext>
            </a:extLst>
          </a:blip>
          <a:srcRect t="-1" r="58015" b="-459"/>
          <a:stretch/>
        </p:blipFill>
        <p:spPr>
          <a:xfrm rot="10800000">
            <a:off x="-13252" y="639779"/>
            <a:ext cx="2402983" cy="5057005"/>
          </a:xfrm>
          <a:prstGeom prst="rect">
            <a:avLst/>
          </a:prstGeom>
        </p:spPr>
      </p:pic>
    </p:spTree>
    <p:extLst>
      <p:ext uri="{BB962C8B-B14F-4D97-AF65-F5344CB8AC3E}">
        <p14:creationId xmlns:p14="http://schemas.microsoft.com/office/powerpoint/2010/main" xmlns="" val="1736500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Slide -  Left">
    <p:spTree>
      <p:nvGrpSpPr>
        <p:cNvPr id="1" name=""/>
        <p:cNvGrpSpPr/>
        <p:nvPr/>
      </p:nvGrpSpPr>
      <p:grpSpPr>
        <a:xfrm>
          <a:off x="0" y="0"/>
          <a:ext cx="0" cy="0"/>
          <a:chOff x="0" y="0"/>
          <a:chExt cx="0" cy="0"/>
        </a:xfrm>
      </p:grpSpPr>
      <p:sp>
        <p:nvSpPr>
          <p:cNvPr id="8" name="Text Placeholder 25"/>
          <p:cNvSpPr>
            <a:spLocks noGrp="1"/>
          </p:cNvSpPr>
          <p:nvPr>
            <p:ph type="body" sz="quarter" idx="20" hasCustomPrompt="1"/>
          </p:nvPr>
        </p:nvSpPr>
        <p:spPr>
          <a:xfrm>
            <a:off x="560446" y="1643033"/>
            <a:ext cx="9205040" cy="3872188"/>
          </a:xfrm>
        </p:spPr>
        <p:txBody>
          <a:bodyPr>
            <a:noAutofit/>
          </a:bodyPr>
          <a:lstStyle>
            <a:lvl1pPr marL="342900" indent="-342900" algn="l">
              <a:buClr>
                <a:srgbClr val="95D600"/>
              </a:buClr>
              <a:buFont typeface="Arial" charset="0"/>
              <a:buChar char="•"/>
              <a:defRPr sz="2400">
                <a:solidFill>
                  <a:srgbClr val="08515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p:cNvSpPr>
            <a:spLocks noGrp="1"/>
          </p:cNvSpPr>
          <p:nvPr>
            <p:ph type="body" sz="quarter" idx="21" hasCustomPrompt="1"/>
          </p:nvPr>
        </p:nvSpPr>
        <p:spPr>
          <a:xfrm>
            <a:off x="560446" y="639779"/>
            <a:ext cx="9205040" cy="857158"/>
          </a:xfrm>
          <a:solidFill>
            <a:schemeClr val="bg1"/>
          </a:solidFill>
        </p:spPr>
        <p:txBody>
          <a:bodyPr anchor="t">
            <a:normAutofit/>
          </a:bodyPr>
          <a:lstStyle>
            <a:lvl1pPr marL="0" indent="0" algn="l">
              <a:buNone/>
              <a:defRPr sz="3600" i="0">
                <a:solidFill>
                  <a:srgbClr val="085156"/>
                </a:solidFill>
                <a:latin typeface="+mn-lt"/>
              </a:defRPr>
            </a:lvl1pPr>
          </a:lstStyle>
          <a:p>
            <a:pPr lvl="0"/>
            <a:r>
              <a:rPr lang="en-US" dirty="0"/>
              <a:t>TITLE</a:t>
            </a:r>
          </a:p>
        </p:txBody>
      </p:sp>
      <p:sp>
        <p:nvSpPr>
          <p:cNvPr id="14" name="テキスト プレースホルダー 36"/>
          <p:cNvSpPr txBox="1">
            <a:spLocks/>
          </p:cNvSpPr>
          <p:nvPr userDrawn="1"/>
        </p:nvSpPr>
        <p:spPr bwMode="auto">
          <a:xfrm>
            <a:off x="560446" y="6328963"/>
            <a:ext cx="11139860"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xmlns="" val="0"/>
              </a:ext>
            </a:extLst>
          </a:blip>
          <a:srcRect t="-1" r="58015" b="-459"/>
          <a:stretch/>
        </p:blipFill>
        <p:spPr>
          <a:xfrm rot="10800000" flipH="1">
            <a:off x="9789017" y="639779"/>
            <a:ext cx="2402983" cy="505700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nt Typeface and Size">
    <p:spTree>
      <p:nvGrpSpPr>
        <p:cNvPr id="1" name=""/>
        <p:cNvGrpSpPr/>
        <p:nvPr/>
      </p:nvGrpSpPr>
      <p:grpSpPr>
        <a:xfrm>
          <a:off x="0" y="0"/>
          <a:ext cx="0" cy="0"/>
          <a:chOff x="0" y="0"/>
          <a:chExt cx="0" cy="0"/>
        </a:xfrm>
      </p:grpSpPr>
      <p:sp>
        <p:nvSpPr>
          <p:cNvPr id="6" name="Rectangle 5"/>
          <p:cNvSpPr/>
          <p:nvPr userDrawn="1"/>
        </p:nvSpPr>
        <p:spPr>
          <a:xfrm>
            <a:off x="0" y="-1"/>
            <a:ext cx="12192000" cy="6858001"/>
          </a:xfrm>
          <a:prstGeom prst="rect">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5666415" cy="144655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IE" sz="4400" b="1" baseline="0" dirty="0">
                <a:solidFill>
                  <a:schemeClr val="bg1"/>
                </a:solidFill>
                <a:latin typeface="+mn-lt"/>
                <a:ea typeface="Quattrocento Sans"/>
                <a:cs typeface="Quattrocento Sans"/>
                <a:sym typeface="Quattrocento Sans"/>
              </a:rPr>
              <a:t>GENERATION DATA</a:t>
            </a:r>
            <a:r>
              <a:rPr lang="en-IE" sz="4400" b="1" i="0" u="none" strike="noStrike" kern="1200" baseline="0" dirty="0">
                <a:solidFill>
                  <a:schemeClr val="bg1"/>
                </a:solidFill>
                <a:effectLst/>
                <a:latin typeface="+mn-lt"/>
                <a:ea typeface="+mn-ea"/>
                <a:cs typeface="+mn-cs"/>
                <a:sym typeface="Quattrocento Sans"/>
              </a:rPr>
              <a:t>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093974" y="729051"/>
            <a:ext cx="4589207" cy="4555093"/>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772154"/>
            <a:ext cx="5489434" cy="2492990"/>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GENERATION DATA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0" y="2503620"/>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79483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Text Placeholder 23"/>
          <p:cNvSpPr>
            <a:spLocks noGrp="1"/>
          </p:cNvSpPr>
          <p:nvPr>
            <p:ph type="body" sz="quarter" idx="14" hasCustomPrompt="1"/>
          </p:nvPr>
        </p:nvSpPr>
        <p:spPr>
          <a:xfrm>
            <a:off x="5328871" y="4402483"/>
            <a:ext cx="785328" cy="1056986"/>
          </a:xfrm>
        </p:spPr>
        <p:txBody>
          <a:bodyPr anchor="t">
            <a:normAutofit/>
          </a:bodyPr>
          <a:lstStyle>
            <a:lvl1pPr marL="0" indent="0" algn="r">
              <a:buNone/>
              <a:defRPr sz="9600" b="1" i="0" baseline="0">
                <a:solidFill>
                  <a:srgbClr val="95D600"/>
                </a:solidFill>
                <a:latin typeface="Times New Roman" charset="0"/>
                <a:ea typeface="Times New Roman" charset="0"/>
                <a:cs typeface="Times New Roman" charset="0"/>
              </a:defRPr>
            </a:lvl1pPr>
          </a:lstStyle>
          <a:p>
            <a:pPr lvl="0"/>
            <a:r>
              <a:rPr lang="en-US" dirty="0"/>
              <a:t>”</a:t>
            </a:r>
          </a:p>
        </p:txBody>
      </p:sp>
      <p:sp>
        <p:nvSpPr>
          <p:cNvPr id="9" name="Text Placeholder 23"/>
          <p:cNvSpPr>
            <a:spLocks noGrp="1"/>
          </p:cNvSpPr>
          <p:nvPr>
            <p:ph type="body" sz="quarter" idx="15" hasCustomPrompt="1"/>
          </p:nvPr>
        </p:nvSpPr>
        <p:spPr>
          <a:xfrm>
            <a:off x="625611" y="1679591"/>
            <a:ext cx="2613204" cy="1221666"/>
          </a:xfrm>
        </p:spPr>
        <p:txBody>
          <a:bodyPr anchor="t">
            <a:normAutofit/>
          </a:bodyPr>
          <a:lstStyle>
            <a:lvl1pPr marL="0" indent="0" algn="l">
              <a:buNone/>
              <a:defRPr sz="9600" b="1" i="0" baseline="0">
                <a:solidFill>
                  <a:srgbClr val="95D600"/>
                </a:solidFill>
                <a:latin typeface="Times New Roman" charset="0"/>
                <a:ea typeface="Times New Roman" charset="0"/>
                <a:cs typeface="Times New Roman" charset="0"/>
              </a:defRPr>
            </a:lvl1pPr>
          </a:lstStyle>
          <a:p>
            <a:pPr lvl="0"/>
            <a:r>
              <a:rPr lang="en-US" dirty="0"/>
              <a:t>“</a:t>
            </a:r>
          </a:p>
        </p:txBody>
      </p:sp>
      <p:sp>
        <p:nvSpPr>
          <p:cNvPr id="10" name="Text Placeholder 23"/>
          <p:cNvSpPr>
            <a:spLocks noGrp="1"/>
          </p:cNvSpPr>
          <p:nvPr>
            <p:ph type="body" sz="quarter" idx="13" hasCustomPrompt="1"/>
          </p:nvPr>
        </p:nvSpPr>
        <p:spPr>
          <a:xfrm>
            <a:off x="658268" y="2325125"/>
            <a:ext cx="5423273" cy="2497338"/>
          </a:xfrm>
        </p:spPr>
        <p:txBody>
          <a:bodyPr anchor="ctr">
            <a:normAutofit/>
          </a:bodyPr>
          <a:lstStyle>
            <a:lvl1pPr marL="0" indent="0" algn="ctr">
              <a:buNone/>
              <a:defRPr sz="3000" i="1" baseline="0">
                <a:solidFill>
                  <a:srgbClr val="085156"/>
                </a:solidFill>
                <a:latin typeface="+mn-lt"/>
              </a:defRPr>
            </a:lvl1pPr>
          </a:lstStyle>
          <a:p>
            <a:pPr lvl="0"/>
            <a:r>
              <a:rPr lang="en-US" dirty="0"/>
              <a:t>Quote Here</a:t>
            </a: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xmlns="" val="0"/>
              </a:ext>
            </a:extLst>
          </a:blip>
          <a:srcRect t="-3373" r="24114" b="-8777"/>
          <a:stretch/>
        </p:blipFill>
        <p:spPr>
          <a:xfrm rot="5400000" flipH="1">
            <a:off x="6648102" y="-693604"/>
            <a:ext cx="4602211" cy="5982003"/>
          </a:xfrm>
          <a:prstGeom prst="rect">
            <a:avLst/>
          </a:prstGeom>
        </p:spPr>
      </p:pic>
      <p:sp>
        <p:nvSpPr>
          <p:cNvPr id="15"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ud Icon with title">
    <p:spTree>
      <p:nvGrpSpPr>
        <p:cNvPr id="1" name=""/>
        <p:cNvGrpSpPr/>
        <p:nvPr/>
      </p:nvGrpSpPr>
      <p:grpSpPr>
        <a:xfrm>
          <a:off x="0" y="0"/>
          <a:ext cx="0" cy="0"/>
          <a:chOff x="0" y="0"/>
          <a:chExt cx="0" cy="0"/>
        </a:xfrm>
      </p:grpSpPr>
      <p:cxnSp>
        <p:nvCxnSpPr>
          <p:cNvPr id="7" name="Straight Connector 6"/>
          <p:cNvCxnSpPr/>
          <p:nvPr userDrawn="1"/>
        </p:nvCxnSpPr>
        <p:spPr>
          <a:xfrm>
            <a:off x="8242794" y="-25400"/>
            <a:ext cx="1090" cy="2348419"/>
          </a:xfrm>
          <a:prstGeom prst="line">
            <a:avLst/>
          </a:prstGeom>
          <a:ln w="9525">
            <a:solidFill>
              <a:srgbClr val="FFD700"/>
            </a:solidFill>
          </a:ln>
        </p:spPr>
        <p:style>
          <a:lnRef idx="1">
            <a:schemeClr val="accent1"/>
          </a:lnRef>
          <a:fillRef idx="0">
            <a:schemeClr val="accent1"/>
          </a:fillRef>
          <a:effectRef idx="0">
            <a:schemeClr val="accent1"/>
          </a:effectRef>
          <a:fontRef idx="minor">
            <a:schemeClr val="tx1"/>
          </a:fontRef>
        </p:style>
      </p:cxnSp>
      <p:sp>
        <p:nvSpPr>
          <p:cNvPr id="8" name="Freeform 5"/>
          <p:cNvSpPr>
            <a:spLocks/>
          </p:cNvSpPr>
          <p:nvPr userDrawn="1"/>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D7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9" name="Straight Connector 8"/>
          <p:cNvCxnSpPr/>
          <p:nvPr userDrawn="1"/>
        </p:nvCxnSpPr>
        <p:spPr>
          <a:xfrm>
            <a:off x="10690028" y="-265042"/>
            <a:ext cx="1090" cy="3186212"/>
          </a:xfrm>
          <a:prstGeom prst="line">
            <a:avLst/>
          </a:prstGeom>
          <a:ln w="9525">
            <a:solidFill>
              <a:srgbClr val="B52372"/>
            </a:solidFill>
          </a:ln>
        </p:spPr>
        <p:style>
          <a:lnRef idx="1">
            <a:schemeClr val="accent1"/>
          </a:lnRef>
          <a:fillRef idx="0">
            <a:schemeClr val="accent1"/>
          </a:fillRef>
          <a:effectRef idx="0">
            <a:schemeClr val="accent1"/>
          </a:effectRef>
          <a:fontRef idx="minor">
            <a:schemeClr val="tx1"/>
          </a:fontRef>
        </p:style>
      </p:cxnSp>
      <p:sp>
        <p:nvSpPr>
          <p:cNvPr id="10" name="Freeform 5"/>
          <p:cNvSpPr>
            <a:spLocks/>
          </p:cNvSpPr>
          <p:nvPr userDrawn="1"/>
        </p:nvSpPr>
        <p:spPr bwMode="auto">
          <a:xfrm>
            <a:off x="9983559" y="264782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B5237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1" name="Straight Connector 10"/>
          <p:cNvCxnSpPr/>
          <p:nvPr userDrawn="1"/>
        </p:nvCxnSpPr>
        <p:spPr>
          <a:xfrm>
            <a:off x="6007594" y="-25400"/>
            <a:ext cx="1090" cy="1738819"/>
          </a:xfrm>
          <a:prstGeom prst="line">
            <a:avLst/>
          </a:prstGeom>
          <a:ln w="9525">
            <a:solidFill>
              <a:srgbClr val="F15A2A"/>
            </a:solidFill>
          </a:ln>
        </p:spPr>
        <p:style>
          <a:lnRef idx="1">
            <a:schemeClr val="accent1"/>
          </a:lnRef>
          <a:fillRef idx="0">
            <a:schemeClr val="accent1"/>
          </a:fillRef>
          <a:effectRef idx="0">
            <a:schemeClr val="accent1"/>
          </a:effectRef>
          <a:fontRef idx="minor">
            <a:schemeClr val="tx1"/>
          </a:fontRef>
        </p:style>
      </p:cxnSp>
      <p:sp>
        <p:nvSpPr>
          <p:cNvPr id="12" name="Freeform 5"/>
          <p:cNvSpPr>
            <a:spLocks/>
          </p:cNvSpPr>
          <p:nvPr userDrawn="1"/>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15A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3" name="Straight Connector 12"/>
          <p:cNvCxnSpPr/>
          <p:nvPr userDrawn="1"/>
        </p:nvCxnSpPr>
        <p:spPr>
          <a:xfrm>
            <a:off x="3772394" y="-25400"/>
            <a:ext cx="1090" cy="3059619"/>
          </a:xfrm>
          <a:prstGeom prst="line">
            <a:avLst/>
          </a:prstGeom>
          <a:ln w="9525">
            <a:solidFill>
              <a:srgbClr val="ED2891"/>
            </a:solidFill>
          </a:ln>
        </p:spPr>
        <p:style>
          <a:lnRef idx="1">
            <a:schemeClr val="accent1"/>
          </a:lnRef>
          <a:fillRef idx="0">
            <a:schemeClr val="accent1"/>
          </a:fillRef>
          <a:effectRef idx="0">
            <a:schemeClr val="accent1"/>
          </a:effectRef>
          <a:fontRef idx="minor">
            <a:schemeClr val="tx1"/>
          </a:fontRef>
        </p:style>
      </p:cxnSp>
      <p:sp>
        <p:nvSpPr>
          <p:cNvPr id="14" name="Freeform 5"/>
          <p:cNvSpPr>
            <a:spLocks/>
          </p:cNvSpPr>
          <p:nvPr userDrawn="1"/>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289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p:nvPr userDrawn="1"/>
        </p:nvCxnSpPr>
        <p:spPr>
          <a:xfrm>
            <a:off x="1537194" y="1"/>
            <a:ext cx="1090" cy="2424619"/>
          </a:xfrm>
          <a:prstGeom prst="line">
            <a:avLst/>
          </a:prstGeom>
          <a:ln w="9525">
            <a:solidFill>
              <a:srgbClr val="95D600"/>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userDrawn="1"/>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95D6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 name="Group 26"/>
          <p:cNvGrpSpPr/>
          <p:nvPr userDrawn="1"/>
        </p:nvGrpSpPr>
        <p:grpSpPr>
          <a:xfrm>
            <a:off x="0" y="-1416"/>
            <a:ext cx="12192000" cy="1110069"/>
            <a:chOff x="0" y="-1416"/>
            <a:chExt cx="12192000" cy="1110069"/>
          </a:xfrm>
          <a:solidFill>
            <a:srgbClr val="085156"/>
          </a:solidFill>
        </p:grpSpPr>
        <p:sp>
          <p:nvSpPr>
            <p:cNvPr id="28" name="Rectangle 27"/>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rminator 28"/>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rotWithShape="1">
          <a:blip r:embed="rId2">
            <a:alphaModFix amt="7000"/>
            <a:extLst>
              <a:ext uri="{28A0092B-C50C-407E-A947-70E740481C1C}">
                <a14:useLocalDpi xmlns:a14="http://schemas.microsoft.com/office/drawing/2010/main" xmlns="" val="0"/>
              </a:ext>
            </a:extLst>
          </a:blip>
          <a:srcRect b="26629"/>
          <a:stretch/>
        </p:blipFill>
        <p:spPr>
          <a:xfrm rot="16200000">
            <a:off x="9666337" y="-250801"/>
            <a:ext cx="2762230" cy="2304637"/>
          </a:xfrm>
          <a:prstGeom prst="rect">
            <a:avLst/>
          </a:prstGeom>
        </p:spPr>
      </p:pic>
      <p:sp>
        <p:nvSpPr>
          <p:cNvPr id="34" name="Text Placeholder 23"/>
          <p:cNvSpPr>
            <a:spLocks noGrp="1"/>
          </p:cNvSpPr>
          <p:nvPr>
            <p:ph type="body" sz="quarter" idx="14" hasCustomPrompt="1"/>
          </p:nvPr>
        </p:nvSpPr>
        <p:spPr>
          <a:xfrm>
            <a:off x="599491" y="3453777"/>
            <a:ext cx="1752788" cy="745278"/>
          </a:xfrm>
        </p:spPr>
        <p:txBody>
          <a:bodyPr anchor="ctr">
            <a:normAutofit/>
          </a:bodyPr>
          <a:lstStyle>
            <a:lvl1pPr marL="0" indent="0" algn="ctr">
              <a:buNone/>
              <a:defRPr sz="3000">
                <a:solidFill>
                  <a:srgbClr val="95D600"/>
                </a:solidFill>
                <a:latin typeface="+mn-lt"/>
              </a:defRPr>
            </a:lvl1pPr>
          </a:lstStyle>
          <a:p>
            <a:pPr lvl="0"/>
            <a:r>
              <a:rPr lang="en-US" dirty="0"/>
              <a:t>Title</a:t>
            </a:r>
          </a:p>
        </p:txBody>
      </p:sp>
      <p:sp>
        <p:nvSpPr>
          <p:cNvPr id="35" name="Text Placeholder 23"/>
          <p:cNvSpPr>
            <a:spLocks noGrp="1"/>
          </p:cNvSpPr>
          <p:nvPr>
            <p:ph type="body" sz="quarter" idx="15" hasCustomPrompt="1"/>
          </p:nvPr>
        </p:nvSpPr>
        <p:spPr>
          <a:xfrm>
            <a:off x="613779" y="4292763"/>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36" name="Text Placeholder 23"/>
          <p:cNvSpPr>
            <a:spLocks noGrp="1"/>
          </p:cNvSpPr>
          <p:nvPr>
            <p:ph type="body" sz="quarter" idx="16" hasCustomPrompt="1"/>
          </p:nvPr>
        </p:nvSpPr>
        <p:spPr>
          <a:xfrm>
            <a:off x="2896000" y="3953793"/>
            <a:ext cx="1752788" cy="745278"/>
          </a:xfrm>
        </p:spPr>
        <p:txBody>
          <a:bodyPr anchor="ctr">
            <a:normAutofit/>
          </a:bodyPr>
          <a:lstStyle>
            <a:lvl1pPr marL="0" indent="0" algn="ctr">
              <a:buNone/>
              <a:defRPr sz="3000">
                <a:solidFill>
                  <a:srgbClr val="ED2891"/>
                </a:solidFill>
                <a:latin typeface="+mn-lt"/>
              </a:defRPr>
            </a:lvl1pPr>
          </a:lstStyle>
          <a:p>
            <a:pPr lvl="0"/>
            <a:r>
              <a:rPr lang="en-US" dirty="0"/>
              <a:t>Title</a:t>
            </a:r>
          </a:p>
        </p:txBody>
      </p:sp>
      <p:sp>
        <p:nvSpPr>
          <p:cNvPr id="37" name="Text Placeholder 23"/>
          <p:cNvSpPr>
            <a:spLocks noGrp="1"/>
          </p:cNvSpPr>
          <p:nvPr>
            <p:ph type="body" sz="quarter" idx="17" hasCustomPrompt="1"/>
          </p:nvPr>
        </p:nvSpPr>
        <p:spPr>
          <a:xfrm>
            <a:off x="2910288" y="4792779"/>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0" name="Text Placeholder 23"/>
          <p:cNvSpPr>
            <a:spLocks noGrp="1"/>
          </p:cNvSpPr>
          <p:nvPr>
            <p:ph type="body" sz="quarter" idx="18" hasCustomPrompt="1"/>
          </p:nvPr>
        </p:nvSpPr>
        <p:spPr>
          <a:xfrm>
            <a:off x="5152299" y="2622738"/>
            <a:ext cx="1752788" cy="745278"/>
          </a:xfrm>
        </p:spPr>
        <p:txBody>
          <a:bodyPr anchor="ctr">
            <a:normAutofit/>
          </a:bodyPr>
          <a:lstStyle>
            <a:lvl1pPr marL="0" indent="0" algn="ctr">
              <a:buNone/>
              <a:defRPr sz="3000">
                <a:solidFill>
                  <a:srgbClr val="F15A2A"/>
                </a:solidFill>
                <a:latin typeface="+mn-lt"/>
              </a:defRPr>
            </a:lvl1pPr>
          </a:lstStyle>
          <a:p>
            <a:pPr lvl="0"/>
            <a:r>
              <a:rPr lang="en-US" dirty="0"/>
              <a:t>Title</a:t>
            </a:r>
          </a:p>
        </p:txBody>
      </p:sp>
      <p:sp>
        <p:nvSpPr>
          <p:cNvPr id="41" name="Text Placeholder 23"/>
          <p:cNvSpPr>
            <a:spLocks noGrp="1"/>
          </p:cNvSpPr>
          <p:nvPr>
            <p:ph type="body" sz="quarter" idx="19" hasCustomPrompt="1"/>
          </p:nvPr>
        </p:nvSpPr>
        <p:spPr>
          <a:xfrm>
            <a:off x="5166587" y="3461724"/>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2" name="Text Placeholder 23"/>
          <p:cNvSpPr>
            <a:spLocks noGrp="1"/>
          </p:cNvSpPr>
          <p:nvPr>
            <p:ph type="body" sz="quarter" idx="20" hasCustomPrompt="1"/>
          </p:nvPr>
        </p:nvSpPr>
        <p:spPr>
          <a:xfrm>
            <a:off x="7407508" y="3286184"/>
            <a:ext cx="1752788" cy="745278"/>
          </a:xfrm>
        </p:spPr>
        <p:txBody>
          <a:bodyPr anchor="ctr">
            <a:normAutofit/>
          </a:bodyPr>
          <a:lstStyle>
            <a:lvl1pPr marL="0" indent="0" algn="ctr">
              <a:buNone/>
              <a:defRPr sz="3000">
                <a:solidFill>
                  <a:srgbClr val="FFD700"/>
                </a:solidFill>
                <a:latin typeface="+mn-lt"/>
              </a:defRPr>
            </a:lvl1pPr>
          </a:lstStyle>
          <a:p>
            <a:pPr lvl="0"/>
            <a:r>
              <a:rPr lang="en-US" dirty="0"/>
              <a:t>Title</a:t>
            </a:r>
          </a:p>
        </p:txBody>
      </p:sp>
      <p:sp>
        <p:nvSpPr>
          <p:cNvPr id="43" name="Text Placeholder 23"/>
          <p:cNvSpPr>
            <a:spLocks noGrp="1"/>
          </p:cNvSpPr>
          <p:nvPr>
            <p:ph type="body" sz="quarter" idx="21" hasCustomPrompt="1"/>
          </p:nvPr>
        </p:nvSpPr>
        <p:spPr>
          <a:xfrm>
            <a:off x="7421796" y="4125170"/>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4" name="Text Placeholder 23"/>
          <p:cNvSpPr>
            <a:spLocks noGrp="1"/>
          </p:cNvSpPr>
          <p:nvPr>
            <p:ph type="body" sz="quarter" idx="22" hasCustomPrompt="1"/>
          </p:nvPr>
        </p:nvSpPr>
        <p:spPr>
          <a:xfrm>
            <a:off x="9813634" y="3838311"/>
            <a:ext cx="1752788" cy="745278"/>
          </a:xfrm>
        </p:spPr>
        <p:txBody>
          <a:bodyPr anchor="ctr">
            <a:normAutofit/>
          </a:bodyPr>
          <a:lstStyle>
            <a:lvl1pPr marL="0" indent="0" algn="ctr">
              <a:buNone/>
              <a:defRPr sz="3000">
                <a:solidFill>
                  <a:srgbClr val="B52372"/>
                </a:solidFill>
                <a:latin typeface="+mn-lt"/>
              </a:defRPr>
            </a:lvl1pPr>
          </a:lstStyle>
          <a:p>
            <a:pPr lvl="0"/>
            <a:r>
              <a:rPr lang="en-US" dirty="0"/>
              <a:t>Title</a:t>
            </a:r>
          </a:p>
        </p:txBody>
      </p:sp>
      <p:sp>
        <p:nvSpPr>
          <p:cNvPr id="45" name="Text Placeholder 23"/>
          <p:cNvSpPr>
            <a:spLocks noGrp="1"/>
          </p:cNvSpPr>
          <p:nvPr>
            <p:ph type="body" sz="quarter" idx="23" hasCustomPrompt="1"/>
          </p:nvPr>
        </p:nvSpPr>
        <p:spPr>
          <a:xfrm>
            <a:off x="9827922" y="4677297"/>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6"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xmlns="" val="106461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ppt_x"/>
                                          </p:val>
                                        </p:tav>
                                        <p:tav tm="100000">
                                          <p:val>
                                            <p:strVal val="#ppt_x"/>
                                          </p:val>
                                        </p:tav>
                                      </p:tavLst>
                                    </p:anim>
                                    <p:anim calcmode="lin" valueType="num">
                                      <p:cBhvr additive="base">
                                        <p:cTn id="21" dur="1000" fill="hold"/>
                                        <p:tgtEl>
                                          <p:spTgt spid="14"/>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ppt_x"/>
                                          </p:val>
                                        </p:tav>
                                        <p:tav tm="100000">
                                          <p:val>
                                            <p:strVal val="#ppt_x"/>
                                          </p:val>
                                        </p:tav>
                                      </p:tavLst>
                                    </p:anim>
                                    <p:anim calcmode="lin" valueType="num">
                                      <p:cBhvr additive="base">
                                        <p:cTn id="30" dur="1000" fill="hold"/>
                                        <p:tgtEl>
                                          <p:spTgt spid="12"/>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1"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ppt_x"/>
                                          </p:val>
                                        </p:tav>
                                        <p:tav tm="100000">
                                          <p:val>
                                            <p:strVal val="#ppt_x"/>
                                          </p:val>
                                        </p:tav>
                                      </p:tavLst>
                                    </p:anim>
                                    <p:anim calcmode="lin" valueType="num">
                                      <p:cBhvr additive="base">
                                        <p:cTn id="35" dur="1000" fill="hold"/>
                                        <p:tgtEl>
                                          <p:spTgt spid="7"/>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fill="hold"/>
                                        <p:tgtEl>
                                          <p:spTgt spid="8"/>
                                        </p:tgtEl>
                                        <p:attrNameLst>
                                          <p:attrName>ppt_x</p:attrName>
                                        </p:attrNameLst>
                                      </p:cBhvr>
                                      <p:tavLst>
                                        <p:tav tm="0">
                                          <p:val>
                                            <p:strVal val="#ppt_x"/>
                                          </p:val>
                                        </p:tav>
                                        <p:tav tm="100000">
                                          <p:val>
                                            <p:strVal val="#ppt_x"/>
                                          </p:val>
                                        </p:tav>
                                      </p:tavLst>
                                    </p:anim>
                                    <p:anim calcmode="lin" valueType="num">
                                      <p:cBhvr additive="base">
                                        <p:cTn id="39" dur="1000" fill="hold"/>
                                        <p:tgtEl>
                                          <p:spTgt spid="8"/>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1"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ppt_x"/>
                                          </p:val>
                                        </p:tav>
                                        <p:tav tm="100000">
                                          <p:val>
                                            <p:strVal val="#ppt_x"/>
                                          </p:val>
                                        </p:tav>
                                      </p:tavLst>
                                    </p:anim>
                                    <p:anim calcmode="lin" valueType="num">
                                      <p:cBhvr additive="base">
                                        <p:cTn id="44" dur="100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ppt_x"/>
                                          </p:val>
                                        </p:tav>
                                        <p:tav tm="100000">
                                          <p:val>
                                            <p:strVal val="#ppt_x"/>
                                          </p:val>
                                        </p:tav>
                                      </p:tavLst>
                                    </p:anim>
                                    <p:anim calcmode="lin" valueType="num">
                                      <p:cBhvr additive="base">
                                        <p:cTn id="4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ntro. Text with 3 bullets">
    <p:spTree>
      <p:nvGrpSpPr>
        <p:cNvPr id="1" name=""/>
        <p:cNvGrpSpPr/>
        <p:nvPr/>
      </p:nvGrpSpPr>
      <p:grpSpPr>
        <a:xfrm>
          <a:off x="0" y="0"/>
          <a:ext cx="0" cy="0"/>
          <a:chOff x="0" y="0"/>
          <a:chExt cx="0" cy="0"/>
        </a:xfrm>
      </p:grpSpPr>
      <p:grpSp>
        <p:nvGrpSpPr>
          <p:cNvPr id="7" name="Group 6"/>
          <p:cNvGrpSpPr/>
          <p:nvPr userDrawn="1"/>
        </p:nvGrpSpPr>
        <p:grpSpPr>
          <a:xfrm>
            <a:off x="4647458" y="4378560"/>
            <a:ext cx="6649321" cy="1132146"/>
            <a:chOff x="4731122" y="1329195"/>
            <a:chExt cx="6649321" cy="1132146"/>
          </a:xfrm>
          <a:solidFill>
            <a:srgbClr val="F15A2A"/>
          </a:solidFill>
        </p:grpSpPr>
        <p:sp>
          <p:nvSpPr>
            <p:cNvPr id="8" name="Rectangle 7"/>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userDrawn="1"/>
        </p:nvGrpSpPr>
        <p:grpSpPr>
          <a:xfrm>
            <a:off x="4731949" y="2857426"/>
            <a:ext cx="6649321" cy="1132146"/>
            <a:chOff x="4731122" y="1329195"/>
            <a:chExt cx="6649321" cy="1132146"/>
          </a:xfrm>
          <a:solidFill>
            <a:srgbClr val="ED2891"/>
          </a:solidFill>
        </p:grpSpPr>
        <p:sp>
          <p:nvSpPr>
            <p:cNvPr id="11" name="Rectangle 10"/>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4731122" y="1329195"/>
            <a:ext cx="6649321" cy="1132146"/>
            <a:chOff x="4731122" y="1329195"/>
            <a:chExt cx="6649321" cy="1132146"/>
          </a:xfrm>
          <a:solidFill>
            <a:srgbClr val="95D600"/>
          </a:solidFill>
        </p:grpSpPr>
        <p:sp>
          <p:nvSpPr>
            <p:cNvPr id="14" name="Rectangle 13"/>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userDrawn="1"/>
        </p:nvCxnSpPr>
        <p:spPr>
          <a:xfrm>
            <a:off x="6003332" y="1601480"/>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rotWithShape="1">
          <a:blip r:embed="rId2">
            <a:extLst>
              <a:ext uri="{28A0092B-C50C-407E-A947-70E740481C1C}">
                <a14:useLocalDpi xmlns:a14="http://schemas.microsoft.com/office/drawing/2010/main" xmlns="" val="0"/>
              </a:ext>
            </a:extLst>
          </a:blip>
          <a:srcRect l="78564" t="6637" r="6523" b="6599"/>
          <a:stretch/>
        </p:blipFill>
        <p:spPr>
          <a:xfrm>
            <a:off x="4791275" y="393787"/>
            <a:ext cx="268053" cy="5201246"/>
          </a:xfrm>
          <a:prstGeom prst="rect">
            <a:avLst/>
          </a:prstGeom>
        </p:spPr>
      </p:pic>
      <p:cxnSp>
        <p:nvCxnSpPr>
          <p:cNvPr id="21" name="Straight Connector 20"/>
          <p:cNvCxnSpPr/>
          <p:nvPr userDrawn="1"/>
        </p:nvCxnSpPr>
        <p:spPr>
          <a:xfrm>
            <a:off x="6003332" y="3145135"/>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6003332" y="4657299"/>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a:xfrm>
            <a:off x="2" y="-5"/>
            <a:ext cx="4790545" cy="6858004"/>
            <a:chOff x="2" y="-5"/>
            <a:chExt cx="4790545" cy="6858004"/>
          </a:xfrm>
          <a:solidFill>
            <a:srgbClr val="085156"/>
          </a:solidFill>
        </p:grpSpPr>
        <p:sp>
          <p:nvSpPr>
            <p:cNvPr id="27" name="Rectangle 2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rminator 2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1"/>
          <p:cNvSpPr>
            <a:spLocks noChangeArrowheads="1"/>
          </p:cNvSpPr>
          <p:nvPr userDrawn="1"/>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2"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33" name="Text Placeholder 5"/>
          <p:cNvSpPr>
            <a:spLocks noGrp="1"/>
          </p:cNvSpPr>
          <p:nvPr>
            <p:ph type="body" sz="quarter" idx="13" hasCustomPrompt="1"/>
          </p:nvPr>
        </p:nvSpPr>
        <p:spPr>
          <a:xfrm>
            <a:off x="643223" y="681688"/>
            <a:ext cx="3821205" cy="697353"/>
          </a:xfrm>
        </p:spPr>
        <p:txBody>
          <a:bodyPr>
            <a:normAutofit/>
          </a:bodyPr>
          <a:lstStyle>
            <a:lvl1pPr marL="0" indent="0">
              <a:buNone/>
              <a:defRPr sz="3600">
                <a:solidFill>
                  <a:schemeClr val="bg1"/>
                </a:solidFill>
              </a:defRPr>
            </a:lvl1pPr>
          </a:lstStyle>
          <a:p>
            <a:r>
              <a:rPr lang="en-US" dirty="0"/>
              <a:t>Title</a:t>
            </a:r>
          </a:p>
        </p:txBody>
      </p:sp>
      <p:sp>
        <p:nvSpPr>
          <p:cNvPr id="34" name="Text Placeholder 6"/>
          <p:cNvSpPr>
            <a:spLocks noGrp="1"/>
          </p:cNvSpPr>
          <p:nvPr>
            <p:ph type="body" sz="quarter" idx="14" hasCustomPrompt="1"/>
          </p:nvPr>
        </p:nvSpPr>
        <p:spPr>
          <a:xfrm>
            <a:off x="643223" y="2087287"/>
            <a:ext cx="3821205" cy="3642009"/>
          </a:xfrm>
        </p:spPr>
        <p:txBody>
          <a:bodyPr>
            <a:normAutofit/>
          </a:bodyPr>
          <a:lstStyle>
            <a:lvl1pPr marL="0" indent="0">
              <a:buNone/>
              <a:defRPr sz="2400">
                <a:solidFill>
                  <a:schemeClr val="bg1"/>
                </a:solidFill>
              </a:defRPr>
            </a:lvl1pPr>
          </a:lstStyle>
          <a:p>
            <a:r>
              <a:rPr lang="en-US" dirty="0"/>
              <a:t>Body Text</a:t>
            </a:r>
          </a:p>
        </p:txBody>
      </p:sp>
      <p:sp>
        <p:nvSpPr>
          <p:cNvPr id="35" name="Text Placeholder 7"/>
          <p:cNvSpPr>
            <a:spLocks noGrp="1"/>
          </p:cNvSpPr>
          <p:nvPr>
            <p:ph type="body" sz="quarter" idx="15" hasCustomPrompt="1"/>
          </p:nvPr>
        </p:nvSpPr>
        <p:spPr>
          <a:xfrm>
            <a:off x="4800568" y="1329195"/>
            <a:ext cx="1176670" cy="1122295"/>
          </a:xfrm>
        </p:spPr>
        <p:txBody>
          <a:bodyPr anchor="ctr">
            <a:normAutofit/>
          </a:bodyPr>
          <a:lstStyle>
            <a:lvl1pPr marL="0" indent="0" algn="ctr">
              <a:buNone/>
              <a:defRPr sz="4800">
                <a:solidFill>
                  <a:schemeClr val="bg1"/>
                </a:solidFill>
              </a:defRPr>
            </a:lvl1pPr>
          </a:lstStyle>
          <a:p>
            <a:r>
              <a:rPr lang="en-US" dirty="0"/>
              <a:t>01</a:t>
            </a:r>
          </a:p>
        </p:txBody>
      </p:sp>
      <p:sp>
        <p:nvSpPr>
          <p:cNvPr id="36" name="Text Placeholder 4"/>
          <p:cNvSpPr>
            <a:spLocks noGrp="1"/>
          </p:cNvSpPr>
          <p:nvPr>
            <p:ph type="body" sz="quarter" idx="12" hasCustomPrompt="1"/>
          </p:nvPr>
        </p:nvSpPr>
        <p:spPr>
          <a:xfrm>
            <a:off x="6271052" y="1338468"/>
            <a:ext cx="4871864" cy="1122292"/>
          </a:xfrm>
        </p:spPr>
        <p:txBody>
          <a:bodyPr anchor="ctr">
            <a:normAutofit/>
          </a:bodyPr>
          <a:lstStyle>
            <a:lvl1pPr marL="0" indent="0">
              <a:buNone/>
              <a:defRPr sz="2400" baseline="0">
                <a:solidFill>
                  <a:schemeClr val="bg1"/>
                </a:solidFill>
              </a:defRPr>
            </a:lvl1pPr>
          </a:lstStyle>
          <a:p>
            <a:r>
              <a:rPr lang="en-US" dirty="0"/>
              <a:t>Body Text</a:t>
            </a:r>
          </a:p>
        </p:txBody>
      </p:sp>
      <p:sp>
        <p:nvSpPr>
          <p:cNvPr id="37" name="Text Placeholder 8"/>
          <p:cNvSpPr>
            <a:spLocks noGrp="1"/>
          </p:cNvSpPr>
          <p:nvPr>
            <p:ph type="body" sz="quarter" idx="16" hasCustomPrompt="1"/>
          </p:nvPr>
        </p:nvSpPr>
        <p:spPr>
          <a:xfrm>
            <a:off x="4824386" y="2877026"/>
            <a:ext cx="1176670" cy="1122295"/>
          </a:xfrm>
        </p:spPr>
        <p:txBody>
          <a:bodyPr anchor="ctr">
            <a:normAutofit/>
          </a:bodyPr>
          <a:lstStyle>
            <a:lvl1pPr marL="0" indent="0" algn="ctr">
              <a:buNone/>
              <a:defRPr sz="4800">
                <a:solidFill>
                  <a:schemeClr val="bg1"/>
                </a:solidFill>
              </a:defRPr>
            </a:lvl1pPr>
          </a:lstStyle>
          <a:p>
            <a:r>
              <a:rPr lang="en-US" dirty="0"/>
              <a:t>02</a:t>
            </a:r>
          </a:p>
        </p:txBody>
      </p:sp>
      <p:sp>
        <p:nvSpPr>
          <p:cNvPr id="38" name="Text Placeholder 9"/>
          <p:cNvSpPr>
            <a:spLocks noGrp="1"/>
          </p:cNvSpPr>
          <p:nvPr>
            <p:ph type="body" sz="quarter" idx="17" hasCustomPrompt="1"/>
          </p:nvPr>
        </p:nvSpPr>
        <p:spPr>
          <a:xfrm>
            <a:off x="6294870" y="2873047"/>
            <a:ext cx="4871864" cy="1122292"/>
          </a:xfrm>
        </p:spPr>
        <p:txBody>
          <a:bodyPr anchor="ctr">
            <a:normAutofit/>
          </a:bodyPr>
          <a:lstStyle>
            <a:lvl1pPr marL="0" indent="0">
              <a:buNone/>
              <a:defRPr sz="2400" baseline="0">
                <a:solidFill>
                  <a:schemeClr val="bg1"/>
                </a:solidFill>
              </a:defRPr>
            </a:lvl1pPr>
          </a:lstStyle>
          <a:p>
            <a:r>
              <a:rPr lang="en-US" dirty="0"/>
              <a:t>Body Text</a:t>
            </a:r>
          </a:p>
        </p:txBody>
      </p:sp>
      <p:sp>
        <p:nvSpPr>
          <p:cNvPr id="39" name="Text Placeholder 10"/>
          <p:cNvSpPr>
            <a:spLocks noGrp="1"/>
          </p:cNvSpPr>
          <p:nvPr>
            <p:ph type="body" sz="quarter" idx="18" hasCustomPrompt="1"/>
          </p:nvPr>
        </p:nvSpPr>
        <p:spPr>
          <a:xfrm>
            <a:off x="4794438" y="4391626"/>
            <a:ext cx="1176670" cy="1122295"/>
          </a:xfrm>
        </p:spPr>
        <p:txBody>
          <a:bodyPr anchor="ctr">
            <a:normAutofit/>
          </a:bodyPr>
          <a:lstStyle>
            <a:lvl1pPr marL="0" indent="0" algn="ctr">
              <a:buNone/>
              <a:defRPr sz="4800">
                <a:solidFill>
                  <a:schemeClr val="bg1"/>
                </a:solidFill>
              </a:defRPr>
            </a:lvl1pPr>
          </a:lstStyle>
          <a:p>
            <a:r>
              <a:rPr lang="en-US" dirty="0"/>
              <a:t>03</a:t>
            </a:r>
          </a:p>
        </p:txBody>
      </p:sp>
      <p:sp>
        <p:nvSpPr>
          <p:cNvPr id="40" name="Text Placeholder 11"/>
          <p:cNvSpPr>
            <a:spLocks noGrp="1"/>
          </p:cNvSpPr>
          <p:nvPr>
            <p:ph type="body" sz="quarter" idx="19" hasCustomPrompt="1"/>
          </p:nvPr>
        </p:nvSpPr>
        <p:spPr>
          <a:xfrm>
            <a:off x="6264922" y="4374394"/>
            <a:ext cx="4871864" cy="1122292"/>
          </a:xfrm>
        </p:spPr>
        <p:txBody>
          <a:bodyPr anchor="ctr">
            <a:normAutofit/>
          </a:bodyPr>
          <a:lstStyle>
            <a:lvl1pPr marL="0" indent="0">
              <a:buNone/>
              <a:defRPr sz="2400">
                <a:solidFill>
                  <a:schemeClr val="bg1"/>
                </a:solidFill>
              </a:defRPr>
            </a:lvl1pPr>
          </a:lstStyle>
          <a:p>
            <a:r>
              <a:rPr lang="en-US" dirty="0"/>
              <a:t>Body Text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 Text with 3 bullets">
    <p:spTree>
      <p:nvGrpSpPr>
        <p:cNvPr id="1" name=""/>
        <p:cNvGrpSpPr/>
        <p:nvPr/>
      </p:nvGrpSpPr>
      <p:grpSpPr>
        <a:xfrm>
          <a:off x="0" y="0"/>
          <a:ext cx="0" cy="0"/>
          <a:chOff x="0" y="0"/>
          <a:chExt cx="0" cy="0"/>
        </a:xfrm>
      </p:grpSpPr>
      <p:grpSp>
        <p:nvGrpSpPr>
          <p:cNvPr id="26" name="Group 25"/>
          <p:cNvGrpSpPr/>
          <p:nvPr userDrawn="1"/>
        </p:nvGrpSpPr>
        <p:grpSpPr>
          <a:xfrm>
            <a:off x="-1487837" y="-5"/>
            <a:ext cx="4790545" cy="6858004"/>
            <a:chOff x="2" y="-5"/>
            <a:chExt cx="4790545" cy="6858004"/>
          </a:xfrm>
          <a:solidFill>
            <a:srgbClr val="085156"/>
          </a:solidFill>
        </p:grpSpPr>
        <p:sp>
          <p:nvSpPr>
            <p:cNvPr id="27" name="Rectangle 2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rminator 2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1"/>
          <p:cNvSpPr>
            <a:spLocks noChangeArrowheads="1"/>
          </p:cNvSpPr>
          <p:nvPr userDrawn="1"/>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2"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33" name="Text Placeholder 5"/>
          <p:cNvSpPr>
            <a:spLocks noGrp="1"/>
          </p:cNvSpPr>
          <p:nvPr>
            <p:ph type="body" sz="quarter" idx="13" hasCustomPrompt="1"/>
          </p:nvPr>
        </p:nvSpPr>
        <p:spPr>
          <a:xfrm>
            <a:off x="643223" y="681688"/>
            <a:ext cx="3821205" cy="697353"/>
          </a:xfrm>
        </p:spPr>
        <p:txBody>
          <a:bodyPr>
            <a:normAutofit/>
          </a:bodyPr>
          <a:lstStyle>
            <a:lvl1pPr marL="0" indent="0">
              <a:buNone/>
              <a:defRPr sz="3600">
                <a:solidFill>
                  <a:schemeClr val="bg1"/>
                </a:solidFill>
              </a:defRPr>
            </a:lvl1pPr>
          </a:lstStyle>
          <a:p>
            <a:r>
              <a:rPr lang="en-US" dirty="0"/>
              <a:t>Title</a:t>
            </a:r>
          </a:p>
        </p:txBody>
      </p:sp>
      <p:sp>
        <p:nvSpPr>
          <p:cNvPr id="34" name="Text Placeholder 6"/>
          <p:cNvSpPr>
            <a:spLocks noGrp="1"/>
          </p:cNvSpPr>
          <p:nvPr>
            <p:ph type="body" sz="quarter" idx="14" hasCustomPrompt="1"/>
          </p:nvPr>
        </p:nvSpPr>
        <p:spPr>
          <a:xfrm>
            <a:off x="643223" y="2087287"/>
            <a:ext cx="3821205" cy="3642009"/>
          </a:xfrm>
        </p:spPr>
        <p:txBody>
          <a:bodyPr>
            <a:normAutofit/>
          </a:bodyPr>
          <a:lstStyle>
            <a:lvl1pPr marL="0" indent="0">
              <a:buNone/>
              <a:defRPr sz="2400">
                <a:solidFill>
                  <a:schemeClr val="bg1"/>
                </a:solidFill>
              </a:defRPr>
            </a:lvl1pPr>
          </a:lstStyle>
          <a:p>
            <a:r>
              <a:rPr lang="en-US" dirty="0"/>
              <a:t>Body Text</a:t>
            </a:r>
          </a:p>
        </p:txBody>
      </p:sp>
    </p:spTree>
    <p:extLst>
      <p:ext uri="{BB962C8B-B14F-4D97-AF65-F5344CB8AC3E}">
        <p14:creationId xmlns:p14="http://schemas.microsoft.com/office/powerpoint/2010/main" xmlns="" val="231551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8" name="Straight Connector 7"/>
          <p:cNvCxnSpPr/>
          <p:nvPr userDrawn="1"/>
        </p:nvCxnSpPr>
        <p:spPr>
          <a:xfrm flipH="1">
            <a:off x="9430053" y="2525266"/>
            <a:ext cx="1506" cy="1279572"/>
          </a:xfrm>
          <a:prstGeom prst="line">
            <a:avLst/>
          </a:prstGeom>
          <a:ln w="19050">
            <a:solidFill>
              <a:srgbClr val="B5237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5106416" y="982539"/>
            <a:ext cx="21853" cy="2668912"/>
          </a:xfrm>
          <a:prstGeom prst="line">
            <a:avLst/>
          </a:prstGeom>
          <a:ln w="19050">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2721610" y="2494472"/>
            <a:ext cx="10730" cy="1310366"/>
          </a:xfrm>
          <a:prstGeom prst="line">
            <a:avLst/>
          </a:prstGeom>
          <a:ln w="19050">
            <a:solidFill>
              <a:srgbClr val="ED2891"/>
            </a:solidFill>
          </a:ln>
        </p:spPr>
        <p:style>
          <a:lnRef idx="1">
            <a:schemeClr val="accent1"/>
          </a:lnRef>
          <a:fillRef idx="0">
            <a:schemeClr val="accent1"/>
          </a:fillRef>
          <a:effectRef idx="0">
            <a:schemeClr val="accent1"/>
          </a:effectRef>
          <a:fontRef idx="minor">
            <a:schemeClr val="tx1"/>
          </a:fontRef>
        </p:style>
      </p:cxnSp>
      <p:sp>
        <p:nvSpPr>
          <p:cNvPr id="11" name="タイトル 35"/>
          <p:cNvSpPr txBox="1">
            <a:spLocks/>
          </p:cNvSpPr>
          <p:nvPr userDrawn="1"/>
        </p:nvSpPr>
        <p:spPr bwMode="auto">
          <a:xfrm>
            <a:off x="27038" y="5130404"/>
            <a:ext cx="12191999"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US" altLang="ja-JP" sz="2000" i="1" dirty="0">
                <a:solidFill>
                  <a:schemeClr val="bg1"/>
                </a:solidFill>
                <a:latin typeface="+mj-lt"/>
              </a:rPr>
              <a:t>Any Questions?</a:t>
            </a:r>
            <a:endParaRPr kumimoji="1" lang="ja-JP" altLang="en-US" sz="2000" i="1" dirty="0">
              <a:solidFill>
                <a:schemeClr val="bg1"/>
              </a:solidFill>
              <a:latin typeface="+mj-lt"/>
            </a:endParaRPr>
          </a:p>
        </p:txBody>
      </p:sp>
      <p:sp>
        <p:nvSpPr>
          <p:cNvPr id="12" name="Oval 23"/>
          <p:cNvSpPr>
            <a:spLocks noChangeArrowheads="1"/>
          </p:cNvSpPr>
          <p:nvPr userDrawn="1"/>
        </p:nvSpPr>
        <p:spPr bwMode="auto">
          <a:xfrm>
            <a:off x="24549285" y="5218113"/>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3" name="Oval 24"/>
          <p:cNvSpPr>
            <a:spLocks noChangeArrowheads="1"/>
          </p:cNvSpPr>
          <p:nvPr userDrawn="1"/>
        </p:nvSpPr>
        <p:spPr bwMode="auto">
          <a:xfrm>
            <a:off x="24350847" y="5832475"/>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4" name="Oval 25"/>
          <p:cNvSpPr>
            <a:spLocks noChangeArrowheads="1"/>
          </p:cNvSpPr>
          <p:nvPr userDrawn="1"/>
        </p:nvSpPr>
        <p:spPr bwMode="auto">
          <a:xfrm>
            <a:off x="25185872" y="5213350"/>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5" name="Oval 26"/>
          <p:cNvSpPr>
            <a:spLocks noChangeArrowheads="1"/>
          </p:cNvSpPr>
          <p:nvPr userDrawn="1"/>
        </p:nvSpPr>
        <p:spPr bwMode="auto">
          <a:xfrm>
            <a:off x="24701685" y="5370513"/>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7"/>
          <p:cNvSpPr>
            <a:spLocks noChangeArrowheads="1"/>
          </p:cNvSpPr>
          <p:nvPr userDrawn="1"/>
        </p:nvSpPr>
        <p:spPr bwMode="auto">
          <a:xfrm>
            <a:off x="24503247" y="5984875"/>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8"/>
          <p:cNvSpPr>
            <a:spLocks noChangeArrowheads="1"/>
          </p:cNvSpPr>
          <p:nvPr userDrawn="1"/>
        </p:nvSpPr>
        <p:spPr bwMode="auto">
          <a:xfrm>
            <a:off x="25338272" y="5365750"/>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9"/>
          <p:cNvSpPr>
            <a:spLocks noChangeArrowheads="1"/>
          </p:cNvSpPr>
          <p:nvPr userDrawn="1"/>
        </p:nvSpPr>
        <p:spPr bwMode="auto">
          <a:xfrm>
            <a:off x="24854085" y="5522913"/>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30"/>
          <p:cNvSpPr>
            <a:spLocks noChangeArrowheads="1"/>
          </p:cNvSpPr>
          <p:nvPr userDrawn="1"/>
        </p:nvSpPr>
        <p:spPr bwMode="auto">
          <a:xfrm>
            <a:off x="24655647" y="6137275"/>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31"/>
          <p:cNvSpPr>
            <a:spLocks noChangeArrowheads="1"/>
          </p:cNvSpPr>
          <p:nvPr userDrawn="1"/>
        </p:nvSpPr>
        <p:spPr bwMode="auto">
          <a:xfrm>
            <a:off x="25490672" y="5518150"/>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フッター プレースホルダー 1"/>
          <p:cNvSpPr txBox="1">
            <a:spLocks/>
          </p:cNvSpPr>
          <p:nvPr userDrawn="1"/>
        </p:nvSpPr>
        <p:spPr>
          <a:xfrm>
            <a:off x="18559647" y="5559425"/>
            <a:ext cx="5791200" cy="5476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2" name="Oval 23"/>
          <p:cNvSpPr>
            <a:spLocks noChangeArrowheads="1"/>
          </p:cNvSpPr>
          <p:nvPr userDrawn="1"/>
        </p:nvSpPr>
        <p:spPr bwMode="auto">
          <a:xfrm>
            <a:off x="24396885" y="4913313"/>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3" name="Oval 24"/>
          <p:cNvSpPr>
            <a:spLocks noChangeArrowheads="1"/>
          </p:cNvSpPr>
          <p:nvPr userDrawn="1"/>
        </p:nvSpPr>
        <p:spPr bwMode="auto">
          <a:xfrm>
            <a:off x="24198447" y="5527675"/>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4" name="Oval 25"/>
          <p:cNvSpPr>
            <a:spLocks noChangeArrowheads="1"/>
          </p:cNvSpPr>
          <p:nvPr userDrawn="1"/>
        </p:nvSpPr>
        <p:spPr bwMode="auto">
          <a:xfrm>
            <a:off x="25033472" y="4908550"/>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5" name="Oval 26"/>
          <p:cNvSpPr>
            <a:spLocks noChangeArrowheads="1"/>
          </p:cNvSpPr>
          <p:nvPr userDrawn="1"/>
        </p:nvSpPr>
        <p:spPr bwMode="auto">
          <a:xfrm>
            <a:off x="24549285" y="5065713"/>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7"/>
          <p:cNvSpPr>
            <a:spLocks noChangeArrowheads="1"/>
          </p:cNvSpPr>
          <p:nvPr userDrawn="1"/>
        </p:nvSpPr>
        <p:spPr bwMode="auto">
          <a:xfrm>
            <a:off x="24350847" y="5680075"/>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8"/>
          <p:cNvSpPr>
            <a:spLocks noChangeArrowheads="1"/>
          </p:cNvSpPr>
          <p:nvPr userDrawn="1"/>
        </p:nvSpPr>
        <p:spPr bwMode="auto">
          <a:xfrm>
            <a:off x="25185872" y="5060950"/>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9"/>
          <p:cNvSpPr>
            <a:spLocks noChangeArrowheads="1"/>
          </p:cNvSpPr>
          <p:nvPr userDrawn="1"/>
        </p:nvSpPr>
        <p:spPr bwMode="auto">
          <a:xfrm>
            <a:off x="24701685" y="5218113"/>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30"/>
          <p:cNvSpPr>
            <a:spLocks noChangeArrowheads="1"/>
          </p:cNvSpPr>
          <p:nvPr userDrawn="1"/>
        </p:nvSpPr>
        <p:spPr bwMode="auto">
          <a:xfrm>
            <a:off x="24503247" y="5832475"/>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31"/>
          <p:cNvSpPr>
            <a:spLocks noChangeArrowheads="1"/>
          </p:cNvSpPr>
          <p:nvPr userDrawn="1"/>
        </p:nvSpPr>
        <p:spPr bwMode="auto">
          <a:xfrm>
            <a:off x="25338272" y="5213350"/>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フッター プレースホルダー 1"/>
          <p:cNvSpPr txBox="1">
            <a:spLocks/>
          </p:cNvSpPr>
          <p:nvPr userDrawn="1"/>
        </p:nvSpPr>
        <p:spPr>
          <a:xfrm>
            <a:off x="18407247" y="5254625"/>
            <a:ext cx="5791200" cy="5476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2" name="Oval 31"/>
          <p:cNvSpPr>
            <a:spLocks noChangeArrowheads="1"/>
          </p:cNvSpPr>
          <p:nvPr userDrawn="1"/>
        </p:nvSpPr>
        <p:spPr bwMode="auto">
          <a:xfrm>
            <a:off x="23857637" y="4938713"/>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2"/>
          <p:cNvSpPr>
            <a:spLocks noChangeArrowheads="1"/>
          </p:cNvSpPr>
          <p:nvPr userDrawn="1"/>
        </p:nvSpPr>
        <p:spPr bwMode="auto">
          <a:xfrm>
            <a:off x="23659199" y="5553075"/>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Oval 33"/>
          <p:cNvSpPr>
            <a:spLocks noChangeArrowheads="1"/>
          </p:cNvSpPr>
          <p:nvPr userDrawn="1"/>
        </p:nvSpPr>
        <p:spPr bwMode="auto">
          <a:xfrm>
            <a:off x="24494224" y="4933950"/>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5" name="Oval 34"/>
          <p:cNvSpPr>
            <a:spLocks noChangeArrowheads="1"/>
          </p:cNvSpPr>
          <p:nvPr userDrawn="1"/>
        </p:nvSpPr>
        <p:spPr bwMode="auto">
          <a:xfrm>
            <a:off x="24010037" y="5091113"/>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6" name="Oval 35"/>
          <p:cNvSpPr>
            <a:spLocks noChangeArrowheads="1"/>
          </p:cNvSpPr>
          <p:nvPr userDrawn="1"/>
        </p:nvSpPr>
        <p:spPr bwMode="auto">
          <a:xfrm>
            <a:off x="23811599" y="5705475"/>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7" name="Oval 36"/>
          <p:cNvSpPr>
            <a:spLocks noChangeArrowheads="1"/>
          </p:cNvSpPr>
          <p:nvPr userDrawn="1"/>
        </p:nvSpPr>
        <p:spPr bwMode="auto">
          <a:xfrm>
            <a:off x="24646624" y="5086350"/>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24162437" y="5243513"/>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23963999" y="5857875"/>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24799024" y="5238750"/>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フッター プレースホルダー 1"/>
          <p:cNvSpPr txBox="1">
            <a:spLocks/>
          </p:cNvSpPr>
          <p:nvPr userDrawn="1"/>
        </p:nvSpPr>
        <p:spPr>
          <a:xfrm>
            <a:off x="17867999" y="5280025"/>
            <a:ext cx="5791200" cy="5476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43" name="Oval 42"/>
          <p:cNvSpPr/>
          <p:nvPr userDrawn="1"/>
        </p:nvSpPr>
        <p:spPr>
          <a:xfrm>
            <a:off x="1315423" y="872776"/>
            <a:ext cx="540733" cy="540733"/>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48" name="Oval 47"/>
          <p:cNvSpPr/>
          <p:nvPr userDrawn="1"/>
        </p:nvSpPr>
        <p:spPr>
          <a:xfrm>
            <a:off x="4825589" y="441808"/>
            <a:ext cx="540733" cy="540733"/>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0" name="Oval 49"/>
          <p:cNvSpPr/>
          <p:nvPr userDrawn="1"/>
        </p:nvSpPr>
        <p:spPr>
          <a:xfrm>
            <a:off x="2461973" y="2002148"/>
            <a:ext cx="540733" cy="540733"/>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2" name="Oval 51"/>
          <p:cNvSpPr/>
          <p:nvPr userDrawn="1"/>
        </p:nvSpPr>
        <p:spPr>
          <a:xfrm>
            <a:off x="9138511" y="2007077"/>
            <a:ext cx="540733" cy="540733"/>
          </a:xfrm>
          <a:prstGeom prst="ellipse">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5" name="Oval 54"/>
          <p:cNvSpPr/>
          <p:nvPr userDrawn="1"/>
        </p:nvSpPr>
        <p:spPr>
          <a:xfrm>
            <a:off x="6902704" y="1069656"/>
            <a:ext cx="540733" cy="540733"/>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cxnSp>
        <p:nvCxnSpPr>
          <p:cNvPr id="57" name="Straight Connector 56"/>
          <p:cNvCxnSpPr/>
          <p:nvPr userDrawn="1"/>
        </p:nvCxnSpPr>
        <p:spPr>
          <a:xfrm flipH="1">
            <a:off x="1567467" y="1413509"/>
            <a:ext cx="18323" cy="2237942"/>
          </a:xfrm>
          <a:prstGeom prst="line">
            <a:avLst/>
          </a:prstGeom>
          <a:ln w="19050">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7139157" y="1590372"/>
            <a:ext cx="16937" cy="2068373"/>
          </a:xfrm>
          <a:prstGeom prst="line">
            <a:avLst/>
          </a:prstGeom>
          <a:ln w="19050">
            <a:solidFill>
              <a:srgbClr val="FFD700"/>
            </a:solidFill>
          </a:ln>
        </p:spPr>
        <p:style>
          <a:lnRef idx="1">
            <a:schemeClr val="accent1"/>
          </a:lnRef>
          <a:fillRef idx="0">
            <a:schemeClr val="accent1"/>
          </a:fillRef>
          <a:effectRef idx="0">
            <a:schemeClr val="accent1"/>
          </a:effectRef>
          <a:fontRef idx="minor">
            <a:schemeClr val="tx1"/>
          </a:fontRef>
        </p:style>
      </p:cxnSp>
      <p:sp>
        <p:nvSpPr>
          <p:cNvPr id="60" name="Terminator 59"/>
          <p:cNvSpPr/>
          <p:nvPr/>
        </p:nvSpPr>
        <p:spPr>
          <a:xfrm rot="10800000">
            <a:off x="-8490" y="3651451"/>
            <a:ext cx="12200489" cy="2115992"/>
          </a:xfrm>
          <a:prstGeom prst="flowChartTerminator">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10800000">
            <a:off x="0" y="4766258"/>
            <a:ext cx="12192000" cy="209174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userDrawn="1"/>
        </p:nvPicPr>
        <p:blipFill rotWithShape="1">
          <a:blip r:embed="rId2">
            <a:alphaModFix amt="7000"/>
            <a:extLst>
              <a:ext uri="{28A0092B-C50C-407E-A947-70E740481C1C}">
                <a14:useLocalDpi xmlns:a14="http://schemas.microsoft.com/office/drawing/2010/main" xmlns="" val="0"/>
              </a:ext>
            </a:extLst>
          </a:blip>
          <a:srcRect b="26629"/>
          <a:stretch/>
        </p:blipFill>
        <p:spPr>
          <a:xfrm rot="5400000">
            <a:off x="-287971" y="3684246"/>
            <a:ext cx="3452287" cy="2880379"/>
          </a:xfrm>
          <a:prstGeom prst="rect">
            <a:avLst/>
          </a:prstGeom>
        </p:spPr>
      </p:pic>
      <p:sp>
        <p:nvSpPr>
          <p:cNvPr id="64" name="Text Placeholder 74"/>
          <p:cNvSpPr>
            <a:spLocks noGrp="1"/>
          </p:cNvSpPr>
          <p:nvPr userDrawn="1">
            <p:ph type="body" sz="quarter" idx="20" hasCustomPrompt="1"/>
          </p:nvPr>
        </p:nvSpPr>
        <p:spPr>
          <a:xfrm>
            <a:off x="-2017" y="4660249"/>
            <a:ext cx="12194016"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65" name="Text Placeholder 2"/>
          <p:cNvSpPr>
            <a:spLocks noGrp="1"/>
          </p:cNvSpPr>
          <p:nvPr>
            <p:ph type="body" sz="quarter" idx="15" hasCustomPrompt="1"/>
          </p:nvPr>
        </p:nvSpPr>
        <p:spPr>
          <a:xfrm>
            <a:off x="1880515" y="994977"/>
            <a:ext cx="2203695" cy="805706"/>
          </a:xfrm>
        </p:spPr>
        <p:txBody>
          <a:bodyPr anchor="t">
            <a:normAutofit/>
          </a:bodyPr>
          <a:lstStyle>
            <a:lvl1pPr marL="0" indent="0">
              <a:buNone/>
              <a:defRPr sz="1600">
                <a:solidFill>
                  <a:srgbClr val="085156"/>
                </a:solidFill>
              </a:defRPr>
            </a:lvl1pPr>
          </a:lstStyle>
          <a:p>
            <a:pPr lvl="0"/>
            <a:r>
              <a:rPr lang="en-US" dirty="0"/>
              <a:t>Text 1</a:t>
            </a:r>
          </a:p>
        </p:txBody>
      </p:sp>
      <p:sp>
        <p:nvSpPr>
          <p:cNvPr id="66" name="Text Placeholder 2"/>
          <p:cNvSpPr>
            <a:spLocks noGrp="1"/>
          </p:cNvSpPr>
          <p:nvPr>
            <p:ph type="body" sz="quarter" idx="21" hasCustomPrompt="1"/>
          </p:nvPr>
        </p:nvSpPr>
        <p:spPr>
          <a:xfrm>
            <a:off x="3088066" y="2113977"/>
            <a:ext cx="1897058" cy="805706"/>
          </a:xfrm>
        </p:spPr>
        <p:txBody>
          <a:bodyPr anchor="t">
            <a:normAutofit/>
          </a:bodyPr>
          <a:lstStyle>
            <a:lvl1pPr marL="0" indent="0">
              <a:buNone/>
              <a:defRPr sz="1600">
                <a:solidFill>
                  <a:srgbClr val="085156"/>
                </a:solidFill>
              </a:defRPr>
            </a:lvl1pPr>
          </a:lstStyle>
          <a:p>
            <a:pPr lvl="0"/>
            <a:r>
              <a:rPr lang="en-US" dirty="0"/>
              <a:t>Text 1</a:t>
            </a:r>
          </a:p>
        </p:txBody>
      </p:sp>
      <p:sp>
        <p:nvSpPr>
          <p:cNvPr id="67" name="Text Placeholder 2"/>
          <p:cNvSpPr>
            <a:spLocks noGrp="1"/>
          </p:cNvSpPr>
          <p:nvPr>
            <p:ph type="body" sz="quarter" idx="22" hasCustomPrompt="1"/>
          </p:nvPr>
        </p:nvSpPr>
        <p:spPr>
          <a:xfrm>
            <a:off x="5437922" y="524308"/>
            <a:ext cx="2486878" cy="458231"/>
          </a:xfrm>
        </p:spPr>
        <p:txBody>
          <a:bodyPr anchor="t">
            <a:normAutofit/>
          </a:bodyPr>
          <a:lstStyle>
            <a:lvl1pPr marL="0" indent="0">
              <a:buNone/>
              <a:defRPr sz="1600">
                <a:solidFill>
                  <a:srgbClr val="085156"/>
                </a:solidFill>
              </a:defRPr>
            </a:lvl1pPr>
          </a:lstStyle>
          <a:p>
            <a:pPr lvl="0"/>
            <a:r>
              <a:rPr lang="en-US" dirty="0"/>
              <a:t>Text 1</a:t>
            </a:r>
          </a:p>
        </p:txBody>
      </p:sp>
      <p:sp>
        <p:nvSpPr>
          <p:cNvPr id="68" name="Text Placeholder 2"/>
          <p:cNvSpPr>
            <a:spLocks noGrp="1"/>
          </p:cNvSpPr>
          <p:nvPr>
            <p:ph type="body" sz="quarter" idx="23" hasCustomPrompt="1"/>
          </p:nvPr>
        </p:nvSpPr>
        <p:spPr>
          <a:xfrm>
            <a:off x="7478569" y="1134634"/>
            <a:ext cx="2203695" cy="805706"/>
          </a:xfrm>
        </p:spPr>
        <p:txBody>
          <a:bodyPr anchor="t">
            <a:normAutofit/>
          </a:bodyPr>
          <a:lstStyle>
            <a:lvl1pPr marL="0" indent="0">
              <a:buNone/>
              <a:defRPr sz="1600">
                <a:solidFill>
                  <a:srgbClr val="085156"/>
                </a:solidFill>
              </a:defRPr>
            </a:lvl1pPr>
          </a:lstStyle>
          <a:p>
            <a:pPr lvl="0"/>
            <a:r>
              <a:rPr lang="en-US" dirty="0"/>
              <a:t>Text 1</a:t>
            </a:r>
          </a:p>
        </p:txBody>
      </p:sp>
      <p:sp>
        <p:nvSpPr>
          <p:cNvPr id="69" name="Text Placeholder 2"/>
          <p:cNvSpPr>
            <a:spLocks noGrp="1"/>
          </p:cNvSpPr>
          <p:nvPr>
            <p:ph type="body" sz="quarter" idx="24" hasCustomPrompt="1"/>
          </p:nvPr>
        </p:nvSpPr>
        <p:spPr>
          <a:xfrm>
            <a:off x="9755193" y="2129627"/>
            <a:ext cx="2203695" cy="805706"/>
          </a:xfrm>
        </p:spPr>
        <p:txBody>
          <a:bodyPr anchor="t">
            <a:normAutofit/>
          </a:bodyPr>
          <a:lstStyle>
            <a:lvl1pPr marL="0" indent="0">
              <a:buNone/>
              <a:defRPr sz="1600">
                <a:solidFill>
                  <a:srgbClr val="085156"/>
                </a:solidFill>
              </a:defRPr>
            </a:lvl1pPr>
          </a:lstStyle>
          <a:p>
            <a:pPr lvl="0"/>
            <a:r>
              <a:rPr lang="en-US" dirty="0"/>
              <a:t>Text 1</a:t>
            </a:r>
          </a:p>
        </p:txBody>
      </p:sp>
    </p:spTree>
    <p:extLst>
      <p:ext uri="{BB962C8B-B14F-4D97-AF65-F5344CB8AC3E}">
        <p14:creationId xmlns:p14="http://schemas.microsoft.com/office/powerpoint/2010/main" xmlns="" val="1330477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ont Siz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8952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586901" y="491138"/>
            <a:ext cx="4250142" cy="4893647"/>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GENERATION DATA</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Clr>
                <a:schemeClr val="dk1"/>
              </a:buClr>
              <a:buSzPts val="1100"/>
              <a:buFont typeface="Arial"/>
              <a:buNone/>
            </a:pPr>
            <a:endParaRPr lang="en" sz="36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 sz="2400" dirty="0">
                <a:solidFill>
                  <a:schemeClr val="bg1"/>
                </a:solidFill>
                <a:latin typeface="+mn-lt"/>
                <a:ea typeface="Quattrocento Sans"/>
                <a:cs typeface="Quattrocento Sans"/>
                <a:sym typeface="Quattrocento Sans"/>
              </a:rPr>
              <a:t>Isn’t that nice? :)</a:t>
            </a:r>
          </a:p>
        </p:txBody>
      </p:sp>
      <p:sp>
        <p:nvSpPr>
          <p:cNvPr id="4" name="Rectangle 3"/>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5" name="Straight Connector 4"/>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4" name="Freeform 13"/>
          <p:cNvSpPr/>
          <p:nvPr userDrawn="1"/>
        </p:nvSpPr>
        <p:spPr>
          <a:xfrm>
            <a:off x="-1" y="3300870"/>
            <a:ext cx="6101397" cy="801792"/>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202314" y="8511768"/>
            <a:ext cx="2057602" cy="49613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352570" y="172794"/>
            <a:ext cx="3695657" cy="2897895"/>
          </a:xfrm>
          <a:prstGeom prst="rect">
            <a:avLst/>
          </a:prstGeom>
        </p:spPr>
      </p:pic>
      <p:pic>
        <p:nvPicPr>
          <p:cNvPr id="7" name="Picture 6"/>
          <p:cNvPicPr>
            <a:picLocks noChangeAspect="1"/>
          </p:cNvPicPr>
          <p:nvPr userDrawn="1"/>
        </p:nvPicPr>
        <p:blipFill rotWithShape="1">
          <a:blip r:embed="rId4">
            <a:extLst>
              <a:ext uri="{28A0092B-C50C-407E-A947-70E740481C1C}">
                <a14:useLocalDpi xmlns:a14="http://schemas.microsoft.com/office/drawing/2010/main" xmlns="" val="0"/>
              </a:ext>
            </a:extLst>
          </a:blip>
          <a:srcRect r="23540"/>
          <a:stretch/>
        </p:blipFill>
        <p:spPr>
          <a:xfrm>
            <a:off x="7715551" y="234242"/>
            <a:ext cx="4476449" cy="5149398"/>
          </a:xfrm>
          <a:prstGeom prst="rect">
            <a:avLst/>
          </a:prstGeom>
        </p:spPr>
      </p:pic>
      <p:sp>
        <p:nvSpPr>
          <p:cNvPr id="9" name="Footer Placeholder 6"/>
          <p:cNvSpPr txBox="1">
            <a:spLocks noGrp="1"/>
          </p:cNvSpPr>
          <p:nvPr userDrawn="1"/>
        </p:nvSpPr>
        <p:spPr bwMode="auto">
          <a:xfrm>
            <a:off x="8292344" y="6130983"/>
            <a:ext cx="2267705" cy="323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IE" altLang="en-US" sz="1000" dirty="0">
                <a:solidFill>
                  <a:srgbClr val="1A1918"/>
                </a:solidFill>
                <a:latin typeface="Calibri" charset="0"/>
              </a:rPr>
              <a:t> This programme has been funded with support from the European Commission </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10555116" y="6084199"/>
            <a:ext cx="1497183" cy="425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11"/>
          <p:cNvSpPr>
            <a:spLocks noGrp="1"/>
          </p:cNvSpPr>
          <p:nvPr>
            <p:ph type="body" sz="quarter" idx="10" hasCustomPrompt="1"/>
          </p:nvPr>
        </p:nvSpPr>
        <p:spPr>
          <a:xfrm>
            <a:off x="494470" y="3286539"/>
            <a:ext cx="5071444" cy="821635"/>
          </a:xfrm>
        </p:spPr>
        <p:txBody>
          <a:bodyPr anchor="ctr">
            <a:normAutofit/>
          </a:bodyPr>
          <a:lstStyle>
            <a:lvl1pPr marL="0" indent="0">
              <a:buNone/>
              <a:defRPr sz="3600">
                <a:solidFill>
                  <a:schemeClr val="bg1"/>
                </a:solidFill>
              </a:defRPr>
            </a:lvl1pPr>
          </a:lstStyle>
          <a:p>
            <a:pPr lvl="0"/>
            <a:r>
              <a:rPr lang="en-US" dirty="0"/>
              <a:t>Title</a:t>
            </a:r>
          </a:p>
        </p:txBody>
      </p:sp>
      <p:sp>
        <p:nvSpPr>
          <p:cNvPr id="15" name="Picture Placeholder 14"/>
          <p:cNvSpPr>
            <a:spLocks noGrp="1"/>
          </p:cNvSpPr>
          <p:nvPr>
            <p:ph type="pic" sz="quarter" idx="11"/>
          </p:nvPr>
        </p:nvSpPr>
        <p:spPr>
          <a:xfrm>
            <a:off x="0" y="3630613"/>
            <a:ext cx="12192000" cy="3227387"/>
          </a:xfrm>
          <a:custGeom>
            <a:avLst/>
            <a:gdLst>
              <a:gd name="connsiteX0" fmla="*/ 12138005 w 12192000"/>
              <a:gd name="connsiteY0" fmla="*/ 1280552 h 3227387"/>
              <a:gd name="connsiteX1" fmla="*/ 11901384 w 12192000"/>
              <a:gd name="connsiteY1" fmla="*/ 1517173 h 3227387"/>
              <a:gd name="connsiteX2" fmla="*/ 12138005 w 12192000"/>
              <a:gd name="connsiteY2" fmla="*/ 1753794 h 3227387"/>
              <a:gd name="connsiteX3" fmla="*/ 12185692 w 12192000"/>
              <a:gd name="connsiteY3" fmla="*/ 1748987 h 3227387"/>
              <a:gd name="connsiteX4" fmla="*/ 12191998 w 12192000"/>
              <a:gd name="connsiteY4" fmla="*/ 1747030 h 3227387"/>
              <a:gd name="connsiteX5" fmla="*/ 12191998 w 12192000"/>
              <a:gd name="connsiteY5" fmla="*/ 1287317 h 3227387"/>
              <a:gd name="connsiteX6" fmla="*/ 12185692 w 12192000"/>
              <a:gd name="connsiteY6" fmla="*/ 1285360 h 3227387"/>
              <a:gd name="connsiteX7" fmla="*/ 12138005 w 12192000"/>
              <a:gd name="connsiteY7" fmla="*/ 1280552 h 3227387"/>
              <a:gd name="connsiteX8" fmla="*/ 9983536 w 12192000"/>
              <a:gd name="connsiteY8" fmla="*/ 1280552 h 3227387"/>
              <a:gd name="connsiteX9" fmla="*/ 9746915 w 12192000"/>
              <a:gd name="connsiteY9" fmla="*/ 1517173 h 3227387"/>
              <a:gd name="connsiteX10" fmla="*/ 9983536 w 12192000"/>
              <a:gd name="connsiteY10" fmla="*/ 1753794 h 3227387"/>
              <a:gd name="connsiteX11" fmla="*/ 9985206 w 12192000"/>
              <a:gd name="connsiteY11" fmla="*/ 1753626 h 3227387"/>
              <a:gd name="connsiteX12" fmla="*/ 9985206 w 12192000"/>
              <a:gd name="connsiteY12" fmla="*/ 1753793 h 3227387"/>
              <a:gd name="connsiteX13" fmla="*/ 11483472 w 12192000"/>
              <a:gd name="connsiteY13" fmla="*/ 1753793 h 3227387"/>
              <a:gd name="connsiteX14" fmla="*/ 11483472 w 12192000"/>
              <a:gd name="connsiteY14" fmla="*/ 1753626 h 3227387"/>
              <a:gd name="connsiteX15" fmla="*/ 11485143 w 12192000"/>
              <a:gd name="connsiteY15" fmla="*/ 1753794 h 3227387"/>
              <a:gd name="connsiteX16" fmla="*/ 11721764 w 12192000"/>
              <a:gd name="connsiteY16" fmla="*/ 1517173 h 3227387"/>
              <a:gd name="connsiteX17" fmla="*/ 11485143 w 12192000"/>
              <a:gd name="connsiteY17" fmla="*/ 1280552 h 3227387"/>
              <a:gd name="connsiteX18" fmla="*/ 11483472 w 12192000"/>
              <a:gd name="connsiteY18" fmla="*/ 1280721 h 3227387"/>
              <a:gd name="connsiteX19" fmla="*/ 11483472 w 12192000"/>
              <a:gd name="connsiteY19" fmla="*/ 1280552 h 3227387"/>
              <a:gd name="connsiteX20" fmla="*/ 9985206 w 12192000"/>
              <a:gd name="connsiteY20" fmla="*/ 1280552 h 3227387"/>
              <a:gd name="connsiteX21" fmla="*/ 9985206 w 12192000"/>
              <a:gd name="connsiteY21" fmla="*/ 1280721 h 3227387"/>
              <a:gd name="connsiteX22" fmla="*/ 11842734 w 12192000"/>
              <a:gd name="connsiteY22" fmla="*/ 340817 h 3227387"/>
              <a:gd name="connsiteX23" fmla="*/ 11606113 w 12192000"/>
              <a:gd name="connsiteY23" fmla="*/ 577438 h 3227387"/>
              <a:gd name="connsiteX24" fmla="*/ 11842734 w 12192000"/>
              <a:gd name="connsiteY24" fmla="*/ 814059 h 3227387"/>
              <a:gd name="connsiteX25" fmla="*/ 11844404 w 12192000"/>
              <a:gd name="connsiteY25" fmla="*/ 813891 h 3227387"/>
              <a:gd name="connsiteX26" fmla="*/ 11844404 w 12192000"/>
              <a:gd name="connsiteY26" fmla="*/ 814058 h 3227387"/>
              <a:gd name="connsiteX27" fmla="*/ 12191997 w 12192000"/>
              <a:gd name="connsiteY27" fmla="*/ 814058 h 3227387"/>
              <a:gd name="connsiteX28" fmla="*/ 12191997 w 12192000"/>
              <a:gd name="connsiteY28" fmla="*/ 340817 h 3227387"/>
              <a:gd name="connsiteX29" fmla="*/ 11844404 w 12192000"/>
              <a:gd name="connsiteY29" fmla="*/ 340817 h 3227387"/>
              <a:gd name="connsiteX30" fmla="*/ 11844404 w 12192000"/>
              <a:gd name="connsiteY30" fmla="*/ 340985 h 3227387"/>
              <a:gd name="connsiteX31" fmla="*/ 10732668 w 12192000"/>
              <a:gd name="connsiteY31" fmla="*/ 340817 h 3227387"/>
              <a:gd name="connsiteX32" fmla="*/ 10496047 w 12192000"/>
              <a:gd name="connsiteY32" fmla="*/ 577438 h 3227387"/>
              <a:gd name="connsiteX33" fmla="*/ 10732668 w 12192000"/>
              <a:gd name="connsiteY33" fmla="*/ 814059 h 3227387"/>
              <a:gd name="connsiteX34" fmla="*/ 10734338 w 12192000"/>
              <a:gd name="connsiteY34" fmla="*/ 813891 h 3227387"/>
              <a:gd name="connsiteX35" fmla="*/ 10734338 w 12192000"/>
              <a:gd name="connsiteY35" fmla="*/ 814058 h 3227387"/>
              <a:gd name="connsiteX36" fmla="*/ 11197590 w 12192000"/>
              <a:gd name="connsiteY36" fmla="*/ 814058 h 3227387"/>
              <a:gd name="connsiteX37" fmla="*/ 11197600 w 12192000"/>
              <a:gd name="connsiteY37" fmla="*/ 814059 h 3227387"/>
              <a:gd name="connsiteX38" fmla="*/ 11197610 w 12192000"/>
              <a:gd name="connsiteY38" fmla="*/ 814058 h 3227387"/>
              <a:gd name="connsiteX39" fmla="*/ 11207579 w 12192000"/>
              <a:gd name="connsiteY39" fmla="*/ 814058 h 3227387"/>
              <a:gd name="connsiteX40" fmla="*/ 11207579 w 12192000"/>
              <a:gd name="connsiteY40" fmla="*/ 813053 h 3227387"/>
              <a:gd name="connsiteX41" fmla="*/ 11245287 w 12192000"/>
              <a:gd name="connsiteY41" fmla="*/ 809252 h 3227387"/>
              <a:gd name="connsiteX42" fmla="*/ 11434221 w 12192000"/>
              <a:gd name="connsiteY42" fmla="*/ 577438 h 3227387"/>
              <a:gd name="connsiteX43" fmla="*/ 11245287 w 12192000"/>
              <a:gd name="connsiteY43" fmla="*/ 345624 h 3227387"/>
              <a:gd name="connsiteX44" fmla="*/ 11207579 w 12192000"/>
              <a:gd name="connsiteY44" fmla="*/ 341823 h 3227387"/>
              <a:gd name="connsiteX45" fmla="*/ 11207579 w 12192000"/>
              <a:gd name="connsiteY45" fmla="*/ 340817 h 3227387"/>
              <a:gd name="connsiteX46" fmla="*/ 11197600 w 12192000"/>
              <a:gd name="connsiteY46" fmla="*/ 340817 h 3227387"/>
              <a:gd name="connsiteX47" fmla="*/ 10734338 w 12192000"/>
              <a:gd name="connsiteY47" fmla="*/ 340817 h 3227387"/>
              <a:gd name="connsiteX48" fmla="*/ 10734338 w 12192000"/>
              <a:gd name="connsiteY48" fmla="*/ 340985 h 3227387"/>
              <a:gd name="connsiteX49" fmla="*/ 8841093 w 12192000"/>
              <a:gd name="connsiteY49" fmla="*/ 338497 h 3227387"/>
              <a:gd name="connsiteX50" fmla="*/ 8604472 w 12192000"/>
              <a:gd name="connsiteY50" fmla="*/ 575118 h 3227387"/>
              <a:gd name="connsiteX51" fmla="*/ 8841093 w 12192000"/>
              <a:gd name="connsiteY51" fmla="*/ 811739 h 3227387"/>
              <a:gd name="connsiteX52" fmla="*/ 8842763 w 12192000"/>
              <a:gd name="connsiteY52" fmla="*/ 811571 h 3227387"/>
              <a:gd name="connsiteX53" fmla="*/ 8842763 w 12192000"/>
              <a:gd name="connsiteY53" fmla="*/ 811738 h 3227387"/>
              <a:gd name="connsiteX54" fmla="*/ 10090296 w 12192000"/>
              <a:gd name="connsiteY54" fmla="*/ 811738 h 3227387"/>
              <a:gd name="connsiteX55" fmla="*/ 10090296 w 12192000"/>
              <a:gd name="connsiteY55" fmla="*/ 811483 h 3227387"/>
              <a:gd name="connsiteX56" fmla="*/ 10092838 w 12192000"/>
              <a:gd name="connsiteY56" fmla="*/ 811739 h 3227387"/>
              <a:gd name="connsiteX57" fmla="*/ 10329459 w 12192000"/>
              <a:gd name="connsiteY57" fmla="*/ 575118 h 3227387"/>
              <a:gd name="connsiteX58" fmla="*/ 10092838 w 12192000"/>
              <a:gd name="connsiteY58" fmla="*/ 338497 h 3227387"/>
              <a:gd name="connsiteX59" fmla="*/ 10090296 w 12192000"/>
              <a:gd name="connsiteY59" fmla="*/ 338753 h 3227387"/>
              <a:gd name="connsiteX60" fmla="*/ 10090296 w 12192000"/>
              <a:gd name="connsiteY60" fmla="*/ 338497 h 3227387"/>
              <a:gd name="connsiteX61" fmla="*/ 8842763 w 12192000"/>
              <a:gd name="connsiteY61" fmla="*/ 338497 h 3227387"/>
              <a:gd name="connsiteX62" fmla="*/ 8842763 w 12192000"/>
              <a:gd name="connsiteY62" fmla="*/ 338665 h 3227387"/>
              <a:gd name="connsiteX63" fmla="*/ 6087030 w 12192000"/>
              <a:gd name="connsiteY63" fmla="*/ 0 h 3227387"/>
              <a:gd name="connsiteX64" fmla="*/ 12192000 w 12192000"/>
              <a:gd name="connsiteY64" fmla="*/ 0 h 3227387"/>
              <a:gd name="connsiteX65" fmla="*/ 12192000 w 12192000"/>
              <a:gd name="connsiteY65" fmla="*/ 2337581 h 3227387"/>
              <a:gd name="connsiteX66" fmla="*/ 7888406 w 12192000"/>
              <a:gd name="connsiteY66" fmla="*/ 2337581 h 3227387"/>
              <a:gd name="connsiteX67" fmla="*/ 7888406 w 12192000"/>
              <a:gd name="connsiteY67" fmla="*/ 2951731 h 3227387"/>
              <a:gd name="connsiteX68" fmla="*/ 12192000 w 12192000"/>
              <a:gd name="connsiteY68" fmla="*/ 2951731 h 3227387"/>
              <a:gd name="connsiteX69" fmla="*/ 12192000 w 12192000"/>
              <a:gd name="connsiteY69" fmla="*/ 3227387 h 3227387"/>
              <a:gd name="connsiteX70" fmla="*/ 0 w 12192000"/>
              <a:gd name="connsiteY70" fmla="*/ 3227387 h 3227387"/>
              <a:gd name="connsiteX71" fmla="*/ 0 w 12192000"/>
              <a:gd name="connsiteY71" fmla="*/ 472049 h 3227387"/>
              <a:gd name="connsiteX72" fmla="*/ 5656335 w 12192000"/>
              <a:gd name="connsiteY72" fmla="*/ 472049 h 3227387"/>
              <a:gd name="connsiteX73" fmla="*/ 5656335 w 12192000"/>
              <a:gd name="connsiteY73" fmla="*/ 467597 h 3227387"/>
              <a:gd name="connsiteX74" fmla="*/ 5700499 w 12192000"/>
              <a:gd name="connsiteY74" fmla="*/ 472049 h 3227387"/>
              <a:gd name="connsiteX75" fmla="*/ 6101395 w 12192000"/>
              <a:gd name="connsiteY75" fmla="*/ 71153 h 322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2192000" h="3227387">
                <a:moveTo>
                  <a:pt x="12138005" y="1280552"/>
                </a:moveTo>
                <a:cubicBezTo>
                  <a:pt x="12007323" y="1280552"/>
                  <a:pt x="11901384" y="1386491"/>
                  <a:pt x="11901384" y="1517173"/>
                </a:cubicBezTo>
                <a:cubicBezTo>
                  <a:pt x="11901384" y="1647855"/>
                  <a:pt x="12007323" y="1753794"/>
                  <a:pt x="12138005" y="1753794"/>
                </a:cubicBezTo>
                <a:cubicBezTo>
                  <a:pt x="12154340" y="1753794"/>
                  <a:pt x="12170289" y="1752139"/>
                  <a:pt x="12185692" y="1748987"/>
                </a:cubicBezTo>
                <a:lnTo>
                  <a:pt x="12191998" y="1747030"/>
                </a:lnTo>
                <a:lnTo>
                  <a:pt x="12191998" y="1287317"/>
                </a:lnTo>
                <a:lnTo>
                  <a:pt x="12185692" y="1285360"/>
                </a:lnTo>
                <a:cubicBezTo>
                  <a:pt x="12170289" y="1282208"/>
                  <a:pt x="12154340" y="1280552"/>
                  <a:pt x="12138005" y="1280552"/>
                </a:cubicBezTo>
                <a:close/>
                <a:moveTo>
                  <a:pt x="9983536" y="1280552"/>
                </a:moveTo>
                <a:cubicBezTo>
                  <a:pt x="9852854" y="1280552"/>
                  <a:pt x="9746915" y="1386491"/>
                  <a:pt x="9746915" y="1517173"/>
                </a:cubicBezTo>
                <a:cubicBezTo>
                  <a:pt x="9746915" y="1647855"/>
                  <a:pt x="9852854" y="1753794"/>
                  <a:pt x="9983536" y="1753794"/>
                </a:cubicBezTo>
                <a:lnTo>
                  <a:pt x="9985206" y="1753626"/>
                </a:lnTo>
                <a:lnTo>
                  <a:pt x="9985206" y="1753793"/>
                </a:lnTo>
                <a:lnTo>
                  <a:pt x="11483472" y="1753793"/>
                </a:lnTo>
                <a:lnTo>
                  <a:pt x="11483472" y="1753626"/>
                </a:lnTo>
                <a:lnTo>
                  <a:pt x="11485143" y="1753794"/>
                </a:lnTo>
                <a:cubicBezTo>
                  <a:pt x="11615825" y="1753794"/>
                  <a:pt x="11721764" y="1647855"/>
                  <a:pt x="11721764" y="1517173"/>
                </a:cubicBezTo>
                <a:cubicBezTo>
                  <a:pt x="11721764" y="1386491"/>
                  <a:pt x="11615825" y="1280552"/>
                  <a:pt x="11485143" y="1280552"/>
                </a:cubicBezTo>
                <a:lnTo>
                  <a:pt x="11483472" y="1280721"/>
                </a:lnTo>
                <a:lnTo>
                  <a:pt x="11483472" y="1280552"/>
                </a:lnTo>
                <a:lnTo>
                  <a:pt x="9985206" y="1280552"/>
                </a:lnTo>
                <a:lnTo>
                  <a:pt x="9985206" y="1280721"/>
                </a:lnTo>
                <a:close/>
                <a:moveTo>
                  <a:pt x="11842734" y="340817"/>
                </a:moveTo>
                <a:cubicBezTo>
                  <a:pt x="11712052" y="340817"/>
                  <a:pt x="11606113" y="446756"/>
                  <a:pt x="11606113" y="577438"/>
                </a:cubicBezTo>
                <a:cubicBezTo>
                  <a:pt x="11606113" y="708120"/>
                  <a:pt x="11712052" y="814059"/>
                  <a:pt x="11842734" y="814059"/>
                </a:cubicBezTo>
                <a:lnTo>
                  <a:pt x="11844404" y="813891"/>
                </a:lnTo>
                <a:lnTo>
                  <a:pt x="11844404" y="814058"/>
                </a:lnTo>
                <a:lnTo>
                  <a:pt x="12191997" y="814058"/>
                </a:lnTo>
                <a:lnTo>
                  <a:pt x="12191997" y="340817"/>
                </a:lnTo>
                <a:lnTo>
                  <a:pt x="11844404" y="340817"/>
                </a:lnTo>
                <a:lnTo>
                  <a:pt x="11844404" y="340985"/>
                </a:lnTo>
                <a:close/>
                <a:moveTo>
                  <a:pt x="10732668" y="340817"/>
                </a:moveTo>
                <a:cubicBezTo>
                  <a:pt x="10601986" y="340817"/>
                  <a:pt x="10496047" y="446756"/>
                  <a:pt x="10496047" y="577438"/>
                </a:cubicBezTo>
                <a:cubicBezTo>
                  <a:pt x="10496047" y="708120"/>
                  <a:pt x="10601986" y="814059"/>
                  <a:pt x="10732668" y="814059"/>
                </a:cubicBezTo>
                <a:lnTo>
                  <a:pt x="10734338" y="813891"/>
                </a:lnTo>
                <a:lnTo>
                  <a:pt x="10734338" y="814058"/>
                </a:lnTo>
                <a:lnTo>
                  <a:pt x="11197590" y="814058"/>
                </a:lnTo>
                <a:lnTo>
                  <a:pt x="11197600" y="814059"/>
                </a:lnTo>
                <a:lnTo>
                  <a:pt x="11197610" y="814058"/>
                </a:lnTo>
                <a:lnTo>
                  <a:pt x="11207579" y="814058"/>
                </a:lnTo>
                <a:lnTo>
                  <a:pt x="11207579" y="813053"/>
                </a:lnTo>
                <a:lnTo>
                  <a:pt x="11245287" y="809252"/>
                </a:lnTo>
                <a:cubicBezTo>
                  <a:pt x="11353111" y="787188"/>
                  <a:pt x="11434221" y="691785"/>
                  <a:pt x="11434221" y="577438"/>
                </a:cubicBezTo>
                <a:cubicBezTo>
                  <a:pt x="11434221" y="463091"/>
                  <a:pt x="11353111" y="367688"/>
                  <a:pt x="11245287" y="345624"/>
                </a:cubicBezTo>
                <a:lnTo>
                  <a:pt x="11207579" y="341823"/>
                </a:lnTo>
                <a:lnTo>
                  <a:pt x="11207579" y="340817"/>
                </a:lnTo>
                <a:lnTo>
                  <a:pt x="11197600" y="340817"/>
                </a:lnTo>
                <a:lnTo>
                  <a:pt x="10734338" y="340817"/>
                </a:lnTo>
                <a:lnTo>
                  <a:pt x="10734338" y="340985"/>
                </a:lnTo>
                <a:close/>
                <a:moveTo>
                  <a:pt x="8841093" y="338497"/>
                </a:moveTo>
                <a:cubicBezTo>
                  <a:pt x="8710411" y="338497"/>
                  <a:pt x="8604472" y="444436"/>
                  <a:pt x="8604472" y="575118"/>
                </a:cubicBezTo>
                <a:cubicBezTo>
                  <a:pt x="8604472" y="705800"/>
                  <a:pt x="8710411" y="811739"/>
                  <a:pt x="8841093" y="811739"/>
                </a:cubicBezTo>
                <a:lnTo>
                  <a:pt x="8842763" y="811571"/>
                </a:lnTo>
                <a:lnTo>
                  <a:pt x="8842763" y="811738"/>
                </a:lnTo>
                <a:lnTo>
                  <a:pt x="10090296" y="811738"/>
                </a:lnTo>
                <a:lnTo>
                  <a:pt x="10090296" y="811483"/>
                </a:lnTo>
                <a:lnTo>
                  <a:pt x="10092838" y="811739"/>
                </a:lnTo>
                <a:cubicBezTo>
                  <a:pt x="10223520" y="811739"/>
                  <a:pt x="10329459" y="705800"/>
                  <a:pt x="10329459" y="575118"/>
                </a:cubicBezTo>
                <a:cubicBezTo>
                  <a:pt x="10329459" y="444436"/>
                  <a:pt x="10223520" y="338497"/>
                  <a:pt x="10092838" y="338497"/>
                </a:cubicBezTo>
                <a:lnTo>
                  <a:pt x="10090296" y="338753"/>
                </a:lnTo>
                <a:lnTo>
                  <a:pt x="10090296" y="338497"/>
                </a:lnTo>
                <a:lnTo>
                  <a:pt x="8842763" y="338497"/>
                </a:lnTo>
                <a:lnTo>
                  <a:pt x="8842763" y="338665"/>
                </a:lnTo>
                <a:close/>
                <a:moveTo>
                  <a:pt x="6087030" y="0"/>
                </a:moveTo>
                <a:lnTo>
                  <a:pt x="12192000" y="0"/>
                </a:lnTo>
                <a:lnTo>
                  <a:pt x="12192000" y="2337581"/>
                </a:lnTo>
                <a:lnTo>
                  <a:pt x="7888406" y="2337581"/>
                </a:lnTo>
                <a:lnTo>
                  <a:pt x="7888406" y="2951731"/>
                </a:lnTo>
                <a:lnTo>
                  <a:pt x="12192000" y="2951731"/>
                </a:lnTo>
                <a:lnTo>
                  <a:pt x="12192000" y="3227387"/>
                </a:lnTo>
                <a:lnTo>
                  <a:pt x="0" y="3227387"/>
                </a:lnTo>
                <a:lnTo>
                  <a:pt x="0" y="472049"/>
                </a:lnTo>
                <a:lnTo>
                  <a:pt x="5656335" y="472049"/>
                </a:lnTo>
                <a:lnTo>
                  <a:pt x="5656335" y="467597"/>
                </a:lnTo>
                <a:lnTo>
                  <a:pt x="5700499" y="472049"/>
                </a:lnTo>
                <a:cubicBezTo>
                  <a:pt x="5921909" y="472049"/>
                  <a:pt x="6101395" y="292562"/>
                  <a:pt x="6101395" y="71153"/>
                </a:cubicBezTo>
                <a:close/>
              </a:path>
            </a:pathLst>
          </a:custGeom>
          <a:noFill/>
        </p:spPr>
        <p:txBody>
          <a:bodyPr wrap="square">
            <a:noAutofit/>
          </a:bodyPr>
          <a:lstStyle>
            <a:lvl1pPr>
              <a:defRPr>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xmlns="" val="63333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202314" y="8511768"/>
            <a:ext cx="2057602" cy="49613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352570" y="172794"/>
            <a:ext cx="3695657" cy="2897895"/>
          </a:xfrm>
          <a:prstGeom prst="rect">
            <a:avLst/>
          </a:prstGeom>
        </p:spPr>
      </p:pic>
      <p:pic>
        <p:nvPicPr>
          <p:cNvPr id="7" name="Picture 6"/>
          <p:cNvPicPr>
            <a:picLocks noChangeAspect="1"/>
          </p:cNvPicPr>
          <p:nvPr userDrawn="1"/>
        </p:nvPicPr>
        <p:blipFill rotWithShape="1">
          <a:blip r:embed="rId4">
            <a:extLst>
              <a:ext uri="{28A0092B-C50C-407E-A947-70E740481C1C}">
                <a14:useLocalDpi xmlns:a14="http://schemas.microsoft.com/office/drawing/2010/main" xmlns="" val="0"/>
              </a:ext>
            </a:extLst>
          </a:blip>
          <a:srcRect r="23540"/>
          <a:stretch/>
        </p:blipFill>
        <p:spPr>
          <a:xfrm>
            <a:off x="7715551" y="234242"/>
            <a:ext cx="4476449" cy="5149398"/>
          </a:xfrm>
          <a:prstGeom prst="rect">
            <a:avLst/>
          </a:prstGeom>
        </p:spPr>
      </p:pic>
      <p:sp>
        <p:nvSpPr>
          <p:cNvPr id="9" name="Footer Placeholder 6"/>
          <p:cNvSpPr txBox="1">
            <a:spLocks noGrp="1"/>
          </p:cNvSpPr>
          <p:nvPr userDrawn="1"/>
        </p:nvSpPr>
        <p:spPr bwMode="auto">
          <a:xfrm>
            <a:off x="8292344" y="6130983"/>
            <a:ext cx="2267705" cy="323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IE" altLang="en-US" sz="1000" dirty="0">
                <a:solidFill>
                  <a:srgbClr val="1A1918"/>
                </a:solidFill>
                <a:latin typeface="Calibri" charset="0"/>
              </a:rPr>
              <a:t> This programme has been funded with support from the European Commission </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10555116" y="6084199"/>
            <a:ext cx="1497183" cy="425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63826" y="6052320"/>
            <a:ext cx="6692348" cy="400110"/>
          </a:xfrm>
          <a:prstGeom prst="rect">
            <a:avLst/>
          </a:prstGeom>
        </p:spPr>
        <p:txBody>
          <a:bodyPr wrap="square">
            <a:spAutoFit/>
          </a:bodyPr>
          <a:lstStyle/>
          <a:p>
            <a:pPr algn="just">
              <a:spcBef>
                <a:spcPct val="0"/>
              </a:spcBef>
              <a:buFontTx/>
              <a:buNone/>
            </a:pPr>
            <a:r>
              <a:rPr lang="en-GB" altLang="x-none" sz="1000" dirty="0">
                <a:solidFill>
                  <a:schemeClr val="bg1"/>
                </a:solidFill>
              </a:rPr>
              <a:t>This publication reflects the views only of the authors, and the Education, </a:t>
            </a:r>
            <a:r>
              <a:rPr lang="en-GB" altLang="x-none" sz="1000" dirty="0" err="1">
                <a:solidFill>
                  <a:schemeClr val="bg1"/>
                </a:solidFill>
              </a:rPr>
              <a:t>Audiovisual</a:t>
            </a:r>
            <a:r>
              <a:rPr lang="en-GB" altLang="x-none" sz="1000" dirty="0">
                <a:solidFill>
                  <a:schemeClr val="bg1"/>
                </a:solidFill>
              </a:rPr>
              <a:t> and Culture Executive Agency and the European Commission cannot be held responsible for any use which may be made of the information contained therein."  </a:t>
            </a:r>
            <a:endParaRPr lang="en-IE" altLang="en-US" sz="1000" dirty="0">
              <a:solidFill>
                <a:schemeClr val="bg1"/>
              </a:solidFill>
            </a:endParaRPr>
          </a:p>
        </p:txBody>
      </p:sp>
      <p:pic>
        <p:nvPicPr>
          <p:cNvPr id="10" name="Picture 9"/>
          <p:cNvPicPr>
            <a:picLocks noChangeAspect="1"/>
          </p:cNvPicPr>
          <p:nvPr userDrawn="1"/>
        </p:nvPicPr>
        <p:blipFill rotWithShape="1">
          <a:blip r:embed="rId2">
            <a:alphaModFix amt="14000"/>
            <a:extLst>
              <a:ext uri="{28A0092B-C50C-407E-A947-70E740481C1C}">
                <a14:useLocalDpi xmlns:a14="http://schemas.microsoft.com/office/drawing/2010/main" xmlns="" val="0"/>
              </a:ext>
            </a:extLst>
          </a:blip>
          <a:srcRect b="26629"/>
          <a:stretch/>
        </p:blipFill>
        <p:spPr>
          <a:xfrm rot="16200000">
            <a:off x="7600639" y="1861068"/>
            <a:ext cx="5006012" cy="4176712"/>
          </a:xfrm>
          <a:prstGeom prst="rect">
            <a:avLst/>
          </a:prstGeom>
        </p:spPr>
      </p:pic>
      <p:sp>
        <p:nvSpPr>
          <p:cNvPr id="12" name="Text Placeholder 11"/>
          <p:cNvSpPr>
            <a:spLocks noGrp="1"/>
          </p:cNvSpPr>
          <p:nvPr>
            <p:ph type="body" sz="quarter" idx="10" hasCustomPrompt="1"/>
          </p:nvPr>
        </p:nvSpPr>
        <p:spPr>
          <a:xfrm>
            <a:off x="576136" y="391665"/>
            <a:ext cx="5199824" cy="3224991"/>
          </a:xfrm>
        </p:spPr>
        <p:txBody>
          <a:bodyPr>
            <a:normAutofit/>
          </a:bodyPr>
          <a:lstStyle>
            <a:lvl1pPr marL="0" indent="0">
              <a:buNone/>
              <a:defRPr sz="5400">
                <a:solidFill>
                  <a:schemeClr val="bg1"/>
                </a:solidFill>
              </a:defRPr>
            </a:lvl1pPr>
          </a:lstStyle>
          <a:p>
            <a:pPr lvl="0"/>
            <a:r>
              <a:rPr lang="en-US" dirty="0"/>
              <a:t>INTRO.</a:t>
            </a:r>
          </a:p>
        </p:txBody>
      </p:sp>
    </p:spTree>
    <p:extLst>
      <p:ext uri="{BB962C8B-B14F-4D97-AF65-F5344CB8AC3E}">
        <p14:creationId xmlns:p14="http://schemas.microsoft.com/office/powerpoint/2010/main" xmlns="" val="206619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grpSp>
        <p:nvGrpSpPr>
          <p:cNvPr id="7" name="Group 6"/>
          <p:cNvGrpSpPr/>
          <p:nvPr userDrawn="1"/>
        </p:nvGrpSpPr>
        <p:grpSpPr>
          <a:xfrm>
            <a:off x="-767146" y="0"/>
            <a:ext cx="6326288" cy="6868911"/>
            <a:chOff x="-767146" y="0"/>
            <a:chExt cx="6326288" cy="6868911"/>
          </a:xfrm>
          <a:solidFill>
            <a:srgbClr val="085156"/>
          </a:solidFill>
        </p:grpSpPr>
        <p:sp>
          <p:nvSpPr>
            <p:cNvPr id="8" name="Chord 7"/>
            <p:cNvSpPr/>
            <p:nvPr/>
          </p:nvSpPr>
          <p:spPr>
            <a:xfrm rot="10800000" flipV="1">
              <a:off x="-767146" y="0"/>
              <a:ext cx="6326288" cy="6868910"/>
            </a:xfrm>
            <a:prstGeom prst="chord">
              <a:avLst>
                <a:gd name="adj1" fmla="val 4706426"/>
                <a:gd name="adj2" fmla="val 16893791"/>
              </a:avLst>
            </a:prstGeom>
            <a:grp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H="1">
              <a:off x="-2" y="0"/>
              <a:ext cx="2279177" cy="6868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hord 9"/>
          <p:cNvSpPr/>
          <p:nvPr userDrawn="1"/>
        </p:nvSpPr>
        <p:spPr>
          <a:xfrm rot="10800000" flipV="1">
            <a:off x="-2302769" y="-266677"/>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flipH="1">
            <a:off x="4855003" y="3936428"/>
            <a:ext cx="264812" cy="264812"/>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flipH="1">
            <a:off x="4775509" y="10071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flipH="1">
            <a:off x="4650426" y="1953470"/>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flipH="1">
            <a:off x="5384093" y="2866956"/>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3"/>
          <p:cNvSpPr>
            <a:spLocks noChangeArrowheads="1"/>
          </p:cNvSpPr>
          <p:nvPr userDrawn="1"/>
        </p:nvSpPr>
        <p:spPr bwMode="auto">
          <a:xfrm>
            <a:off x="19647462" y="94528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4"/>
          <p:cNvSpPr>
            <a:spLocks noChangeArrowheads="1"/>
          </p:cNvSpPr>
          <p:nvPr userDrawn="1"/>
        </p:nvSpPr>
        <p:spPr bwMode="auto">
          <a:xfrm>
            <a:off x="19449024" y="100672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5"/>
          <p:cNvSpPr>
            <a:spLocks noChangeArrowheads="1"/>
          </p:cNvSpPr>
          <p:nvPr userDrawn="1"/>
        </p:nvSpPr>
        <p:spPr bwMode="auto">
          <a:xfrm>
            <a:off x="20284049" y="94480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6"/>
          <p:cNvSpPr>
            <a:spLocks noChangeArrowheads="1"/>
          </p:cNvSpPr>
          <p:nvPr userDrawn="1"/>
        </p:nvSpPr>
        <p:spPr bwMode="auto">
          <a:xfrm>
            <a:off x="19799862" y="96052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27"/>
          <p:cNvSpPr>
            <a:spLocks noChangeArrowheads="1"/>
          </p:cNvSpPr>
          <p:nvPr userDrawn="1"/>
        </p:nvSpPr>
        <p:spPr bwMode="auto">
          <a:xfrm>
            <a:off x="19601424" y="102196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28"/>
          <p:cNvSpPr>
            <a:spLocks noChangeArrowheads="1"/>
          </p:cNvSpPr>
          <p:nvPr userDrawn="1"/>
        </p:nvSpPr>
        <p:spPr bwMode="auto">
          <a:xfrm>
            <a:off x="20436449" y="96004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Oval 29"/>
          <p:cNvSpPr>
            <a:spLocks noChangeArrowheads="1"/>
          </p:cNvSpPr>
          <p:nvPr userDrawn="1"/>
        </p:nvSpPr>
        <p:spPr bwMode="auto">
          <a:xfrm>
            <a:off x="19952262" y="97576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2" name="Oval 30"/>
          <p:cNvSpPr>
            <a:spLocks noChangeArrowheads="1"/>
          </p:cNvSpPr>
          <p:nvPr userDrawn="1"/>
        </p:nvSpPr>
        <p:spPr bwMode="auto">
          <a:xfrm>
            <a:off x="19753824" y="103720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3" name="Oval 31"/>
          <p:cNvSpPr>
            <a:spLocks noChangeArrowheads="1"/>
          </p:cNvSpPr>
          <p:nvPr userDrawn="1"/>
        </p:nvSpPr>
        <p:spPr bwMode="auto">
          <a:xfrm>
            <a:off x="20588849" y="97528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4" name="フッター プレースホルダー 1"/>
          <p:cNvSpPr>
            <a:spLocks noGrp="1"/>
          </p:cNvSpPr>
          <p:nvPr>
            <p:ph type="ftr" sz="quarter" idx="11"/>
          </p:nvPr>
        </p:nvSpPr>
        <p:spPr>
          <a:xfrm>
            <a:off x="13657824" y="9794153"/>
            <a:ext cx="5791200" cy="5476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5" name="Oval 23"/>
          <p:cNvSpPr>
            <a:spLocks noChangeArrowheads="1"/>
          </p:cNvSpPr>
          <p:nvPr userDrawn="1"/>
        </p:nvSpPr>
        <p:spPr bwMode="auto">
          <a:xfrm>
            <a:off x="19495062" y="91480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4"/>
          <p:cNvSpPr>
            <a:spLocks noChangeArrowheads="1"/>
          </p:cNvSpPr>
          <p:nvPr userDrawn="1"/>
        </p:nvSpPr>
        <p:spPr bwMode="auto">
          <a:xfrm>
            <a:off x="19296624" y="97624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5"/>
          <p:cNvSpPr>
            <a:spLocks noChangeArrowheads="1"/>
          </p:cNvSpPr>
          <p:nvPr userDrawn="1"/>
        </p:nvSpPr>
        <p:spPr bwMode="auto">
          <a:xfrm>
            <a:off x="20131649" y="91432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6"/>
          <p:cNvSpPr>
            <a:spLocks noChangeArrowheads="1"/>
          </p:cNvSpPr>
          <p:nvPr userDrawn="1"/>
        </p:nvSpPr>
        <p:spPr bwMode="auto">
          <a:xfrm>
            <a:off x="19647462" y="93004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27"/>
          <p:cNvSpPr>
            <a:spLocks noChangeArrowheads="1"/>
          </p:cNvSpPr>
          <p:nvPr userDrawn="1"/>
        </p:nvSpPr>
        <p:spPr bwMode="auto">
          <a:xfrm>
            <a:off x="19449024" y="99148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28"/>
          <p:cNvSpPr>
            <a:spLocks noChangeArrowheads="1"/>
          </p:cNvSpPr>
          <p:nvPr userDrawn="1"/>
        </p:nvSpPr>
        <p:spPr bwMode="auto">
          <a:xfrm>
            <a:off x="20284049" y="92956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Oval 29"/>
          <p:cNvSpPr>
            <a:spLocks noChangeArrowheads="1"/>
          </p:cNvSpPr>
          <p:nvPr userDrawn="1"/>
        </p:nvSpPr>
        <p:spPr bwMode="auto">
          <a:xfrm>
            <a:off x="19799862" y="94528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2" name="Oval 30"/>
          <p:cNvSpPr>
            <a:spLocks noChangeArrowheads="1"/>
          </p:cNvSpPr>
          <p:nvPr userDrawn="1"/>
        </p:nvSpPr>
        <p:spPr bwMode="auto">
          <a:xfrm>
            <a:off x="19601424" y="100672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1"/>
          <p:cNvSpPr>
            <a:spLocks noChangeArrowheads="1"/>
          </p:cNvSpPr>
          <p:nvPr userDrawn="1"/>
        </p:nvSpPr>
        <p:spPr bwMode="auto">
          <a:xfrm>
            <a:off x="20436449" y="94480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フッター プレースホルダー 1"/>
          <p:cNvSpPr txBox="1">
            <a:spLocks/>
          </p:cNvSpPr>
          <p:nvPr userDrawn="1"/>
        </p:nvSpPr>
        <p:spPr>
          <a:xfrm>
            <a:off x="13505424" y="9489353"/>
            <a:ext cx="5791200" cy="5476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7" name="Oval 36"/>
          <p:cNvSpPr>
            <a:spLocks noChangeArrowheads="1"/>
          </p:cNvSpPr>
          <p:nvPr userDrawn="1"/>
        </p:nvSpPr>
        <p:spPr bwMode="auto">
          <a:xfrm>
            <a:off x="18955814" y="91734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18757376" y="97878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19592401" y="91686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19108214" y="93258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Oval 40"/>
          <p:cNvSpPr>
            <a:spLocks noChangeArrowheads="1"/>
          </p:cNvSpPr>
          <p:nvPr userDrawn="1"/>
        </p:nvSpPr>
        <p:spPr bwMode="auto">
          <a:xfrm>
            <a:off x="18909776" y="99402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2" name="Oval 41"/>
          <p:cNvSpPr>
            <a:spLocks noChangeArrowheads="1"/>
          </p:cNvSpPr>
          <p:nvPr userDrawn="1"/>
        </p:nvSpPr>
        <p:spPr bwMode="auto">
          <a:xfrm>
            <a:off x="19744801" y="93210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3" name="Oval 42"/>
          <p:cNvSpPr>
            <a:spLocks noChangeArrowheads="1"/>
          </p:cNvSpPr>
          <p:nvPr userDrawn="1"/>
        </p:nvSpPr>
        <p:spPr bwMode="auto">
          <a:xfrm>
            <a:off x="19260614" y="94782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4" name="Oval 43"/>
          <p:cNvSpPr>
            <a:spLocks noChangeArrowheads="1"/>
          </p:cNvSpPr>
          <p:nvPr userDrawn="1"/>
        </p:nvSpPr>
        <p:spPr bwMode="auto">
          <a:xfrm>
            <a:off x="19062176" y="100926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Oval 44"/>
          <p:cNvSpPr>
            <a:spLocks noChangeArrowheads="1"/>
          </p:cNvSpPr>
          <p:nvPr userDrawn="1"/>
        </p:nvSpPr>
        <p:spPr bwMode="auto">
          <a:xfrm>
            <a:off x="19897201" y="94734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6" name="フッター プレースホルダー 1"/>
          <p:cNvSpPr txBox="1">
            <a:spLocks/>
          </p:cNvSpPr>
          <p:nvPr userDrawn="1"/>
        </p:nvSpPr>
        <p:spPr>
          <a:xfrm>
            <a:off x="12966176" y="9514753"/>
            <a:ext cx="5791200" cy="5476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47" name="Oval 1"/>
          <p:cNvSpPr>
            <a:spLocks noChangeArrowheads="1"/>
          </p:cNvSpPr>
          <p:nvPr userDrawn="1"/>
        </p:nvSpPr>
        <p:spPr bwMode="auto">
          <a:xfrm>
            <a:off x="6751114" y="805728"/>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1</a:t>
            </a:r>
          </a:p>
        </p:txBody>
      </p:sp>
      <p:sp>
        <p:nvSpPr>
          <p:cNvPr id="50" name="Oval 42"/>
          <p:cNvSpPr>
            <a:spLocks noChangeArrowheads="1"/>
          </p:cNvSpPr>
          <p:nvPr userDrawn="1"/>
        </p:nvSpPr>
        <p:spPr bwMode="auto">
          <a:xfrm>
            <a:off x="6760639" y="1807441"/>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2</a:t>
            </a:r>
          </a:p>
        </p:txBody>
      </p:sp>
      <p:sp>
        <p:nvSpPr>
          <p:cNvPr id="53" name="Oval 48"/>
          <p:cNvSpPr>
            <a:spLocks noChangeArrowheads="1"/>
          </p:cNvSpPr>
          <p:nvPr userDrawn="1"/>
        </p:nvSpPr>
        <p:spPr bwMode="auto">
          <a:xfrm>
            <a:off x="6768576" y="2750416"/>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3</a:t>
            </a:r>
          </a:p>
        </p:txBody>
      </p:sp>
      <p:sp>
        <p:nvSpPr>
          <p:cNvPr id="56" name="Oval 51"/>
          <p:cNvSpPr>
            <a:spLocks noChangeArrowheads="1"/>
          </p:cNvSpPr>
          <p:nvPr userDrawn="1"/>
        </p:nvSpPr>
        <p:spPr bwMode="auto">
          <a:xfrm>
            <a:off x="6778101" y="3806103"/>
            <a:ext cx="525463" cy="525463"/>
          </a:xfrm>
          <a:prstGeom prst="ellipse">
            <a:avLst/>
          </a:prstGeom>
          <a:solidFill>
            <a:srgbClr val="FFD7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4</a:t>
            </a:r>
          </a:p>
        </p:txBody>
      </p:sp>
      <p:cxnSp>
        <p:nvCxnSpPr>
          <p:cNvPr id="57" name="Straight Connector 56"/>
          <p:cNvCxnSpPr/>
          <p:nvPr userDrawn="1"/>
        </p:nvCxnSpPr>
        <p:spPr>
          <a:xfrm flipH="1">
            <a:off x="4825298" y="1098497"/>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4773948" y="2077162"/>
            <a:ext cx="1977166" cy="0"/>
          </a:xfrm>
          <a:prstGeom prst="line">
            <a:avLst/>
          </a:prstGeom>
          <a:ln>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5491256" y="3030311"/>
            <a:ext cx="1260000" cy="0"/>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940413" y="4068835"/>
            <a:ext cx="1837688" cy="20331"/>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61" name="Rectangle 60"/>
          <p:cNvSpPr/>
          <p:nvPr userDrawn="1"/>
        </p:nvSpPr>
        <p:spPr>
          <a:xfrm>
            <a:off x="6778101" y="5799190"/>
            <a:ext cx="4904940" cy="553998"/>
          </a:xfrm>
          <a:prstGeom prst="rect">
            <a:avLst/>
          </a:prstGeom>
        </p:spPr>
        <p:txBody>
          <a:bodyPr wrap="square">
            <a:spAutoFit/>
          </a:bodyPr>
          <a:lstStyle/>
          <a:p>
            <a:pPr algn="just" fontAlgn="base"/>
            <a:r>
              <a:rPr lang="en-US" sz="1000" b="0" i="0" dirty="0">
                <a:solidFill>
                  <a:srgbClr val="085156"/>
                </a:solidFill>
                <a:effectLst/>
                <a:latin typeface="+mj-lt"/>
              </a:rPr>
              <a:t>This </a:t>
            </a:r>
            <a:r>
              <a:rPr lang="en-US" sz="1000" b="0" i="0" dirty="0" err="1">
                <a:solidFill>
                  <a:srgbClr val="085156"/>
                </a:solidFill>
                <a:effectLst/>
                <a:latin typeface="+mj-lt"/>
              </a:rPr>
              <a:t>programme</a:t>
            </a:r>
            <a:r>
              <a:rPr lang="en-US" sz="1000" b="0" i="0" dirty="0">
                <a:solidFill>
                  <a:srgbClr val="085156"/>
                </a:solidFill>
                <a:effectLst/>
                <a:latin typeface="+mj-lt"/>
              </a:rPr>
              <a:t> has been funded with support from the European Commission. The author is solely responsible for this publication (communication) and the Commission accepts no responsibility for any  use that may be made of the information contained therein.</a:t>
            </a:r>
          </a:p>
        </p:txBody>
      </p:sp>
      <p:pic>
        <p:nvPicPr>
          <p:cNvPr id="62" name="Picture 61"/>
          <p:cNvPicPr>
            <a:picLocks noChangeAspect="1"/>
          </p:cNvPicPr>
          <p:nvPr userDrawn="1"/>
        </p:nvPicPr>
        <p:blipFill rotWithShape="1">
          <a:blip r:embed="rId2">
            <a:alphaModFix amt="7000"/>
            <a:extLst>
              <a:ext uri="{28A0092B-C50C-407E-A947-70E740481C1C}">
                <a14:useLocalDpi xmlns:a14="http://schemas.microsoft.com/office/drawing/2010/main" xmlns="" val="0"/>
              </a:ext>
            </a:extLst>
          </a:blip>
          <a:srcRect b="26629"/>
          <a:stretch/>
        </p:blipFill>
        <p:spPr>
          <a:xfrm rot="5400000">
            <a:off x="-287971" y="3684246"/>
            <a:ext cx="3452287" cy="2880379"/>
          </a:xfrm>
          <a:prstGeom prst="rect">
            <a:avLst/>
          </a:prstGeom>
        </p:spPr>
      </p:pic>
      <p:sp>
        <p:nvSpPr>
          <p:cNvPr id="69" name="Text Placeholder 63"/>
          <p:cNvSpPr>
            <a:spLocks noGrp="1"/>
          </p:cNvSpPr>
          <p:nvPr>
            <p:ph type="body" sz="quarter" idx="14" hasCustomPrompt="1"/>
          </p:nvPr>
        </p:nvSpPr>
        <p:spPr>
          <a:xfrm>
            <a:off x="7313089" y="1741033"/>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70" name="Text Placeholder 63"/>
          <p:cNvSpPr>
            <a:spLocks noGrp="1"/>
          </p:cNvSpPr>
          <p:nvPr>
            <p:ph type="body" sz="quarter" idx="15" hasCustomPrompt="1"/>
          </p:nvPr>
        </p:nvSpPr>
        <p:spPr>
          <a:xfrm>
            <a:off x="7313088" y="2119264"/>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74" name="Text Placeholder 63"/>
          <p:cNvSpPr>
            <a:spLocks noGrp="1"/>
          </p:cNvSpPr>
          <p:nvPr>
            <p:ph type="body" sz="quarter" idx="16" hasCustomPrompt="1"/>
          </p:nvPr>
        </p:nvSpPr>
        <p:spPr>
          <a:xfrm>
            <a:off x="7310080" y="739320"/>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75" name="Text Placeholder 63"/>
          <p:cNvSpPr>
            <a:spLocks noGrp="1"/>
          </p:cNvSpPr>
          <p:nvPr>
            <p:ph type="body" sz="quarter" idx="17" hasCustomPrompt="1"/>
          </p:nvPr>
        </p:nvSpPr>
        <p:spPr>
          <a:xfrm>
            <a:off x="7310079" y="1117551"/>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79" name="Text Placeholder 63"/>
          <p:cNvSpPr>
            <a:spLocks noGrp="1"/>
          </p:cNvSpPr>
          <p:nvPr>
            <p:ph type="body" sz="quarter" idx="18" hasCustomPrompt="1"/>
          </p:nvPr>
        </p:nvSpPr>
        <p:spPr>
          <a:xfrm>
            <a:off x="7322037" y="3743135"/>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80" name="Text Placeholder 63"/>
          <p:cNvSpPr>
            <a:spLocks noGrp="1"/>
          </p:cNvSpPr>
          <p:nvPr>
            <p:ph type="body" sz="quarter" idx="19" hasCustomPrompt="1"/>
          </p:nvPr>
        </p:nvSpPr>
        <p:spPr>
          <a:xfrm>
            <a:off x="7322036" y="4121366"/>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83" name="Text Placeholder 63"/>
          <p:cNvSpPr>
            <a:spLocks noGrp="1"/>
          </p:cNvSpPr>
          <p:nvPr>
            <p:ph type="body" sz="quarter" idx="20" hasCustomPrompt="1"/>
          </p:nvPr>
        </p:nvSpPr>
        <p:spPr>
          <a:xfrm>
            <a:off x="7313501" y="2681483"/>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84" name="Text Placeholder 63"/>
          <p:cNvSpPr>
            <a:spLocks noGrp="1"/>
          </p:cNvSpPr>
          <p:nvPr>
            <p:ph type="body" sz="quarter" idx="21" hasCustomPrompt="1"/>
          </p:nvPr>
        </p:nvSpPr>
        <p:spPr>
          <a:xfrm>
            <a:off x="7313500" y="3059714"/>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Tree>
    <p:extLst>
      <p:ext uri="{BB962C8B-B14F-4D97-AF65-F5344CB8AC3E}">
        <p14:creationId xmlns:p14="http://schemas.microsoft.com/office/powerpoint/2010/main" xmlns="" val="173265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grpSp>
        <p:nvGrpSpPr>
          <p:cNvPr id="7" name="Group 6"/>
          <p:cNvGrpSpPr/>
          <p:nvPr userDrawn="1"/>
        </p:nvGrpSpPr>
        <p:grpSpPr>
          <a:xfrm>
            <a:off x="-767146" y="0"/>
            <a:ext cx="6326288" cy="6868911"/>
            <a:chOff x="-767146" y="0"/>
            <a:chExt cx="6326288" cy="6868911"/>
          </a:xfrm>
          <a:solidFill>
            <a:srgbClr val="085156"/>
          </a:solidFill>
        </p:grpSpPr>
        <p:sp>
          <p:nvSpPr>
            <p:cNvPr id="8" name="Chord 7"/>
            <p:cNvSpPr/>
            <p:nvPr/>
          </p:nvSpPr>
          <p:spPr>
            <a:xfrm rot="10800000" flipV="1">
              <a:off x="-767146" y="0"/>
              <a:ext cx="6326288" cy="6868910"/>
            </a:xfrm>
            <a:prstGeom prst="chord">
              <a:avLst>
                <a:gd name="adj1" fmla="val 4706426"/>
                <a:gd name="adj2" fmla="val 16893791"/>
              </a:avLst>
            </a:prstGeom>
            <a:grp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H="1">
              <a:off x="-2" y="0"/>
              <a:ext cx="2279177" cy="6868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hord 9"/>
          <p:cNvSpPr/>
          <p:nvPr userDrawn="1"/>
        </p:nvSpPr>
        <p:spPr>
          <a:xfrm rot="10800000" flipV="1">
            <a:off x="-2302769" y="-266677"/>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3"/>
          <p:cNvSpPr>
            <a:spLocks noChangeArrowheads="1"/>
          </p:cNvSpPr>
          <p:nvPr userDrawn="1"/>
        </p:nvSpPr>
        <p:spPr bwMode="auto">
          <a:xfrm>
            <a:off x="19647462" y="94528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4"/>
          <p:cNvSpPr>
            <a:spLocks noChangeArrowheads="1"/>
          </p:cNvSpPr>
          <p:nvPr userDrawn="1"/>
        </p:nvSpPr>
        <p:spPr bwMode="auto">
          <a:xfrm>
            <a:off x="19449024" y="100672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5"/>
          <p:cNvSpPr>
            <a:spLocks noChangeArrowheads="1"/>
          </p:cNvSpPr>
          <p:nvPr userDrawn="1"/>
        </p:nvSpPr>
        <p:spPr bwMode="auto">
          <a:xfrm>
            <a:off x="20284049" y="94480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6"/>
          <p:cNvSpPr>
            <a:spLocks noChangeArrowheads="1"/>
          </p:cNvSpPr>
          <p:nvPr userDrawn="1"/>
        </p:nvSpPr>
        <p:spPr bwMode="auto">
          <a:xfrm>
            <a:off x="19799862" y="96052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27"/>
          <p:cNvSpPr>
            <a:spLocks noChangeArrowheads="1"/>
          </p:cNvSpPr>
          <p:nvPr userDrawn="1"/>
        </p:nvSpPr>
        <p:spPr bwMode="auto">
          <a:xfrm>
            <a:off x="19601424" y="102196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28"/>
          <p:cNvSpPr>
            <a:spLocks noChangeArrowheads="1"/>
          </p:cNvSpPr>
          <p:nvPr userDrawn="1"/>
        </p:nvSpPr>
        <p:spPr bwMode="auto">
          <a:xfrm>
            <a:off x="20436449" y="96004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Oval 29"/>
          <p:cNvSpPr>
            <a:spLocks noChangeArrowheads="1"/>
          </p:cNvSpPr>
          <p:nvPr userDrawn="1"/>
        </p:nvSpPr>
        <p:spPr bwMode="auto">
          <a:xfrm>
            <a:off x="19952262" y="97576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2" name="Oval 30"/>
          <p:cNvSpPr>
            <a:spLocks noChangeArrowheads="1"/>
          </p:cNvSpPr>
          <p:nvPr userDrawn="1"/>
        </p:nvSpPr>
        <p:spPr bwMode="auto">
          <a:xfrm>
            <a:off x="19753824" y="103720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3" name="Oval 31"/>
          <p:cNvSpPr>
            <a:spLocks noChangeArrowheads="1"/>
          </p:cNvSpPr>
          <p:nvPr userDrawn="1"/>
        </p:nvSpPr>
        <p:spPr bwMode="auto">
          <a:xfrm>
            <a:off x="20588849" y="97528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4" name="フッター プレースホルダー 1"/>
          <p:cNvSpPr>
            <a:spLocks noGrp="1"/>
          </p:cNvSpPr>
          <p:nvPr>
            <p:ph type="ftr" sz="quarter" idx="11"/>
          </p:nvPr>
        </p:nvSpPr>
        <p:spPr>
          <a:xfrm>
            <a:off x="13657824" y="9794153"/>
            <a:ext cx="5791200" cy="5476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5" name="Oval 23"/>
          <p:cNvSpPr>
            <a:spLocks noChangeArrowheads="1"/>
          </p:cNvSpPr>
          <p:nvPr userDrawn="1"/>
        </p:nvSpPr>
        <p:spPr bwMode="auto">
          <a:xfrm>
            <a:off x="19495062" y="91480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4"/>
          <p:cNvSpPr>
            <a:spLocks noChangeArrowheads="1"/>
          </p:cNvSpPr>
          <p:nvPr userDrawn="1"/>
        </p:nvSpPr>
        <p:spPr bwMode="auto">
          <a:xfrm>
            <a:off x="19296624" y="97624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5"/>
          <p:cNvSpPr>
            <a:spLocks noChangeArrowheads="1"/>
          </p:cNvSpPr>
          <p:nvPr userDrawn="1"/>
        </p:nvSpPr>
        <p:spPr bwMode="auto">
          <a:xfrm>
            <a:off x="20131649" y="91432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6"/>
          <p:cNvSpPr>
            <a:spLocks noChangeArrowheads="1"/>
          </p:cNvSpPr>
          <p:nvPr userDrawn="1"/>
        </p:nvSpPr>
        <p:spPr bwMode="auto">
          <a:xfrm>
            <a:off x="19647462" y="93004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27"/>
          <p:cNvSpPr>
            <a:spLocks noChangeArrowheads="1"/>
          </p:cNvSpPr>
          <p:nvPr userDrawn="1"/>
        </p:nvSpPr>
        <p:spPr bwMode="auto">
          <a:xfrm>
            <a:off x="19449024" y="99148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28"/>
          <p:cNvSpPr>
            <a:spLocks noChangeArrowheads="1"/>
          </p:cNvSpPr>
          <p:nvPr userDrawn="1"/>
        </p:nvSpPr>
        <p:spPr bwMode="auto">
          <a:xfrm>
            <a:off x="20284049" y="92956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Oval 29"/>
          <p:cNvSpPr>
            <a:spLocks noChangeArrowheads="1"/>
          </p:cNvSpPr>
          <p:nvPr userDrawn="1"/>
        </p:nvSpPr>
        <p:spPr bwMode="auto">
          <a:xfrm>
            <a:off x="19799862" y="94528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2" name="Oval 30"/>
          <p:cNvSpPr>
            <a:spLocks noChangeArrowheads="1"/>
          </p:cNvSpPr>
          <p:nvPr userDrawn="1"/>
        </p:nvSpPr>
        <p:spPr bwMode="auto">
          <a:xfrm>
            <a:off x="19601424" y="100672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1"/>
          <p:cNvSpPr>
            <a:spLocks noChangeArrowheads="1"/>
          </p:cNvSpPr>
          <p:nvPr userDrawn="1"/>
        </p:nvSpPr>
        <p:spPr bwMode="auto">
          <a:xfrm>
            <a:off x="20436449" y="94480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フッター プレースホルダー 1"/>
          <p:cNvSpPr txBox="1">
            <a:spLocks/>
          </p:cNvSpPr>
          <p:nvPr userDrawn="1"/>
        </p:nvSpPr>
        <p:spPr>
          <a:xfrm>
            <a:off x="13505424" y="9489353"/>
            <a:ext cx="5791200" cy="5476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7" name="Oval 36"/>
          <p:cNvSpPr>
            <a:spLocks noChangeArrowheads="1"/>
          </p:cNvSpPr>
          <p:nvPr userDrawn="1"/>
        </p:nvSpPr>
        <p:spPr bwMode="auto">
          <a:xfrm>
            <a:off x="18955814" y="91734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18757376" y="97878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19592401" y="91686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19108214" y="93258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Oval 40"/>
          <p:cNvSpPr>
            <a:spLocks noChangeArrowheads="1"/>
          </p:cNvSpPr>
          <p:nvPr userDrawn="1"/>
        </p:nvSpPr>
        <p:spPr bwMode="auto">
          <a:xfrm>
            <a:off x="18909776" y="99402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2" name="Oval 41"/>
          <p:cNvSpPr>
            <a:spLocks noChangeArrowheads="1"/>
          </p:cNvSpPr>
          <p:nvPr userDrawn="1"/>
        </p:nvSpPr>
        <p:spPr bwMode="auto">
          <a:xfrm>
            <a:off x="19744801" y="93210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3" name="Oval 42"/>
          <p:cNvSpPr>
            <a:spLocks noChangeArrowheads="1"/>
          </p:cNvSpPr>
          <p:nvPr userDrawn="1"/>
        </p:nvSpPr>
        <p:spPr bwMode="auto">
          <a:xfrm>
            <a:off x="19260614" y="94782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4" name="Oval 43"/>
          <p:cNvSpPr>
            <a:spLocks noChangeArrowheads="1"/>
          </p:cNvSpPr>
          <p:nvPr userDrawn="1"/>
        </p:nvSpPr>
        <p:spPr bwMode="auto">
          <a:xfrm>
            <a:off x="19062176" y="100926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Oval 44"/>
          <p:cNvSpPr>
            <a:spLocks noChangeArrowheads="1"/>
          </p:cNvSpPr>
          <p:nvPr userDrawn="1"/>
        </p:nvSpPr>
        <p:spPr bwMode="auto">
          <a:xfrm>
            <a:off x="19897201" y="94734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6" name="フッター プレースホルダー 1"/>
          <p:cNvSpPr txBox="1">
            <a:spLocks/>
          </p:cNvSpPr>
          <p:nvPr userDrawn="1"/>
        </p:nvSpPr>
        <p:spPr>
          <a:xfrm>
            <a:off x="12966176" y="9514753"/>
            <a:ext cx="5791200" cy="5476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61" name="Rectangle 60"/>
          <p:cNvSpPr/>
          <p:nvPr userDrawn="1"/>
        </p:nvSpPr>
        <p:spPr>
          <a:xfrm>
            <a:off x="6778101" y="5799190"/>
            <a:ext cx="4904940" cy="553998"/>
          </a:xfrm>
          <a:prstGeom prst="rect">
            <a:avLst/>
          </a:prstGeom>
        </p:spPr>
        <p:txBody>
          <a:bodyPr wrap="square">
            <a:spAutoFit/>
          </a:bodyPr>
          <a:lstStyle/>
          <a:p>
            <a:pPr algn="just" fontAlgn="base"/>
            <a:r>
              <a:rPr lang="en-US" sz="1000" b="0" i="0" dirty="0">
                <a:solidFill>
                  <a:srgbClr val="085156"/>
                </a:solidFill>
                <a:effectLst/>
                <a:latin typeface="+mj-lt"/>
              </a:rPr>
              <a:t>This </a:t>
            </a:r>
            <a:r>
              <a:rPr lang="en-US" sz="1000" b="0" i="0" dirty="0" err="1">
                <a:solidFill>
                  <a:srgbClr val="085156"/>
                </a:solidFill>
                <a:effectLst/>
                <a:latin typeface="+mj-lt"/>
              </a:rPr>
              <a:t>programme</a:t>
            </a:r>
            <a:r>
              <a:rPr lang="en-US" sz="1000" b="0" i="0" dirty="0">
                <a:solidFill>
                  <a:srgbClr val="085156"/>
                </a:solidFill>
                <a:effectLst/>
                <a:latin typeface="+mj-lt"/>
              </a:rPr>
              <a:t> has been funded with support from the European Commission. The author is solely responsible for this publication (communication) and the Commission accepts no responsibility for any  use that may be made of the information contained therein.</a:t>
            </a:r>
          </a:p>
        </p:txBody>
      </p:sp>
      <p:pic>
        <p:nvPicPr>
          <p:cNvPr id="62" name="Picture 61"/>
          <p:cNvPicPr>
            <a:picLocks noChangeAspect="1"/>
          </p:cNvPicPr>
          <p:nvPr userDrawn="1"/>
        </p:nvPicPr>
        <p:blipFill rotWithShape="1">
          <a:blip r:embed="rId2">
            <a:alphaModFix amt="7000"/>
            <a:extLst>
              <a:ext uri="{28A0092B-C50C-407E-A947-70E740481C1C}">
                <a14:useLocalDpi xmlns:a14="http://schemas.microsoft.com/office/drawing/2010/main" xmlns="" val="0"/>
              </a:ext>
            </a:extLst>
          </a:blip>
          <a:srcRect b="26629"/>
          <a:stretch/>
        </p:blipFill>
        <p:spPr>
          <a:xfrm rot="5400000">
            <a:off x="-287971" y="3684246"/>
            <a:ext cx="3452287" cy="288037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with Title">
    <p:spTree>
      <p:nvGrpSpPr>
        <p:cNvPr id="1" name=""/>
        <p:cNvGrpSpPr/>
        <p:nvPr/>
      </p:nvGrpSpPr>
      <p:grpSpPr>
        <a:xfrm>
          <a:off x="0" y="0"/>
          <a:ext cx="0" cy="0"/>
          <a:chOff x="0" y="0"/>
          <a:chExt cx="0" cy="0"/>
        </a:xfrm>
      </p:grpSpPr>
      <p:grpSp>
        <p:nvGrpSpPr>
          <p:cNvPr id="7" name="Group 6"/>
          <p:cNvGrpSpPr/>
          <p:nvPr userDrawn="1"/>
        </p:nvGrpSpPr>
        <p:grpSpPr>
          <a:xfrm>
            <a:off x="0" y="16929"/>
            <a:ext cx="12192686" cy="2525893"/>
            <a:chOff x="0" y="-1416"/>
            <a:chExt cx="12192686" cy="2144184"/>
          </a:xfrm>
          <a:solidFill>
            <a:srgbClr val="085156"/>
          </a:solidFill>
        </p:grpSpPr>
        <p:sp>
          <p:nvSpPr>
            <p:cNvPr id="8" name="Terminator 7"/>
            <p:cNvSpPr/>
            <p:nvPr/>
          </p:nvSpPr>
          <p:spPr>
            <a:xfrm>
              <a:off x="686" y="26776"/>
              <a:ext cx="12192000"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416"/>
              <a:ext cx="12192000" cy="11973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23"/>
          <p:cNvSpPr>
            <a:spLocks noChangeArrowheads="1"/>
          </p:cNvSpPr>
          <p:nvPr userDrawn="1"/>
        </p:nvSpPr>
        <p:spPr bwMode="auto">
          <a:xfrm>
            <a:off x="16262195" y="7966708"/>
            <a:ext cx="452438"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1" name="Oval 24"/>
          <p:cNvSpPr>
            <a:spLocks noChangeArrowheads="1"/>
          </p:cNvSpPr>
          <p:nvPr userDrawn="1"/>
        </p:nvSpPr>
        <p:spPr bwMode="auto">
          <a:xfrm>
            <a:off x="16063758" y="8581070"/>
            <a:ext cx="719137"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2" name="Oval 25"/>
          <p:cNvSpPr>
            <a:spLocks noChangeArrowheads="1"/>
          </p:cNvSpPr>
          <p:nvPr userDrawn="1"/>
        </p:nvSpPr>
        <p:spPr bwMode="auto">
          <a:xfrm>
            <a:off x="16898783" y="7961945"/>
            <a:ext cx="1060450" cy="1058863"/>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3" name="Oval 26"/>
          <p:cNvSpPr>
            <a:spLocks noChangeArrowheads="1"/>
          </p:cNvSpPr>
          <p:nvPr userDrawn="1"/>
        </p:nvSpPr>
        <p:spPr bwMode="auto">
          <a:xfrm>
            <a:off x="16414595" y="8119108"/>
            <a:ext cx="452438"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4" name="Oval 27"/>
          <p:cNvSpPr>
            <a:spLocks noChangeArrowheads="1"/>
          </p:cNvSpPr>
          <p:nvPr userDrawn="1"/>
        </p:nvSpPr>
        <p:spPr bwMode="auto">
          <a:xfrm>
            <a:off x="16216158" y="8733470"/>
            <a:ext cx="719137"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5" name="Oval 28"/>
          <p:cNvSpPr>
            <a:spLocks noChangeArrowheads="1"/>
          </p:cNvSpPr>
          <p:nvPr userDrawn="1"/>
        </p:nvSpPr>
        <p:spPr bwMode="auto">
          <a:xfrm>
            <a:off x="17051183" y="8114345"/>
            <a:ext cx="1060450" cy="1058863"/>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6" name="Oval 29"/>
          <p:cNvSpPr>
            <a:spLocks noChangeArrowheads="1"/>
          </p:cNvSpPr>
          <p:nvPr userDrawn="1"/>
        </p:nvSpPr>
        <p:spPr bwMode="auto">
          <a:xfrm>
            <a:off x="16566995" y="8271508"/>
            <a:ext cx="452438"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7" name="Oval 30"/>
          <p:cNvSpPr>
            <a:spLocks noChangeArrowheads="1"/>
          </p:cNvSpPr>
          <p:nvPr userDrawn="1"/>
        </p:nvSpPr>
        <p:spPr bwMode="auto">
          <a:xfrm>
            <a:off x="16368558" y="8885870"/>
            <a:ext cx="719137"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8" name="Oval 31"/>
          <p:cNvSpPr>
            <a:spLocks noChangeArrowheads="1"/>
          </p:cNvSpPr>
          <p:nvPr userDrawn="1"/>
        </p:nvSpPr>
        <p:spPr bwMode="auto">
          <a:xfrm>
            <a:off x="17203583" y="8266745"/>
            <a:ext cx="1060450" cy="1058863"/>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pic>
        <p:nvPicPr>
          <p:cNvPr id="20" name="図プレースホルダー 37"/>
          <p:cNvPicPr>
            <a:picLocks noChangeAspect="1"/>
          </p:cNvPicPr>
          <p:nvPr userDrawn="1"/>
        </p:nvPicPr>
        <p:blipFill>
          <a:blip r:embed="rId2">
            <a:extLst>
              <a:ext uri="{28A0092B-C50C-407E-A947-70E740481C1C}">
                <a14:useLocalDpi xmlns:a14="http://schemas.microsoft.com/office/drawing/2010/main" xmlns="" val="0"/>
              </a:ext>
            </a:extLst>
          </a:blip>
          <a:srcRect l="16211" r="16211"/>
          <a:stretch>
            <a:fillRect/>
          </a:stretch>
        </p:blipFill>
        <p:spPr bwMode="auto">
          <a:xfrm>
            <a:off x="13804745" y="3534408"/>
            <a:ext cx="863600"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34"/>
          <p:cNvPicPr>
            <a:picLocks noChangeAspect="1"/>
          </p:cNvPicPr>
          <p:nvPr userDrawn="1"/>
        </p:nvPicPr>
        <p:blipFill rotWithShape="1">
          <a:blip r:embed="rId3">
            <a:alphaModFix amt="7000"/>
            <a:extLst>
              <a:ext uri="{28A0092B-C50C-407E-A947-70E740481C1C}">
                <a14:useLocalDpi xmlns:a14="http://schemas.microsoft.com/office/drawing/2010/main" xmlns="" val="0"/>
              </a:ext>
            </a:extLst>
          </a:blip>
          <a:srcRect b="26629"/>
          <a:stretch/>
        </p:blipFill>
        <p:spPr>
          <a:xfrm rot="16200000">
            <a:off x="9666337" y="-250801"/>
            <a:ext cx="2762230" cy="2304637"/>
          </a:xfrm>
          <a:prstGeom prst="rect">
            <a:avLst/>
          </a:prstGeom>
        </p:spPr>
      </p:pic>
      <p:sp>
        <p:nvSpPr>
          <p:cNvPr id="44" name="Oval 41"/>
          <p:cNvSpPr>
            <a:spLocks noChangeArrowheads="1"/>
          </p:cNvSpPr>
          <p:nvPr userDrawn="1"/>
        </p:nvSpPr>
        <p:spPr bwMode="auto">
          <a:xfrm>
            <a:off x="1863747" y="2031864"/>
            <a:ext cx="1049910" cy="1049910"/>
          </a:xfrm>
          <a:prstGeom prst="ellipse">
            <a:avLst/>
          </a:prstGeom>
          <a:solidFill>
            <a:srgbClr val="95D60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46"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47"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48" name="Straight Connector 47"/>
          <p:cNvCxnSpPr/>
          <p:nvPr userDrawn="1"/>
        </p:nvCxnSpPr>
        <p:spPr>
          <a:xfrm flipH="1">
            <a:off x="555813" y="4342602"/>
            <a:ext cx="3591091" cy="0"/>
          </a:xfrm>
          <a:prstGeom prst="line">
            <a:avLst/>
          </a:prstGeom>
          <a:ln w="12700">
            <a:solidFill>
              <a:srgbClr val="95D600"/>
            </a:solidFill>
          </a:ln>
        </p:spPr>
        <p:style>
          <a:lnRef idx="1">
            <a:schemeClr val="accent1"/>
          </a:lnRef>
          <a:fillRef idx="0">
            <a:schemeClr val="accent1"/>
          </a:fillRef>
          <a:effectRef idx="0">
            <a:schemeClr val="accent1"/>
          </a:effectRef>
          <a:fontRef idx="minor">
            <a:schemeClr val="tx1"/>
          </a:fontRef>
        </p:style>
      </p:cxnSp>
      <p:sp>
        <p:nvSpPr>
          <p:cNvPr id="49" name="Oval 41"/>
          <p:cNvSpPr>
            <a:spLocks noChangeArrowheads="1"/>
          </p:cNvSpPr>
          <p:nvPr userDrawn="1"/>
        </p:nvSpPr>
        <p:spPr bwMode="auto">
          <a:xfrm>
            <a:off x="5691676" y="2031864"/>
            <a:ext cx="1049910" cy="1049910"/>
          </a:xfrm>
          <a:prstGeom prst="ellipse">
            <a:avLst/>
          </a:prstGeom>
          <a:solidFill>
            <a:srgbClr val="F15A2A"/>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50"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51"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52" name="Straight Connector 51"/>
          <p:cNvCxnSpPr/>
          <p:nvPr userDrawn="1"/>
        </p:nvCxnSpPr>
        <p:spPr>
          <a:xfrm flipH="1">
            <a:off x="4383742" y="4342602"/>
            <a:ext cx="3591091" cy="0"/>
          </a:xfrm>
          <a:prstGeom prst="line">
            <a:avLst/>
          </a:prstGeom>
          <a:ln w="12700">
            <a:solidFill>
              <a:srgbClr val="F15A2A"/>
            </a:solidFill>
          </a:ln>
        </p:spPr>
        <p:style>
          <a:lnRef idx="1">
            <a:schemeClr val="accent1"/>
          </a:lnRef>
          <a:fillRef idx="0">
            <a:schemeClr val="accent1"/>
          </a:fillRef>
          <a:effectRef idx="0">
            <a:schemeClr val="accent1"/>
          </a:effectRef>
          <a:fontRef idx="minor">
            <a:schemeClr val="tx1"/>
          </a:fontRef>
        </p:style>
      </p:cxnSp>
      <p:sp>
        <p:nvSpPr>
          <p:cNvPr id="53" name="Oval 41"/>
          <p:cNvSpPr>
            <a:spLocks noChangeArrowheads="1"/>
          </p:cNvSpPr>
          <p:nvPr userDrawn="1"/>
        </p:nvSpPr>
        <p:spPr bwMode="auto">
          <a:xfrm>
            <a:off x="9407546" y="2031864"/>
            <a:ext cx="1049910" cy="1049910"/>
          </a:xfrm>
          <a:prstGeom prst="ellipse">
            <a:avLst/>
          </a:prstGeom>
          <a:solidFill>
            <a:srgbClr val="ED2891"/>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54"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55"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56" name="Straight Connector 55"/>
          <p:cNvCxnSpPr/>
          <p:nvPr userDrawn="1"/>
        </p:nvCxnSpPr>
        <p:spPr>
          <a:xfrm flipH="1">
            <a:off x="8099612" y="4342602"/>
            <a:ext cx="3591091" cy="0"/>
          </a:xfrm>
          <a:prstGeom prst="line">
            <a:avLst/>
          </a:prstGeom>
          <a:ln w="12700">
            <a:solidFill>
              <a:srgbClr val="ED2891"/>
            </a:solidFill>
          </a:ln>
        </p:spPr>
        <p:style>
          <a:lnRef idx="1">
            <a:schemeClr val="accent1"/>
          </a:lnRef>
          <a:fillRef idx="0">
            <a:schemeClr val="accent1"/>
          </a:fillRef>
          <a:effectRef idx="0">
            <a:schemeClr val="accent1"/>
          </a:effectRef>
          <a:fontRef idx="minor">
            <a:schemeClr val="tx1"/>
          </a:fontRef>
        </p:style>
      </p:cxnSp>
      <p:sp>
        <p:nvSpPr>
          <p:cNvPr id="61"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xmlns="" val="91517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74933-F2B1-8A48-B5FC-18445F691229}" type="datetimeFigureOut">
              <a:rPr lang="en-US" smtClean="0"/>
              <a:pPr/>
              <a:t>2/13/2020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F4CC3-3726-6A40-B89F-F0B2541AE1A6}" type="slidenum">
              <a:rPr lang="en-US" smtClean="0"/>
              <a:pPr/>
              <a:t>‹#›</a:t>
            </a:fld>
            <a:endParaRPr lang="en-US"/>
          </a:p>
        </p:txBody>
      </p:sp>
    </p:spTree>
    <p:extLst>
      <p:ext uri="{BB962C8B-B14F-4D97-AF65-F5344CB8AC3E}">
        <p14:creationId xmlns:p14="http://schemas.microsoft.com/office/powerpoint/2010/main" xmlns="" val="76914611"/>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 id="2147483675" r:id="rId4"/>
    <p:sldLayoutId id="2147483682" r:id="rId5"/>
    <p:sldLayoutId id="2147483649" r:id="rId6"/>
    <p:sldLayoutId id="2147483650" r:id="rId7"/>
    <p:sldLayoutId id="2147483681" r:id="rId8"/>
    <p:sldLayoutId id="2147483651" r:id="rId9"/>
    <p:sldLayoutId id="2147483652" r:id="rId10"/>
    <p:sldLayoutId id="2147483684" r:id="rId11"/>
    <p:sldLayoutId id="2147483655" r:id="rId12"/>
    <p:sldLayoutId id="2147483683" r:id="rId13"/>
    <p:sldLayoutId id="2147483685" r:id="rId14"/>
    <p:sldLayoutId id="2147483653" r:id="rId15"/>
    <p:sldLayoutId id="2147483679" r:id="rId16"/>
    <p:sldLayoutId id="2147483654" r:id="rId17"/>
    <p:sldLayoutId id="2147483657" r:id="rId18"/>
    <p:sldLayoutId id="2147483660" r:id="rId19"/>
    <p:sldLayoutId id="2147483661" r:id="rId20"/>
    <p:sldLayoutId id="2147483658" r:id="rId21"/>
    <p:sldLayoutId id="2147483680" r:id="rId22"/>
    <p:sldLayoutId id="2147483659" r:id="rId23"/>
    <p:sldLayoutId id="2147483656" r:id="rId24"/>
    <p:sldLayoutId id="2147483677"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hyperlink" Target="https://www.facebook.com/mitmedialab/posts/with-big-data-the-speed-of-data-collection-can-often-be-more-important-than-the-/160603264082815/"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5.xml"/><Relationship Id="rId4" Type="http://schemas.openxmlformats.org/officeDocument/2006/relationships/hyperlink" Target="https://www.bi.wygroup.net/big-data-analytics/what-are-the-5-vs-of-big-dat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i.wygroup.net/big-data-analytics/what-are-the-5-vs-of-big-data/" TargetMode="External"/><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wygroup.net/big-data-analytics/what-are-the-5-vs-of-big-data/" TargetMode="External"/><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hyperlink" Target="https://www.ncbi.nlm.nih.gov/pmc/articles/PMC4127205/"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hyperlink" Target="https://www.nesta.org.uk/report/skills-of-the-datavores-talent-and-the-data-revolu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hyperlink" Target="https://cyberleninka.org/article/n/696646.pdf"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formationweek.com/software/enterprise-applications/bigdata-6-real-life-business-cases/d/d-id/1320590?image_number=2&amp;piddl_msgorder=asc" TargetMode="External"/><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hyperlink" Target="https://www.informationweek.com/software/enterprise-applications/bigdata-6-real-life-business-cases/d/d-id/1320590?image_number=2&amp;piddl_msgorder=asc" TargetMode="External"/><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forbes.com/sites/gilpress/2014/09/03/12-big-data-definitions-whats-yours/"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s://books.google.ie/books?id=NeIqCgAAQBAJ&amp;pg=PT475&amp;lpg=PT475&amp;dq=velocity+The+speed+at+which+data+is+being+generated+and+aggregated.&amp;source=bl&amp;ots=3DqmB45Aim&amp;sig=ACfU3U2jhx12DfjDhnczbEPGkizLZlMz6A&amp;hl=en&amp;sa=X&amp;ved=2ahUKEwjL9vjiyKPnAhWSShUIHUIoB58Q6AEwAHoECAkQAQ"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testyotta.blogspot.com/2015/10/yotta.html" TargetMode="External"/><Relationship Id="rId2" Type="http://schemas.openxmlformats.org/officeDocument/2006/relationships/image" Target="../media/image10.png"/><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5.xml"/><Relationship Id="rId4" Type="http://schemas.openxmlformats.org/officeDocument/2006/relationships/hyperlink" Target="https://www.xsnet.com/blog/bid/205405/the-v-s-of-big-data-velocity-volume-value-variety-and-verac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3675529"/>
            <a:ext cx="7046259" cy="2026024"/>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p:cNvSpPr txBox="1">
            <a:spLocks/>
          </p:cNvSpPr>
          <p:nvPr/>
        </p:nvSpPr>
        <p:spPr>
          <a:xfrm>
            <a:off x="514976" y="3675528"/>
            <a:ext cx="5071444" cy="2026025"/>
          </a:xfrm>
          <a:prstGeom prst="rect">
            <a:avLst/>
          </a:prstGeom>
          <a:solidFill>
            <a:srgbClr val="95D600"/>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s-ES_tradnl" sz="3200" dirty="0" smtClean="0">
                <a:solidFill>
                  <a:schemeClr val="bg1"/>
                </a:solidFill>
              </a:rPr>
              <a:t>Modu</a:t>
            </a:r>
            <a:r>
              <a:rPr lang="pl-PL" sz="3200" dirty="0" smtClean="0">
                <a:solidFill>
                  <a:schemeClr val="bg1"/>
                </a:solidFill>
              </a:rPr>
              <a:t>ł</a:t>
            </a:r>
            <a:r>
              <a:rPr lang="es-ES_tradnl" sz="3200" dirty="0" smtClean="0">
                <a:solidFill>
                  <a:schemeClr val="bg1"/>
                </a:solidFill>
              </a:rPr>
              <a:t> </a:t>
            </a:r>
            <a:r>
              <a:rPr lang="es-ES_tradnl" sz="3200" dirty="0">
                <a:solidFill>
                  <a:schemeClr val="bg1"/>
                </a:solidFill>
              </a:rPr>
              <a:t>1: </a:t>
            </a:r>
          </a:p>
          <a:p>
            <a:pPr marL="0" indent="0">
              <a:lnSpc>
                <a:spcPct val="100000"/>
              </a:lnSpc>
              <a:buNone/>
            </a:pPr>
            <a:r>
              <a:rPr lang="pl-PL" sz="3200" b="1" dirty="0" smtClean="0">
                <a:solidFill>
                  <a:schemeClr val="bg1"/>
                </a:solidFill>
              </a:rPr>
              <a:t>Siła danych</a:t>
            </a:r>
            <a:endParaRPr lang="es-ES_tradnl" sz="3200" b="1" dirty="0">
              <a:solidFill>
                <a:schemeClr val="bg1"/>
              </a:solidFill>
            </a:endParaRPr>
          </a:p>
          <a:p>
            <a:pPr marL="0" indent="0">
              <a:lnSpc>
                <a:spcPct val="100000"/>
              </a:lnSpc>
              <a:buNone/>
            </a:pPr>
            <a:r>
              <a:rPr lang="pl-PL" sz="2000" dirty="0" smtClean="0">
                <a:solidFill>
                  <a:schemeClr val="bg1"/>
                </a:solidFill>
              </a:rPr>
              <a:t>Dlaczego umiejętności związane z danymi są ważne </a:t>
            </a:r>
            <a:r>
              <a:rPr lang="en-US" sz="2000" dirty="0" smtClean="0">
                <a:solidFill>
                  <a:schemeClr val="bg1"/>
                </a:solidFill>
              </a:rPr>
              <a:t>  </a:t>
            </a:r>
            <a:endParaRPr lang="en-IE" sz="2000" dirty="0" smtClean="0">
              <a:solidFill>
                <a:schemeClr val="bg1"/>
              </a:solidFill>
            </a:endParaRPr>
          </a:p>
          <a:p>
            <a:pPr marL="0" indent="0">
              <a:buNone/>
            </a:pPr>
            <a:endParaRPr lang="es-ES_tradnl" sz="1100" dirty="0" smtClean="0">
              <a:solidFill>
                <a:schemeClr val="bg1"/>
              </a:solidFill>
            </a:endParaRPr>
          </a:p>
          <a:p>
            <a:pPr marL="0" indent="0">
              <a:buNone/>
            </a:pPr>
            <a:r>
              <a:rPr lang="pl-PL" sz="2400" b="1" dirty="0" smtClean="0">
                <a:solidFill>
                  <a:srgbClr val="95D600"/>
                </a:solidFill>
              </a:rPr>
              <a:t>Realizuj ten moduł wspólnie z plikiem zawierającym notatki</a:t>
            </a:r>
            <a:endParaRPr lang="es-ES_tradnl" sz="2400" b="1" dirty="0">
              <a:solidFill>
                <a:srgbClr val="95D600"/>
              </a:solidFill>
            </a:endParaRPr>
          </a:p>
        </p:txBody>
      </p:sp>
    </p:spTree>
    <p:extLst>
      <p:ext uri="{BB962C8B-B14F-4D97-AF65-F5344CB8AC3E}">
        <p14:creationId xmlns:p14="http://schemas.microsoft.com/office/powerpoint/2010/main" xmlns="" val="11801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xmlns="" val="0"/>
              </a:ext>
            </a:extLst>
          </a:blip>
          <a:srcRect l="8743" r="29951"/>
          <a:stretch/>
        </p:blipFill>
        <p:spPr>
          <a:xfrm>
            <a:off x="3830345" y="0"/>
            <a:ext cx="8361656" cy="6819713"/>
          </a:xfrm>
          <a:prstGeom prst="rect">
            <a:avLst/>
          </a:prstGeom>
        </p:spPr>
      </p:pic>
      <p:pic>
        <p:nvPicPr>
          <p:cNvPr id="13" name="Picture 12"/>
          <p:cNvPicPr>
            <a:picLocks noChangeAspect="1"/>
          </p:cNvPicPr>
          <p:nvPr/>
        </p:nvPicPr>
        <p:blipFill rotWithShape="1">
          <a:blip r:embed="rId4">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grpSp>
        <p:nvGrpSpPr>
          <p:cNvPr id="6" name="Group 5"/>
          <p:cNvGrpSpPr/>
          <p:nvPr/>
        </p:nvGrpSpPr>
        <p:grpSpPr>
          <a:xfrm>
            <a:off x="1" y="-6"/>
            <a:ext cx="5635689" cy="6858004"/>
            <a:chOff x="1487841" y="-6"/>
            <a:chExt cx="3302706" cy="6858004"/>
          </a:xfrm>
          <a:solidFill>
            <a:srgbClr val="085156"/>
          </a:solidFill>
        </p:grpSpPr>
        <p:sp>
          <p:nvSpPr>
            <p:cNvPr id="7" name="Rectangle 6"/>
            <p:cNvSpPr/>
            <p:nvPr/>
          </p:nvSpPr>
          <p:spPr>
            <a:xfrm rot="16200000">
              <a:off x="-818805" y="2306640"/>
              <a:ext cx="6858004" cy="2244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21"/>
          <p:cNvSpPr>
            <a:spLocks noChangeArrowheads="1"/>
          </p:cNvSpPr>
          <p:nvPr/>
        </p:nvSpPr>
        <p:spPr bwMode="auto">
          <a:xfrm>
            <a:off x="688456" y="1463423"/>
            <a:ext cx="2394213"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4"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 name="TextBox 1"/>
          <p:cNvSpPr txBox="1"/>
          <p:nvPr/>
        </p:nvSpPr>
        <p:spPr>
          <a:xfrm>
            <a:off x="520504" y="653143"/>
            <a:ext cx="3830343" cy="830997"/>
          </a:xfrm>
          <a:prstGeom prst="rect">
            <a:avLst/>
          </a:prstGeom>
          <a:noFill/>
        </p:spPr>
        <p:txBody>
          <a:bodyPr wrap="square" rtlCol="0">
            <a:spAutoFit/>
          </a:bodyPr>
          <a:lstStyle/>
          <a:p>
            <a:r>
              <a:rPr lang="pl-PL" sz="2400" dirty="0" smtClean="0">
                <a:solidFill>
                  <a:schemeClr val="bg1"/>
                </a:solidFill>
              </a:rPr>
              <a:t>Informacje w czasie rzeczywistym</a:t>
            </a:r>
            <a:endParaRPr lang="es-ES_tradnl" sz="1200" dirty="0">
              <a:solidFill>
                <a:schemeClr val="bg1"/>
              </a:solidFill>
            </a:endParaRPr>
          </a:p>
        </p:txBody>
      </p:sp>
      <p:sp>
        <p:nvSpPr>
          <p:cNvPr id="17" name="TextBox 16"/>
          <p:cNvSpPr txBox="1"/>
          <p:nvPr/>
        </p:nvSpPr>
        <p:spPr>
          <a:xfrm>
            <a:off x="520503" y="1673091"/>
            <a:ext cx="4814328" cy="4524315"/>
          </a:xfrm>
          <a:prstGeom prst="rect">
            <a:avLst/>
          </a:prstGeom>
          <a:noFill/>
        </p:spPr>
        <p:txBody>
          <a:bodyPr wrap="square" rtlCol="0">
            <a:spAutoFit/>
          </a:bodyPr>
          <a:lstStyle/>
          <a:p>
            <a:r>
              <a:rPr lang="pl-PL" sz="2400" dirty="0" smtClean="0">
                <a:solidFill>
                  <a:schemeClr val="bg1"/>
                </a:solidFill>
              </a:rPr>
              <a:t>MIT Media Lab wykorzystało dane lokalizacji z telefonów, aby ustalić, ile osób było na parkingach Macy w Czarny piątek.</a:t>
            </a:r>
          </a:p>
          <a:p>
            <a:endParaRPr lang="pl-PL" sz="2400" dirty="0" smtClean="0">
              <a:solidFill>
                <a:schemeClr val="bg1"/>
              </a:solidFill>
            </a:endParaRPr>
          </a:p>
          <a:p>
            <a:r>
              <a:rPr lang="pl-PL" sz="2400" dirty="0" smtClean="0">
                <a:solidFill>
                  <a:schemeClr val="bg1"/>
                </a:solidFill>
              </a:rPr>
              <a:t>Mogli oszacować sprzedaż w tym krytycznym dniu, nawet zanim samo Macy odnotowało tę sprzedaż.</a:t>
            </a:r>
          </a:p>
          <a:p>
            <a:endParaRPr lang="pl-PL" sz="2400" dirty="0" smtClean="0">
              <a:solidFill>
                <a:schemeClr val="bg1"/>
              </a:solidFill>
            </a:endParaRPr>
          </a:p>
          <a:p>
            <a:r>
              <a:rPr lang="pl-PL" sz="2400" dirty="0" smtClean="0">
                <a:solidFill>
                  <a:schemeClr val="bg1"/>
                </a:solidFill>
              </a:rPr>
              <a:t>Szybkie analizy zapewniają analitykom i menedżerom oczywistą przewagę konkurencyjną.</a:t>
            </a:r>
            <a:endParaRPr lang="en-US" sz="2400" dirty="0">
              <a:solidFill>
                <a:schemeClr val="bg1"/>
              </a:solidFill>
            </a:endParaRPr>
          </a:p>
        </p:txBody>
      </p:sp>
      <p:sp>
        <p:nvSpPr>
          <p:cNvPr id="11" name="Rectangle 2">
            <a:extLst>
              <a:ext uri="{FF2B5EF4-FFF2-40B4-BE49-F238E27FC236}">
                <a16:creationId xmlns:a16="http://schemas.microsoft.com/office/drawing/2014/main" xmlns="" id="{800B2876-F1A6-4C07-AE9B-39B1235C6976}"/>
              </a:ext>
            </a:extLst>
          </p:cNvPr>
          <p:cNvSpPr/>
          <p:nvPr/>
        </p:nvSpPr>
        <p:spPr>
          <a:xfrm>
            <a:off x="3509930" y="6561769"/>
            <a:ext cx="9002486" cy="246221"/>
          </a:xfrm>
          <a:prstGeom prst="rect">
            <a:avLst/>
          </a:prstGeom>
        </p:spPr>
        <p:txBody>
          <a:bodyPr wrap="square">
            <a:spAutoFit/>
          </a:bodyPr>
          <a:lstStyle/>
          <a:p>
            <a:r>
              <a:rPr lang="pl-PL" sz="1000" dirty="0" smtClean="0">
                <a:solidFill>
                  <a:schemeClr val="bg1"/>
                </a:solidFill>
              </a:rPr>
              <a:t>Źródło</a:t>
            </a:r>
            <a:r>
              <a:rPr lang="en-IE" sz="1000" dirty="0" smtClean="0">
                <a:solidFill>
                  <a:schemeClr val="bg1"/>
                </a:solidFill>
              </a:rPr>
              <a:t>: </a:t>
            </a:r>
            <a:r>
              <a:rPr lang="en-IE" sz="1000" dirty="0">
                <a:hlinkClick r:id="rId5"/>
              </a:rPr>
              <a:t>https://www.facebook.com/mitmedialab/posts/with-big-data-the-speed-of-data-collection-can-often-be-more-important-than-the-/160603264082815/</a:t>
            </a:r>
            <a:r>
              <a:rPr lang="en-IE" sz="1000" dirty="0"/>
              <a:t> </a:t>
            </a:r>
          </a:p>
        </p:txBody>
      </p:sp>
    </p:spTree>
    <p:extLst>
      <p:ext uri="{BB962C8B-B14F-4D97-AF65-F5344CB8AC3E}">
        <p14:creationId xmlns:p14="http://schemas.microsoft.com/office/powerpoint/2010/main" xmlns="" val="704927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16"/>
            <a:ext cx="12192000" cy="1110069"/>
            <a:chOff x="0" y="-1416"/>
            <a:chExt cx="12192000" cy="1110069"/>
          </a:xfrm>
          <a:solidFill>
            <a:srgbClr val="085156"/>
          </a:solidFill>
        </p:grpSpPr>
        <p:sp>
          <p:nvSpPr>
            <p:cNvPr id="6" name="Rectangle 5"/>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rminator 6"/>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1"/>
          <p:cNvSpPr txBox="1">
            <a:spLocks/>
          </p:cNvSpPr>
          <p:nvPr/>
        </p:nvSpPr>
        <p:spPr>
          <a:xfrm>
            <a:off x="1" y="284006"/>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3600" b="1" dirty="0">
                <a:solidFill>
                  <a:schemeClr val="bg1"/>
                </a:solidFill>
              </a:rPr>
              <a:t>3. </a:t>
            </a:r>
            <a:r>
              <a:rPr lang="es-ES_tradnl" sz="3600" b="1" dirty="0" smtClean="0">
                <a:solidFill>
                  <a:schemeClr val="bg1"/>
                </a:solidFill>
              </a:rPr>
              <a:t>Variety</a:t>
            </a:r>
            <a:r>
              <a:rPr lang="pl-PL" sz="3600" b="1" dirty="0" smtClean="0">
                <a:solidFill>
                  <a:schemeClr val="bg1"/>
                </a:solidFill>
              </a:rPr>
              <a:t> (Różnorodność)</a:t>
            </a:r>
            <a:endParaRPr lang="es-ES_tradnl" b="1" dirty="0">
              <a:solidFill>
                <a:schemeClr val="bg1"/>
              </a:solidFill>
            </a:endParaRPr>
          </a:p>
        </p:txBody>
      </p:sp>
      <p:sp>
        <p:nvSpPr>
          <p:cNvPr id="12"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pic>
        <p:nvPicPr>
          <p:cNvPr id="13" name="Picture 12"/>
          <p:cNvPicPr>
            <a:picLocks noChangeAspect="1"/>
          </p:cNvPicPr>
          <p:nvPr/>
        </p:nvPicPr>
        <p:blipFill rotWithShape="1">
          <a:blip r:embed="rId2">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sp>
        <p:nvSpPr>
          <p:cNvPr id="2" name="Rectangle 1"/>
          <p:cNvSpPr/>
          <p:nvPr/>
        </p:nvSpPr>
        <p:spPr>
          <a:xfrm>
            <a:off x="435429" y="1456248"/>
            <a:ext cx="4364703" cy="4401205"/>
          </a:xfrm>
          <a:prstGeom prst="rect">
            <a:avLst/>
          </a:prstGeom>
        </p:spPr>
        <p:txBody>
          <a:bodyPr wrap="square">
            <a:spAutoFit/>
          </a:bodyPr>
          <a:lstStyle/>
          <a:p>
            <a:r>
              <a:rPr lang="pl-PL" sz="2000" b="1" dirty="0" smtClean="0">
                <a:solidFill>
                  <a:srgbClr val="085156"/>
                </a:solidFill>
              </a:rPr>
              <a:t>Zanim dane stały się wstępnie ustrukturyzowane - były liczbowe i wysoce zorganizowane. Obecnie 80% światowych danych jest nieuporządkowanych (w tym zdjęcia, aktualizacje w mediach </a:t>
            </a:r>
            <a:r>
              <a:rPr lang="pl-PL" sz="2000" b="1" dirty="0" err="1" smtClean="0">
                <a:solidFill>
                  <a:srgbClr val="085156"/>
                </a:solidFill>
              </a:rPr>
              <a:t>społecznościowych</a:t>
            </a:r>
            <a:r>
              <a:rPr lang="pl-PL" sz="2000" b="1" dirty="0" smtClean="0">
                <a:solidFill>
                  <a:srgbClr val="085156"/>
                </a:solidFill>
              </a:rPr>
              <a:t>, odczyty z czujników itp.)</a:t>
            </a:r>
            <a:endParaRPr lang="en-US" sz="2000" dirty="0">
              <a:solidFill>
                <a:srgbClr val="085156"/>
              </a:solidFill>
            </a:endParaRPr>
          </a:p>
          <a:p>
            <a:endParaRPr lang="en-US" sz="2000" dirty="0">
              <a:solidFill>
                <a:srgbClr val="085156"/>
              </a:solidFill>
            </a:endParaRPr>
          </a:p>
          <a:p>
            <a:r>
              <a:rPr lang="pl-PL" sz="2000" dirty="0" smtClean="0">
                <a:solidFill>
                  <a:srgbClr val="085156"/>
                </a:solidFill>
              </a:rPr>
              <a:t>Dzisiejsza technologia Big Data pozwala na jednoczesne gromadzenie, przechowywanie i wykorzystywanie danych ustrukturyzowanych i nieustrukturyzowanych.</a:t>
            </a:r>
            <a:endParaRPr lang="es-ES_tradnl" sz="2000" dirty="0">
              <a:solidFill>
                <a:srgbClr val="08515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80349" y="1487380"/>
            <a:ext cx="7676444" cy="4318000"/>
          </a:xfrm>
          <a:prstGeom prst="rect">
            <a:avLst/>
          </a:prstGeom>
        </p:spPr>
      </p:pic>
      <p:sp>
        <p:nvSpPr>
          <p:cNvPr id="10" name="TextBox 9">
            <a:extLst>
              <a:ext uri="{FF2B5EF4-FFF2-40B4-BE49-F238E27FC236}">
                <a16:creationId xmlns:a16="http://schemas.microsoft.com/office/drawing/2014/main" xmlns="" id="{E3BEB172-32D7-4158-A127-29338B9FC55C}"/>
              </a:ext>
            </a:extLst>
          </p:cNvPr>
          <p:cNvSpPr txBox="1"/>
          <p:nvPr/>
        </p:nvSpPr>
        <p:spPr>
          <a:xfrm>
            <a:off x="4191000" y="6288150"/>
            <a:ext cx="4748416" cy="246221"/>
          </a:xfrm>
          <a:prstGeom prst="rect">
            <a:avLst/>
          </a:prstGeom>
          <a:noFill/>
        </p:spPr>
        <p:txBody>
          <a:bodyPr wrap="square" rtlCol="0">
            <a:spAutoFit/>
          </a:bodyPr>
          <a:lstStyle/>
          <a:p>
            <a:r>
              <a:rPr lang="pl-PL" sz="1000" dirty="0" smtClean="0"/>
              <a:t>Źródło</a:t>
            </a:r>
            <a:r>
              <a:rPr lang="en-IE" sz="1000" dirty="0" smtClean="0"/>
              <a:t>: </a:t>
            </a:r>
            <a:r>
              <a:rPr lang="en-IE" sz="1000" dirty="0">
                <a:hlinkClick r:id="rId4"/>
              </a:rPr>
              <a:t>https://www.bi.wygroup.net/big-data-analytics/what-are-the-5-vs-of-big-data/</a:t>
            </a:r>
            <a:r>
              <a:rPr lang="en-IE" sz="1000" dirty="0"/>
              <a:t> </a:t>
            </a:r>
          </a:p>
        </p:txBody>
      </p:sp>
    </p:spTree>
    <p:extLst>
      <p:ext uri="{BB962C8B-B14F-4D97-AF65-F5344CB8AC3E}">
        <p14:creationId xmlns:p14="http://schemas.microsoft.com/office/powerpoint/2010/main" xmlns="" val="417540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416"/>
            <a:ext cx="12192000" cy="1110069"/>
            <a:chOff x="0" y="-1416"/>
            <a:chExt cx="12192000" cy="1110069"/>
          </a:xfrm>
          <a:solidFill>
            <a:srgbClr val="085156"/>
          </a:solidFill>
        </p:grpSpPr>
        <p:sp>
          <p:nvSpPr>
            <p:cNvPr id="5" name="Rectangle 4"/>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rminator 5"/>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Placeholder 1"/>
          <p:cNvSpPr txBox="1">
            <a:spLocks/>
          </p:cNvSpPr>
          <p:nvPr/>
        </p:nvSpPr>
        <p:spPr>
          <a:xfrm>
            <a:off x="1" y="284006"/>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3600" b="1" dirty="0">
                <a:solidFill>
                  <a:schemeClr val="bg1"/>
                </a:solidFill>
              </a:rPr>
              <a:t>4. </a:t>
            </a:r>
            <a:r>
              <a:rPr lang="es-ES_tradnl" sz="3600" b="1" dirty="0" err="1">
                <a:solidFill>
                  <a:schemeClr val="bg1"/>
                </a:solidFill>
              </a:rPr>
              <a:t>Veracity</a:t>
            </a:r>
            <a:endParaRPr lang="es-ES_tradnl" b="1" dirty="0">
              <a:solidFill>
                <a:schemeClr val="bg1"/>
              </a:solidFill>
            </a:endParaRPr>
          </a:p>
        </p:txBody>
      </p:sp>
      <p:sp>
        <p:nvSpPr>
          <p:cNvPr id="8"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sp>
        <p:nvSpPr>
          <p:cNvPr id="2" name="Rectangle 1"/>
          <p:cNvSpPr/>
          <p:nvPr/>
        </p:nvSpPr>
        <p:spPr>
          <a:xfrm>
            <a:off x="286140" y="1648228"/>
            <a:ext cx="4646644" cy="3785652"/>
          </a:xfrm>
          <a:prstGeom prst="rect">
            <a:avLst/>
          </a:prstGeom>
        </p:spPr>
        <p:txBody>
          <a:bodyPr wrap="square">
            <a:spAutoFit/>
          </a:bodyPr>
          <a:lstStyle/>
          <a:p>
            <a:r>
              <a:rPr lang="pl-PL" sz="2400" b="1" dirty="0" smtClean="0">
                <a:solidFill>
                  <a:srgbClr val="085156"/>
                </a:solidFill>
              </a:rPr>
              <a:t>Duże zbiory danych mogą być kluczowe dla strategii rozwoju biznesu, ale nie ma z nich wiele korzyści, jeśli są niedokładne.</a:t>
            </a:r>
            <a:endParaRPr lang="en-US" sz="2400" b="1" dirty="0">
              <a:solidFill>
                <a:srgbClr val="085156"/>
              </a:solidFill>
            </a:endParaRPr>
          </a:p>
          <a:p>
            <a:endParaRPr lang="en-US" sz="2400" b="1" dirty="0">
              <a:solidFill>
                <a:srgbClr val="085156"/>
              </a:solidFill>
            </a:endParaRPr>
          </a:p>
          <a:p>
            <a:r>
              <a:rPr lang="pl-PL" sz="2400" dirty="0" smtClean="0">
                <a:solidFill>
                  <a:srgbClr val="085156"/>
                </a:solidFill>
              </a:rPr>
              <a:t>Główne problemy to niekompletność i niekonsekwentność</a:t>
            </a:r>
            <a:r>
              <a:rPr lang="en-US" sz="2400" dirty="0" smtClean="0">
                <a:solidFill>
                  <a:srgbClr val="085156"/>
                </a:solidFill>
              </a:rPr>
              <a:t>. </a:t>
            </a:r>
            <a:r>
              <a:rPr lang="pl-PL" sz="2400" dirty="0" smtClean="0">
                <a:solidFill>
                  <a:srgbClr val="085156"/>
                </a:solidFill>
              </a:rPr>
              <a:t>Gdy weźmie się te czynniki pod uwagę, łatwiej jest oczyścić dane.</a:t>
            </a:r>
            <a:endParaRPr lang="en-US" dirty="0">
              <a:solidFill>
                <a:srgbClr val="212529"/>
              </a:solidFill>
              <a:latin typeface="Open Sans" charset="0"/>
            </a:endParaRPr>
          </a:p>
        </p:txBody>
      </p:sp>
      <p:sp>
        <p:nvSpPr>
          <p:cNvPr id="3" name="Rectangle 2"/>
          <p:cNvSpPr/>
          <p:nvPr/>
        </p:nvSpPr>
        <p:spPr>
          <a:xfrm>
            <a:off x="6096000" y="6119336"/>
            <a:ext cx="6096000" cy="369332"/>
          </a:xfrm>
          <a:prstGeom prst="rect">
            <a:avLst/>
          </a:prstGeom>
        </p:spPr>
        <p:txBody>
          <a:bodyPr>
            <a:spAutoFit/>
          </a:bodyPr>
          <a:lstStyle/>
          <a:p>
            <a:endParaRPr lang="es-ES_tradnl"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xmlns="" val="0"/>
              </a:ext>
            </a:extLst>
          </a:blip>
          <a:srcRect l="17469" t="13820"/>
          <a:stretch/>
        </p:blipFill>
        <p:spPr>
          <a:xfrm>
            <a:off x="5579706" y="1648228"/>
            <a:ext cx="6612294" cy="3624943"/>
          </a:xfrm>
          <a:prstGeom prst="rect">
            <a:avLst/>
          </a:prstGeom>
        </p:spPr>
      </p:pic>
      <p:sp>
        <p:nvSpPr>
          <p:cNvPr id="10" name="TextBox 9">
            <a:extLst>
              <a:ext uri="{FF2B5EF4-FFF2-40B4-BE49-F238E27FC236}">
                <a16:creationId xmlns:a16="http://schemas.microsoft.com/office/drawing/2014/main" xmlns="" id="{6ACF0548-EB57-45F0-93A4-2A7D6B2755EB}"/>
              </a:ext>
            </a:extLst>
          </p:cNvPr>
          <p:cNvSpPr txBox="1"/>
          <p:nvPr/>
        </p:nvSpPr>
        <p:spPr>
          <a:xfrm>
            <a:off x="4191000" y="6288150"/>
            <a:ext cx="4748416" cy="246221"/>
          </a:xfrm>
          <a:prstGeom prst="rect">
            <a:avLst/>
          </a:prstGeom>
          <a:noFill/>
        </p:spPr>
        <p:txBody>
          <a:bodyPr wrap="square" rtlCol="0">
            <a:spAutoFit/>
          </a:bodyPr>
          <a:lstStyle/>
          <a:p>
            <a:r>
              <a:rPr lang="pl-PL" sz="1000" dirty="0" smtClean="0"/>
              <a:t>Źródło</a:t>
            </a:r>
            <a:r>
              <a:rPr lang="en-IE" sz="1000" dirty="0" smtClean="0"/>
              <a:t>: </a:t>
            </a:r>
            <a:r>
              <a:rPr lang="en-IE" sz="1000" dirty="0">
                <a:hlinkClick r:id="rId3"/>
              </a:rPr>
              <a:t>https://www.bi.wygroup.net/big-data-analytics/what-are-the-5-vs-of-big-data/</a:t>
            </a:r>
            <a:r>
              <a:rPr lang="en-IE" sz="1000" dirty="0"/>
              <a:t> </a:t>
            </a:r>
          </a:p>
        </p:txBody>
      </p:sp>
    </p:spTree>
    <p:extLst>
      <p:ext uri="{BB962C8B-B14F-4D97-AF65-F5344CB8AC3E}">
        <p14:creationId xmlns:p14="http://schemas.microsoft.com/office/powerpoint/2010/main" xmlns="" val="1127160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416"/>
            <a:ext cx="12192000" cy="1110069"/>
            <a:chOff x="0" y="-1416"/>
            <a:chExt cx="12192000" cy="1110069"/>
          </a:xfrm>
          <a:solidFill>
            <a:srgbClr val="085156"/>
          </a:solidFill>
        </p:grpSpPr>
        <p:sp>
          <p:nvSpPr>
            <p:cNvPr id="5" name="Rectangle 4"/>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rminator 5"/>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Placeholder 1"/>
          <p:cNvSpPr txBox="1">
            <a:spLocks/>
          </p:cNvSpPr>
          <p:nvPr/>
        </p:nvSpPr>
        <p:spPr>
          <a:xfrm>
            <a:off x="1" y="284006"/>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3600" b="1" dirty="0">
                <a:solidFill>
                  <a:schemeClr val="bg1"/>
                </a:solidFill>
              </a:rPr>
              <a:t>5. </a:t>
            </a:r>
            <a:r>
              <a:rPr lang="es-ES_tradnl" sz="3600" b="1" dirty="0" smtClean="0">
                <a:solidFill>
                  <a:schemeClr val="bg1"/>
                </a:solidFill>
              </a:rPr>
              <a:t>Value</a:t>
            </a:r>
            <a:r>
              <a:rPr lang="pl-PL" sz="3600" b="1" dirty="0" smtClean="0">
                <a:solidFill>
                  <a:schemeClr val="bg1"/>
                </a:solidFill>
              </a:rPr>
              <a:t> (Wartość)</a:t>
            </a:r>
            <a:endParaRPr lang="es-ES_tradnl" b="1" dirty="0">
              <a:solidFill>
                <a:schemeClr val="bg1"/>
              </a:solidFill>
            </a:endParaRPr>
          </a:p>
        </p:txBody>
      </p:sp>
      <p:sp>
        <p:nvSpPr>
          <p:cNvPr id="8"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sp>
        <p:nvSpPr>
          <p:cNvPr id="2" name="Rectangle 1"/>
          <p:cNvSpPr/>
          <p:nvPr/>
        </p:nvSpPr>
        <p:spPr>
          <a:xfrm>
            <a:off x="360783" y="1456650"/>
            <a:ext cx="4864360" cy="4524315"/>
          </a:xfrm>
          <a:prstGeom prst="rect">
            <a:avLst/>
          </a:prstGeom>
        </p:spPr>
        <p:txBody>
          <a:bodyPr wrap="square">
            <a:spAutoFit/>
          </a:bodyPr>
          <a:lstStyle/>
          <a:p>
            <a:r>
              <a:rPr lang="pl-PL" sz="2400" dirty="0" smtClean="0">
                <a:solidFill>
                  <a:srgbClr val="085156"/>
                </a:solidFill>
              </a:rPr>
              <a:t>Przy tak dużej ilości danych łatwo wpaść w pułapkę i wkroczyć w ten świat bez jasnego zrozumienia wartości biznesowej, jaką dane ze sobą niosą.</a:t>
            </a:r>
            <a:endParaRPr lang="en-US" sz="2400" dirty="0">
              <a:solidFill>
                <a:srgbClr val="085156"/>
              </a:solidFill>
            </a:endParaRPr>
          </a:p>
          <a:p>
            <a:endParaRPr lang="en-US" sz="2400" dirty="0">
              <a:solidFill>
                <a:srgbClr val="085156"/>
              </a:solidFill>
            </a:endParaRPr>
          </a:p>
          <a:p>
            <a:r>
              <a:rPr lang="pl-PL" sz="2400" dirty="0" smtClean="0"/>
              <a:t>Dostosowanie danych do potrzeb Twojej firmy pozwoli Ci uwolnić potencjał ukryty w zebranych informacjach, co oznacza, że uzyskasz maksymalną wartość z posiadanych danych.</a:t>
            </a:r>
          </a:p>
        </p:txBody>
      </p:sp>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93342" y="1456650"/>
            <a:ext cx="6898658" cy="3899121"/>
          </a:xfrm>
          <a:prstGeom prst="rect">
            <a:avLst/>
          </a:prstGeom>
        </p:spPr>
      </p:pic>
      <p:sp>
        <p:nvSpPr>
          <p:cNvPr id="10" name="TextBox 2">
            <a:extLst>
              <a:ext uri="{FF2B5EF4-FFF2-40B4-BE49-F238E27FC236}">
                <a16:creationId xmlns:a16="http://schemas.microsoft.com/office/drawing/2014/main" xmlns="" id="{E4C60B1C-66E4-4D7E-BFBD-7F884339E7B6}"/>
              </a:ext>
            </a:extLst>
          </p:cNvPr>
          <p:cNvSpPr txBox="1"/>
          <p:nvPr/>
        </p:nvSpPr>
        <p:spPr>
          <a:xfrm>
            <a:off x="4191000" y="6288150"/>
            <a:ext cx="4748416" cy="246221"/>
          </a:xfrm>
          <a:prstGeom prst="rect">
            <a:avLst/>
          </a:prstGeom>
          <a:noFill/>
        </p:spPr>
        <p:txBody>
          <a:bodyPr wrap="square" rtlCol="0">
            <a:spAutoFit/>
          </a:bodyPr>
          <a:lstStyle/>
          <a:p>
            <a:r>
              <a:rPr lang="pl-PL" sz="1000" dirty="0" smtClean="0"/>
              <a:t>Źródło</a:t>
            </a:r>
            <a:r>
              <a:rPr lang="en-IE" sz="1000" dirty="0" smtClean="0"/>
              <a:t>: </a:t>
            </a:r>
            <a:r>
              <a:rPr lang="en-IE" sz="1000" dirty="0">
                <a:hlinkClick r:id="rId3"/>
              </a:rPr>
              <a:t>https://www.bi.wygroup.net/big-data-analytics/what-are-the-5-vs-of-big-data/</a:t>
            </a:r>
            <a:r>
              <a:rPr lang="en-IE" sz="1000" dirty="0"/>
              <a:t> </a:t>
            </a:r>
          </a:p>
        </p:txBody>
      </p:sp>
    </p:spTree>
    <p:extLst>
      <p:ext uri="{BB962C8B-B14F-4D97-AF65-F5344CB8AC3E}">
        <p14:creationId xmlns:p14="http://schemas.microsoft.com/office/powerpoint/2010/main" xmlns="" val="1840464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36">
            <a:extLst>
              <a:ext uri="{FF2B5EF4-FFF2-40B4-BE49-F238E27FC236}">
                <a16:creationId xmlns:a16="http://schemas.microsoft.com/office/drawing/2014/main" xmlns="" id="{072DC12A-3945-4416-A68F-3BF34F85C58B}"/>
              </a:ext>
            </a:extLst>
          </p:cNvPr>
          <p:cNvSpPr txBox="1">
            <a:spLocks/>
          </p:cNvSpPr>
          <p:nvPr/>
        </p:nvSpPr>
        <p:spPr bwMode="auto">
          <a:xfrm>
            <a:off x="397747" y="1155163"/>
            <a:ext cx="9369256" cy="5376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342900" indent="-342900" algn="l" defTabSz="914400" rtl="0" eaLnBrk="1" latinLnBrk="0" hangingPunct="1">
              <a:lnSpc>
                <a:spcPct val="90000"/>
              </a:lnSpc>
              <a:spcBef>
                <a:spcPct val="20000"/>
              </a:spcBef>
              <a:buClr>
                <a:srgbClr val="95D600"/>
              </a:buClr>
              <a:buFont typeface="Arial" charset="0"/>
              <a:buChar char="•"/>
              <a:defRPr sz="3200" kern="1200">
                <a:solidFill>
                  <a:schemeClr val="tx1"/>
                </a:solidFill>
                <a:latin typeface="Lucida Grande" charset="0"/>
                <a:ea typeface="MS PGothic" charset="-128"/>
                <a:cs typeface="Geneva" charset="0"/>
              </a:defRPr>
            </a:lvl1pPr>
            <a:lvl2pPr marL="742950" indent="-285750" algn="ctr" defTabSz="914400" rtl="0" eaLnBrk="1" latinLnBrk="0" hangingPunct="1">
              <a:lnSpc>
                <a:spcPct val="90000"/>
              </a:lnSpc>
              <a:spcBef>
                <a:spcPct val="20000"/>
              </a:spcBef>
              <a:buFont typeface="Arial"/>
              <a:buChar char="–"/>
              <a:defRPr sz="2800" kern="1200">
                <a:solidFill>
                  <a:schemeClr val="tx1"/>
                </a:solidFill>
                <a:latin typeface="Lucida Grande" charset="0"/>
                <a:ea typeface="Geneva" charset="0"/>
                <a:cs typeface="Geneva" charset="0"/>
              </a:defRPr>
            </a:lvl2pPr>
            <a:lvl3pPr marL="1143000" indent="-228600" algn="ctr" defTabSz="914400" rtl="0" eaLnBrk="1" latinLnBrk="0" hangingPunct="1">
              <a:lnSpc>
                <a:spcPct val="90000"/>
              </a:lnSpc>
              <a:spcBef>
                <a:spcPct val="20000"/>
              </a:spcBef>
              <a:buFont typeface="Arial"/>
              <a:buChar char="•"/>
              <a:defRPr sz="2400" kern="1200">
                <a:solidFill>
                  <a:schemeClr val="tx1"/>
                </a:solidFill>
                <a:latin typeface="Lucida Grande" charset="0"/>
                <a:ea typeface="Geneva" charset="0"/>
                <a:cs typeface="Geneva" charset="0"/>
              </a:defRPr>
            </a:lvl3pPr>
            <a:lvl4pPr marL="1600200" indent="-228600" algn="ctr" defTabSz="914400" rtl="0" eaLnBrk="1" latinLnBrk="0" hangingPunct="1">
              <a:lnSpc>
                <a:spcPct val="90000"/>
              </a:lnSpc>
              <a:spcBef>
                <a:spcPct val="20000"/>
              </a:spcBef>
              <a:buFont typeface="Arial"/>
              <a:buChar char="–"/>
              <a:defRPr sz="2000" kern="1200">
                <a:solidFill>
                  <a:schemeClr val="tx1"/>
                </a:solidFill>
                <a:latin typeface="Lucida Grande" charset="0"/>
                <a:ea typeface="Geneva" charset="0"/>
                <a:cs typeface="Geneva" charset="0"/>
              </a:defRPr>
            </a:lvl4pPr>
            <a:lvl5pPr marL="2057400" indent="-228600" algn="ctr" defTabSz="914400" rtl="0" eaLnBrk="1" latinLnBrk="0" hangingPunct="1">
              <a:lnSpc>
                <a:spcPct val="90000"/>
              </a:lnSpc>
              <a:spcBef>
                <a:spcPct val="20000"/>
              </a:spcBef>
              <a:buFont typeface="Arial"/>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9pPr>
          </a:lstStyle>
          <a:p>
            <a:pPr marL="0" indent="0">
              <a:spcBef>
                <a:spcPts val="0"/>
              </a:spcBef>
              <a:buNone/>
              <a:tabLst>
                <a:tab pos="4084638" algn="l"/>
              </a:tabLst>
            </a:pPr>
            <a:r>
              <a:rPr lang="pl-PL" sz="1800" b="1" dirty="0" smtClean="0">
                <a:solidFill>
                  <a:srgbClr val="085156"/>
                </a:solidFill>
                <a:latin typeface="+mn-lt"/>
              </a:rPr>
              <a:t>DANE GENEROWANE MECHANICZNIE</a:t>
            </a:r>
            <a:endParaRPr lang="en-IE" sz="1800" b="1" dirty="0">
              <a:solidFill>
                <a:srgbClr val="085156"/>
              </a:solidFill>
              <a:latin typeface="+mn-lt"/>
            </a:endParaRPr>
          </a:p>
          <a:p>
            <a:pPr marL="0" indent="0">
              <a:spcBef>
                <a:spcPts val="0"/>
              </a:spcBef>
              <a:buNone/>
              <a:tabLst>
                <a:tab pos="4084638" algn="l"/>
              </a:tabLst>
            </a:pPr>
            <a:r>
              <a:rPr lang="pl-PL" sz="1800" dirty="0" smtClean="0">
                <a:solidFill>
                  <a:srgbClr val="085156"/>
                </a:solidFill>
                <a:latin typeface="+mn-lt"/>
              </a:rPr>
              <a:t>Obejmują transakcje w systemach finansowych, aplikacje w chmurze, zapisy szczegółów połączeń, urządzenia medyczne, dane GPS i dane z czujników. Są cenne, ponieważ zawierają ostateczny zapis zachowań użytkowników i ich transakcji w czasie rzeczywistym.</a:t>
            </a:r>
            <a:endParaRPr lang="en-IE" sz="1800" dirty="0">
              <a:solidFill>
                <a:srgbClr val="085156"/>
              </a:solidFill>
              <a:latin typeface="+mn-lt"/>
            </a:endParaRPr>
          </a:p>
          <a:p>
            <a:pPr marL="0" indent="0">
              <a:spcBef>
                <a:spcPts val="0"/>
              </a:spcBef>
              <a:buNone/>
              <a:tabLst>
                <a:tab pos="4084638" algn="l"/>
              </a:tabLst>
            </a:pPr>
            <a:r>
              <a:rPr lang="en-IE" sz="1800" dirty="0">
                <a:solidFill>
                  <a:srgbClr val="085156"/>
                </a:solidFill>
                <a:latin typeface="+mn-lt"/>
              </a:rPr>
              <a:t> </a:t>
            </a:r>
          </a:p>
          <a:p>
            <a:pPr marL="0" indent="0">
              <a:spcBef>
                <a:spcPts val="0"/>
              </a:spcBef>
              <a:buNone/>
              <a:tabLst>
                <a:tab pos="4084638" algn="l"/>
              </a:tabLst>
            </a:pPr>
            <a:r>
              <a:rPr lang="pl-PL" sz="1800" b="1" dirty="0" smtClean="0">
                <a:solidFill>
                  <a:srgbClr val="085156"/>
                </a:solidFill>
                <a:latin typeface="+mn-lt"/>
              </a:rPr>
              <a:t>DANE SPOŁECZNE</a:t>
            </a:r>
            <a:endParaRPr lang="en-IE" sz="1800" b="1" dirty="0">
              <a:solidFill>
                <a:srgbClr val="085156"/>
              </a:solidFill>
              <a:latin typeface="+mn-lt"/>
            </a:endParaRPr>
          </a:p>
          <a:p>
            <a:pPr marL="0" indent="0">
              <a:spcBef>
                <a:spcPts val="0"/>
              </a:spcBef>
              <a:buNone/>
              <a:tabLst>
                <a:tab pos="4084638" algn="l"/>
              </a:tabLst>
            </a:pPr>
            <a:r>
              <a:rPr lang="pl-PL" sz="1800" dirty="0" smtClean="0">
                <a:solidFill>
                  <a:srgbClr val="085156"/>
                </a:solidFill>
                <a:latin typeface="+mn-lt"/>
              </a:rPr>
              <a:t>Informacje, które publicznie udostępniają użytkownicy mediów </a:t>
            </a:r>
            <a:r>
              <a:rPr lang="pl-PL" sz="1800" dirty="0" err="1" smtClean="0">
                <a:solidFill>
                  <a:srgbClr val="085156"/>
                </a:solidFill>
                <a:latin typeface="+mn-lt"/>
              </a:rPr>
              <a:t>społecznościowych</a:t>
            </a:r>
            <a:r>
              <a:rPr lang="pl-PL" sz="1800" dirty="0" smtClean="0">
                <a:solidFill>
                  <a:srgbClr val="085156"/>
                </a:solidFill>
                <a:latin typeface="+mn-lt"/>
              </a:rPr>
              <a:t>, w tym </a:t>
            </a:r>
            <a:r>
              <a:rPr lang="pl-PL" sz="1800" dirty="0" err="1" smtClean="0">
                <a:solidFill>
                  <a:srgbClr val="085156"/>
                </a:solidFill>
                <a:latin typeface="+mn-lt"/>
              </a:rPr>
              <a:t>metadane</a:t>
            </a:r>
            <a:r>
              <a:rPr lang="pl-PL" sz="1800" dirty="0" smtClean="0">
                <a:solidFill>
                  <a:srgbClr val="085156"/>
                </a:solidFill>
                <a:latin typeface="+mn-lt"/>
              </a:rPr>
              <a:t>, takie jak lokalizacja użytkownika, język, dane biograficzne i/lub udostępnione linki. Jest to przydatne dla </a:t>
            </a:r>
            <a:r>
              <a:rPr lang="pl-PL" sz="1800" dirty="0" err="1" smtClean="0">
                <a:solidFill>
                  <a:srgbClr val="085156"/>
                </a:solidFill>
                <a:latin typeface="+mn-lt"/>
              </a:rPr>
              <a:t>marketerów</a:t>
            </a:r>
            <a:r>
              <a:rPr lang="pl-PL" sz="1800" dirty="0" smtClean="0">
                <a:solidFill>
                  <a:srgbClr val="085156"/>
                </a:solidFill>
                <a:latin typeface="+mn-lt"/>
              </a:rPr>
              <a:t> poszukujących informacji o klientach, które mogą zwiększyć sprzedaż.</a:t>
            </a:r>
          </a:p>
          <a:p>
            <a:pPr marL="0" indent="0">
              <a:spcBef>
                <a:spcPts val="0"/>
              </a:spcBef>
              <a:buNone/>
              <a:tabLst>
                <a:tab pos="4084638" algn="l"/>
              </a:tabLst>
            </a:pPr>
            <a:r>
              <a:rPr lang="en-IE" sz="1800" dirty="0">
                <a:solidFill>
                  <a:srgbClr val="085156"/>
                </a:solidFill>
                <a:latin typeface="+mn-lt"/>
              </a:rPr>
              <a:t> </a:t>
            </a:r>
          </a:p>
          <a:p>
            <a:pPr marL="0" indent="0">
              <a:spcBef>
                <a:spcPts val="0"/>
              </a:spcBef>
              <a:buNone/>
              <a:tabLst>
                <a:tab pos="4084638" algn="l"/>
              </a:tabLst>
            </a:pPr>
            <a:r>
              <a:rPr lang="pl-PL" sz="1800" b="1" dirty="0" smtClean="0">
                <a:solidFill>
                  <a:srgbClr val="085156"/>
                </a:solidFill>
                <a:latin typeface="+mn-lt"/>
              </a:rPr>
              <a:t>DANE GENEROWANE PRZEZ CZŁOWIEKA</a:t>
            </a:r>
            <a:endParaRPr lang="en-IE" sz="1800" b="1" dirty="0">
              <a:solidFill>
                <a:srgbClr val="085156"/>
              </a:solidFill>
              <a:latin typeface="+mn-lt"/>
            </a:endParaRPr>
          </a:p>
          <a:p>
            <a:pPr marL="0" indent="0">
              <a:spcBef>
                <a:spcPts val="0"/>
              </a:spcBef>
              <a:buNone/>
              <a:tabLst>
                <a:tab pos="4084638" algn="l"/>
              </a:tabLst>
            </a:pPr>
            <a:r>
              <a:rPr lang="pl-PL" sz="1800" dirty="0" smtClean="0">
                <a:solidFill>
                  <a:srgbClr val="085156"/>
                </a:solidFill>
                <a:latin typeface="+mn-lt"/>
              </a:rPr>
              <a:t>Występują jako </a:t>
            </a:r>
            <a:r>
              <a:rPr lang="pl-PL" sz="1800" dirty="0" err="1" smtClean="0">
                <a:solidFill>
                  <a:srgbClr val="085156"/>
                </a:solidFill>
                <a:latin typeface="+mn-lt"/>
              </a:rPr>
              <a:t>nieliczbowe</a:t>
            </a:r>
            <a:r>
              <a:rPr lang="pl-PL" sz="1800" dirty="0" smtClean="0">
                <a:solidFill>
                  <a:srgbClr val="085156"/>
                </a:solidFill>
                <a:latin typeface="+mn-lt"/>
              </a:rPr>
              <a:t>, nieustrukturyzowane dane z ankiet </a:t>
            </a:r>
            <a:r>
              <a:rPr lang="pl-PL" sz="1800" dirty="0" err="1" smtClean="0">
                <a:solidFill>
                  <a:srgbClr val="085156"/>
                </a:solidFill>
                <a:latin typeface="+mn-lt"/>
              </a:rPr>
              <a:t>online</a:t>
            </a:r>
            <a:r>
              <a:rPr lang="pl-PL" sz="1800" dirty="0" smtClean="0">
                <a:solidFill>
                  <a:srgbClr val="085156"/>
                </a:solidFill>
                <a:latin typeface="+mn-lt"/>
              </a:rPr>
              <a:t>, wpisów w mediach </a:t>
            </a:r>
            <a:r>
              <a:rPr lang="pl-PL" sz="1800" dirty="0" err="1" smtClean="0">
                <a:solidFill>
                  <a:srgbClr val="085156"/>
                </a:solidFill>
                <a:latin typeface="+mn-lt"/>
              </a:rPr>
              <a:t>społecznościowych</a:t>
            </a:r>
            <a:r>
              <a:rPr lang="pl-PL" sz="1800" dirty="0" smtClean="0">
                <a:solidFill>
                  <a:srgbClr val="085156"/>
                </a:solidFill>
                <a:latin typeface="+mn-lt"/>
              </a:rPr>
              <a:t>, a nawet rozmów telefonicznych. Są cenne, ponieważ opisują zainteresowania danej osoby w społecznych aspektach interakcji międzyludzkich, ale ich analiza może być bardzo trudna.</a:t>
            </a:r>
            <a:endParaRPr lang="en-IE" sz="1800" dirty="0">
              <a:solidFill>
                <a:srgbClr val="085156"/>
              </a:solidFill>
              <a:latin typeface="+mn-lt"/>
            </a:endParaRPr>
          </a:p>
          <a:p>
            <a:pPr marL="0" indent="0">
              <a:spcBef>
                <a:spcPts val="0"/>
              </a:spcBef>
              <a:buNone/>
              <a:tabLst>
                <a:tab pos="4084638" algn="l"/>
              </a:tabLst>
            </a:pPr>
            <a:endParaRPr lang="en-IE" sz="1800" dirty="0">
              <a:solidFill>
                <a:srgbClr val="085156"/>
              </a:solidFill>
              <a:latin typeface="+mn-lt"/>
            </a:endParaRPr>
          </a:p>
          <a:p>
            <a:pPr marL="0" indent="0">
              <a:spcBef>
                <a:spcPts val="0"/>
              </a:spcBef>
              <a:buNone/>
              <a:tabLst>
                <a:tab pos="4084638" algn="l"/>
              </a:tabLst>
            </a:pPr>
            <a:r>
              <a:rPr lang="en-IE" sz="1800" b="1" dirty="0" smtClean="0">
                <a:solidFill>
                  <a:srgbClr val="085156"/>
                </a:solidFill>
                <a:latin typeface="+mn-lt"/>
              </a:rPr>
              <a:t>META</a:t>
            </a:r>
            <a:r>
              <a:rPr lang="pl-PL" sz="1800" b="1" dirty="0" smtClean="0">
                <a:solidFill>
                  <a:srgbClr val="085156"/>
                </a:solidFill>
                <a:latin typeface="+mn-lt"/>
              </a:rPr>
              <a:t>DANE</a:t>
            </a:r>
            <a:endParaRPr lang="en-IE" sz="1800" b="1" dirty="0">
              <a:solidFill>
                <a:srgbClr val="085156"/>
              </a:solidFill>
              <a:latin typeface="+mn-lt"/>
            </a:endParaRPr>
          </a:p>
          <a:p>
            <a:pPr marL="0" indent="0">
              <a:spcBef>
                <a:spcPts val="0"/>
              </a:spcBef>
              <a:buNone/>
              <a:tabLst>
                <a:tab pos="4084638" algn="l"/>
              </a:tabLst>
            </a:pPr>
            <a:r>
              <a:rPr lang="pl-PL" sz="1800" dirty="0" smtClean="0">
                <a:solidFill>
                  <a:srgbClr val="085156"/>
                </a:solidFill>
                <a:latin typeface="+mn-lt"/>
              </a:rPr>
              <a:t>Dane, które zawierają informacje o innych danych. Na przykład informacje o tytule, temacie, autorze i rozmiarze dokumentu stanowią </a:t>
            </a:r>
            <a:r>
              <a:rPr lang="pl-PL" sz="1800" dirty="0" err="1" smtClean="0">
                <a:solidFill>
                  <a:srgbClr val="085156"/>
                </a:solidFill>
                <a:latin typeface="+mn-lt"/>
              </a:rPr>
              <a:t>metadane</a:t>
            </a:r>
            <a:r>
              <a:rPr lang="pl-PL" sz="1800" dirty="0" smtClean="0">
                <a:solidFill>
                  <a:srgbClr val="085156"/>
                </a:solidFill>
                <a:latin typeface="+mn-lt"/>
              </a:rPr>
              <a:t> dotyczące tego dokumentu.</a:t>
            </a:r>
            <a:endParaRPr lang="en-IE" sz="1800" dirty="0">
              <a:solidFill>
                <a:srgbClr val="085156"/>
              </a:solidFill>
              <a:latin typeface="+mn-lt"/>
            </a:endParaRPr>
          </a:p>
          <a:p>
            <a:pPr>
              <a:buFont typeface="Arial" charset="0"/>
              <a:buNone/>
            </a:pPr>
            <a:endParaRPr lang="en-IE" altLang="ja-JP" sz="1200" dirty="0">
              <a:solidFill>
                <a:srgbClr val="006F9C"/>
              </a:solidFill>
              <a:latin typeface="Calibri" charset="0"/>
            </a:endParaRPr>
          </a:p>
        </p:txBody>
      </p:sp>
      <p:sp>
        <p:nvSpPr>
          <p:cNvPr id="4" name="Text Placeholder 1"/>
          <p:cNvSpPr txBox="1">
            <a:spLocks/>
          </p:cNvSpPr>
          <p:nvPr/>
        </p:nvSpPr>
        <p:spPr>
          <a:xfrm>
            <a:off x="397747" y="322774"/>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4000" b="1" dirty="0">
                <a:solidFill>
                  <a:srgbClr val="085156"/>
                </a:solidFill>
              </a:rPr>
              <a:t>2.2 </a:t>
            </a:r>
            <a:r>
              <a:rPr lang="pl-PL" sz="4000" b="1" dirty="0" smtClean="0">
                <a:solidFill>
                  <a:srgbClr val="085156"/>
                </a:solidFill>
              </a:rPr>
              <a:t>ZROZUMIEĆ DANE</a:t>
            </a:r>
            <a:endParaRPr lang="es-ES_tradnl" sz="4000" b="1" dirty="0">
              <a:solidFill>
                <a:srgbClr val="085156"/>
              </a:solidFill>
            </a:endParaRPr>
          </a:p>
        </p:txBody>
      </p:sp>
      <p:sp>
        <p:nvSpPr>
          <p:cNvPr id="5" name="Rectangle 1">
            <a:extLst>
              <a:ext uri="{FF2B5EF4-FFF2-40B4-BE49-F238E27FC236}">
                <a16:creationId xmlns:a16="http://schemas.microsoft.com/office/drawing/2014/main" xmlns="" id="{443C93CE-48F2-48B0-990F-8E5D323DADB2}"/>
              </a:ext>
            </a:extLst>
          </p:cNvPr>
          <p:cNvSpPr/>
          <p:nvPr/>
        </p:nvSpPr>
        <p:spPr>
          <a:xfrm>
            <a:off x="8512788" y="6531428"/>
            <a:ext cx="3659976" cy="246221"/>
          </a:xfrm>
          <a:prstGeom prst="rect">
            <a:avLst/>
          </a:prstGeom>
        </p:spPr>
        <p:txBody>
          <a:bodyPr wrap="none">
            <a:spAutoFit/>
          </a:bodyPr>
          <a:lstStyle/>
          <a:p>
            <a:r>
              <a:rPr lang="pl-PL" sz="1000" dirty="0" smtClean="0"/>
              <a:t>Źródło</a:t>
            </a:r>
            <a:r>
              <a:rPr lang="en-IE" sz="1000" dirty="0" smtClean="0"/>
              <a:t>: </a:t>
            </a:r>
            <a:r>
              <a:rPr lang="en-IE" sz="1000" dirty="0">
                <a:hlinkClick r:id="rId2"/>
              </a:rPr>
              <a:t>https://www.ncbi.nlm.nih.gov/pmc/articles/PMC4127205/</a:t>
            </a:r>
            <a:endParaRPr lang="en-IE" sz="1000" dirty="0"/>
          </a:p>
        </p:txBody>
      </p:sp>
    </p:spTree>
    <p:extLst>
      <p:ext uri="{BB962C8B-B14F-4D97-AF65-F5344CB8AC3E}">
        <p14:creationId xmlns:p14="http://schemas.microsoft.com/office/powerpoint/2010/main" xmlns="" val="1388748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1"/>
          <p:cNvSpPr>
            <a:spLocks noChangeArrowheads="1"/>
          </p:cNvSpPr>
          <p:nvPr/>
        </p:nvSpPr>
        <p:spPr bwMode="auto">
          <a:xfrm>
            <a:off x="1863747" y="1252839"/>
            <a:ext cx="1049910" cy="1049910"/>
          </a:xfrm>
          <a:prstGeom prst="ellipse">
            <a:avLst/>
          </a:prstGeom>
          <a:solidFill>
            <a:srgbClr val="95D60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3" name="Oval 41"/>
          <p:cNvSpPr>
            <a:spLocks noChangeArrowheads="1"/>
          </p:cNvSpPr>
          <p:nvPr/>
        </p:nvSpPr>
        <p:spPr bwMode="auto">
          <a:xfrm>
            <a:off x="5691676" y="1252839"/>
            <a:ext cx="1049910" cy="1049910"/>
          </a:xfrm>
          <a:prstGeom prst="ellipse">
            <a:avLst/>
          </a:prstGeom>
          <a:solidFill>
            <a:srgbClr val="F15A2A"/>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7" name="Oval 41"/>
          <p:cNvSpPr>
            <a:spLocks noChangeArrowheads="1"/>
          </p:cNvSpPr>
          <p:nvPr/>
        </p:nvSpPr>
        <p:spPr bwMode="auto">
          <a:xfrm>
            <a:off x="9407546" y="1041323"/>
            <a:ext cx="1049910" cy="1049910"/>
          </a:xfrm>
          <a:prstGeom prst="ellipse">
            <a:avLst/>
          </a:prstGeom>
          <a:solidFill>
            <a:srgbClr val="ED2891"/>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5"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sp>
        <p:nvSpPr>
          <p:cNvPr id="26" name="Text Placeholder 2"/>
          <p:cNvSpPr txBox="1">
            <a:spLocks/>
          </p:cNvSpPr>
          <p:nvPr/>
        </p:nvSpPr>
        <p:spPr>
          <a:xfrm>
            <a:off x="398109" y="2521816"/>
            <a:ext cx="3472220" cy="104579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dirty="0" smtClean="0">
                <a:solidFill>
                  <a:srgbClr val="085156"/>
                </a:solidFill>
              </a:rPr>
              <a:t>USTRUKTURYZOWANE</a:t>
            </a:r>
            <a:endParaRPr lang="es-ES_tradnl" dirty="0">
              <a:solidFill>
                <a:srgbClr val="085156"/>
              </a:solidFill>
            </a:endParaRPr>
          </a:p>
        </p:txBody>
      </p:sp>
      <p:sp>
        <p:nvSpPr>
          <p:cNvPr id="27" name="Text Placeholder 3"/>
          <p:cNvSpPr txBox="1">
            <a:spLocks/>
          </p:cNvSpPr>
          <p:nvPr/>
        </p:nvSpPr>
        <p:spPr>
          <a:xfrm>
            <a:off x="684287" y="3335943"/>
            <a:ext cx="3408830" cy="269444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2400" dirty="0" smtClean="0">
                <a:solidFill>
                  <a:srgbClr val="085156"/>
                </a:solidFill>
              </a:rPr>
              <a:t>Wysoki stopień organizacji, np. relacyjna baza danych.</a:t>
            </a:r>
            <a:br>
              <a:rPr lang="pl-PL" sz="2400" dirty="0" smtClean="0">
                <a:solidFill>
                  <a:srgbClr val="085156"/>
                </a:solidFill>
              </a:rPr>
            </a:br>
            <a:endParaRPr lang="pl-PL" sz="2400" dirty="0" smtClean="0">
              <a:solidFill>
                <a:srgbClr val="085156"/>
              </a:solidFill>
            </a:endParaRPr>
          </a:p>
          <a:p>
            <a:pPr marL="0" indent="0" algn="ctr">
              <a:buNone/>
            </a:pPr>
            <a:r>
              <a:rPr lang="pl-PL" sz="2400" i="1" dirty="0" smtClean="0">
                <a:solidFill>
                  <a:srgbClr val="085156"/>
                </a:solidFill>
              </a:rPr>
              <a:t>Przykłady: daty, numery telefonów, nazwy klientów, informacje o transakcjach...</a:t>
            </a:r>
          </a:p>
          <a:p>
            <a:pPr marL="0" indent="0" algn="ctr">
              <a:buNone/>
            </a:pPr>
            <a:endParaRPr lang="es-ES_tradnl" dirty="0">
              <a:solidFill>
                <a:srgbClr val="085156"/>
              </a:solidFill>
            </a:endParaRPr>
          </a:p>
        </p:txBody>
      </p:sp>
      <p:sp>
        <p:nvSpPr>
          <p:cNvPr id="28" name="Text Placeholder 4"/>
          <p:cNvSpPr txBox="1">
            <a:spLocks/>
          </p:cNvSpPr>
          <p:nvPr/>
        </p:nvSpPr>
        <p:spPr>
          <a:xfrm>
            <a:off x="4093117" y="2513422"/>
            <a:ext cx="4016098" cy="104579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dirty="0" smtClean="0">
                <a:solidFill>
                  <a:srgbClr val="085156"/>
                </a:solidFill>
              </a:rPr>
              <a:t>NIEUSTRUKTURYZOWANE</a:t>
            </a:r>
            <a:endParaRPr lang="es-ES_tradnl" dirty="0" smtClean="0">
              <a:solidFill>
                <a:srgbClr val="085156"/>
              </a:solidFill>
            </a:endParaRPr>
          </a:p>
          <a:p>
            <a:pPr marL="0" indent="0" algn="ctr">
              <a:buNone/>
            </a:pPr>
            <a:endParaRPr lang="es-ES_tradnl" dirty="0">
              <a:solidFill>
                <a:srgbClr val="085156"/>
              </a:solidFill>
            </a:endParaRPr>
          </a:p>
        </p:txBody>
      </p:sp>
      <p:sp>
        <p:nvSpPr>
          <p:cNvPr id="29" name="Text Placeholder 5"/>
          <p:cNvSpPr txBox="1">
            <a:spLocks/>
          </p:cNvSpPr>
          <p:nvPr/>
        </p:nvSpPr>
        <p:spPr>
          <a:xfrm>
            <a:off x="4474872" y="3334900"/>
            <a:ext cx="3408830" cy="287681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2400" dirty="0" smtClean="0">
                <a:solidFill>
                  <a:srgbClr val="085156"/>
                </a:solidFill>
              </a:rPr>
              <a:t>Informacje trudne do uporządkowania przy użyciu tradycyjnych mechanizmów.</a:t>
            </a:r>
            <a:br>
              <a:rPr lang="pl-PL" sz="2400" dirty="0" smtClean="0">
                <a:solidFill>
                  <a:srgbClr val="085156"/>
                </a:solidFill>
              </a:rPr>
            </a:br>
            <a:endParaRPr lang="pl-PL" sz="2400" dirty="0" smtClean="0">
              <a:solidFill>
                <a:srgbClr val="085156"/>
              </a:solidFill>
            </a:endParaRPr>
          </a:p>
          <a:p>
            <a:pPr marL="0" indent="0" algn="ctr">
              <a:buNone/>
            </a:pPr>
            <a:r>
              <a:rPr lang="pl-PL" sz="2400" i="1" dirty="0" smtClean="0">
                <a:solidFill>
                  <a:srgbClr val="085156"/>
                </a:solidFill>
              </a:rPr>
              <a:t>Przykłady: obrazy, media społecznościowe…</a:t>
            </a:r>
          </a:p>
        </p:txBody>
      </p:sp>
      <p:sp>
        <p:nvSpPr>
          <p:cNvPr id="30" name="Text Placeholder 6"/>
          <p:cNvSpPr txBox="1">
            <a:spLocks/>
          </p:cNvSpPr>
          <p:nvPr/>
        </p:nvSpPr>
        <p:spPr>
          <a:xfrm>
            <a:off x="8228086" y="2289105"/>
            <a:ext cx="3472220" cy="104579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dirty="0" smtClean="0">
                <a:solidFill>
                  <a:srgbClr val="085156"/>
                </a:solidFill>
              </a:rPr>
              <a:t>CZĘŚCIOWO USTRUKTURYZOWANE</a:t>
            </a:r>
            <a:endParaRPr lang="es-ES_tradnl" dirty="0">
              <a:solidFill>
                <a:srgbClr val="085156"/>
              </a:solidFill>
            </a:endParaRPr>
          </a:p>
        </p:txBody>
      </p:sp>
      <p:sp>
        <p:nvSpPr>
          <p:cNvPr id="31" name="Text Placeholder 7"/>
          <p:cNvSpPr txBox="1">
            <a:spLocks/>
          </p:cNvSpPr>
          <p:nvPr/>
        </p:nvSpPr>
        <p:spPr>
          <a:xfrm>
            <a:off x="8291476" y="3559217"/>
            <a:ext cx="3408830" cy="268831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2000" dirty="0" smtClean="0">
                <a:solidFill>
                  <a:srgbClr val="085156"/>
                </a:solidFill>
              </a:rPr>
              <a:t>Informacje nie znajdują się w bazie danych, ale mają pewne właściwości organizacyjne, które ułatwiają analizę</a:t>
            </a:r>
            <a:r>
              <a:rPr lang="pl-PL" sz="2000" i="1" dirty="0" smtClean="0">
                <a:solidFill>
                  <a:srgbClr val="085156"/>
                </a:solidFill>
              </a:rPr>
              <a:t/>
            </a:r>
            <a:br>
              <a:rPr lang="pl-PL" sz="2000" i="1" dirty="0" smtClean="0">
                <a:solidFill>
                  <a:srgbClr val="085156"/>
                </a:solidFill>
              </a:rPr>
            </a:br>
            <a:endParaRPr lang="pl-PL" sz="2000" i="1" dirty="0" smtClean="0">
              <a:solidFill>
                <a:srgbClr val="085156"/>
              </a:solidFill>
            </a:endParaRPr>
          </a:p>
          <a:p>
            <a:pPr marL="0" indent="0" algn="ctr">
              <a:buNone/>
            </a:pPr>
            <a:r>
              <a:rPr lang="pl-PL" sz="2000" i="1" dirty="0" smtClean="0">
                <a:solidFill>
                  <a:srgbClr val="085156"/>
                </a:solidFill>
              </a:rPr>
              <a:t>Przykłady: strony internetowe, XML, e-maile…</a:t>
            </a:r>
          </a:p>
        </p:txBody>
      </p:sp>
      <p:sp>
        <p:nvSpPr>
          <p:cNvPr id="32" name="Text Placeholder 1"/>
          <p:cNvSpPr txBox="1">
            <a:spLocks/>
          </p:cNvSpPr>
          <p:nvPr/>
        </p:nvSpPr>
        <p:spPr>
          <a:xfrm>
            <a:off x="398109" y="343970"/>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4000" b="1" dirty="0">
                <a:solidFill>
                  <a:srgbClr val="085156"/>
                </a:solidFill>
              </a:rPr>
              <a:t>2.2 </a:t>
            </a:r>
            <a:r>
              <a:rPr lang="pl-PL" sz="4000" b="1" dirty="0" smtClean="0">
                <a:solidFill>
                  <a:srgbClr val="085156"/>
                </a:solidFill>
              </a:rPr>
              <a:t>ZROZUMIEĆ DANE</a:t>
            </a:r>
            <a:endParaRPr lang="es-ES_tradnl" sz="3200" b="1" dirty="0">
              <a:solidFill>
                <a:srgbClr val="085156"/>
              </a:solidFill>
            </a:endParaRPr>
          </a:p>
        </p:txBody>
      </p:sp>
      <p:cxnSp>
        <p:nvCxnSpPr>
          <p:cNvPr id="33" name="Straight Connector 32"/>
          <p:cNvCxnSpPr/>
          <p:nvPr/>
        </p:nvCxnSpPr>
        <p:spPr>
          <a:xfrm flipH="1">
            <a:off x="565416" y="3036320"/>
            <a:ext cx="3591091" cy="0"/>
          </a:xfrm>
          <a:prstGeom prst="line">
            <a:avLst/>
          </a:prstGeom>
          <a:ln w="12700">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393345" y="3036320"/>
            <a:ext cx="3591091" cy="0"/>
          </a:xfrm>
          <a:prstGeom prst="line">
            <a:avLst/>
          </a:prstGeom>
          <a:ln w="12700">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109215" y="3182587"/>
            <a:ext cx="3591091" cy="0"/>
          </a:xfrm>
          <a:prstGeom prst="line">
            <a:avLst/>
          </a:prstGeom>
          <a:ln w="12700">
            <a:solidFill>
              <a:srgbClr val="ED28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616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6748099" y="920266"/>
            <a:ext cx="4791801" cy="672389"/>
          </a:xfrm>
        </p:spPr>
        <p:txBody>
          <a:bodyPr/>
          <a:lstStyle/>
          <a:p>
            <a:pPr algn="ctr"/>
            <a:r>
              <a:rPr lang="pl-PL" sz="6000" i="0" dirty="0" smtClean="0"/>
              <a:t>Ilość</a:t>
            </a:r>
            <a:endParaRPr lang="es-ES_tradnl" sz="6000" i="0" dirty="0"/>
          </a:p>
          <a:p>
            <a:pPr algn="ctr"/>
            <a:endParaRPr lang="es-ES_tradnl" sz="6000" i="0" dirty="0"/>
          </a:p>
          <a:p>
            <a:pPr algn="ctr"/>
            <a:endParaRPr lang="es-ES_tradnl" sz="6000" i="0" dirty="0"/>
          </a:p>
          <a:p>
            <a:pPr algn="ctr"/>
            <a:r>
              <a:rPr lang="pl-PL" sz="6000" i="0" dirty="0" smtClean="0"/>
              <a:t>Jakość</a:t>
            </a:r>
            <a:endParaRPr lang="es-ES_tradnl" sz="6000" i="0" dirty="0"/>
          </a:p>
        </p:txBody>
      </p:sp>
      <p:pic>
        <p:nvPicPr>
          <p:cNvPr id="8" name="Picture Placeholder 7"/>
          <p:cNvPicPr>
            <a:picLocks noGrp="1" noChangeAspect="1"/>
          </p:cNvPicPr>
          <p:nvPr>
            <p:ph type="pic" sz="quarter" idx="24"/>
          </p:nvPr>
        </p:nvPicPr>
        <p:blipFill>
          <a:blip r:embed="rId2">
            <a:extLst>
              <a:ext uri="{28A0092B-C50C-407E-A947-70E740481C1C}">
                <a14:useLocalDpi xmlns:a14="http://schemas.microsoft.com/office/drawing/2010/main" xmlns="" val="0"/>
              </a:ext>
            </a:extLst>
          </a:blip>
          <a:srcRect l="10671" r="10671"/>
          <a:stretch>
            <a:fillRect/>
          </a:stretch>
        </p:blipFill>
        <p:spPr/>
      </p:pic>
      <p:sp>
        <p:nvSpPr>
          <p:cNvPr id="6" name="Not Equal 5"/>
          <p:cNvSpPr/>
          <p:nvPr/>
        </p:nvSpPr>
        <p:spPr>
          <a:xfrm>
            <a:off x="8677468" y="2445415"/>
            <a:ext cx="933061" cy="572738"/>
          </a:xfrm>
          <a:prstGeom prst="mathNotEqual">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Tree>
    <p:extLst>
      <p:ext uri="{BB962C8B-B14F-4D97-AF65-F5344CB8AC3E}">
        <p14:creationId xmlns:p14="http://schemas.microsoft.com/office/powerpoint/2010/main" xmlns="" val="548270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36">
            <a:extLst>
              <a:ext uri="{FF2B5EF4-FFF2-40B4-BE49-F238E27FC236}">
                <a16:creationId xmlns:a16="http://schemas.microsoft.com/office/drawing/2014/main" xmlns="" id="{072DC12A-3945-4416-A68F-3BF34F85C58B}"/>
              </a:ext>
            </a:extLst>
          </p:cNvPr>
          <p:cNvSpPr txBox="1">
            <a:spLocks/>
          </p:cNvSpPr>
          <p:nvPr/>
        </p:nvSpPr>
        <p:spPr bwMode="auto">
          <a:xfrm>
            <a:off x="397747" y="1481735"/>
            <a:ext cx="9369256" cy="5376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342900" indent="-342900" algn="l" defTabSz="914400" rtl="0" eaLnBrk="1" latinLnBrk="0" hangingPunct="1">
              <a:lnSpc>
                <a:spcPct val="90000"/>
              </a:lnSpc>
              <a:spcBef>
                <a:spcPct val="20000"/>
              </a:spcBef>
              <a:buClr>
                <a:srgbClr val="95D600"/>
              </a:buClr>
              <a:buFont typeface="Arial" charset="0"/>
              <a:buChar char="•"/>
              <a:defRPr sz="3200" kern="1200">
                <a:solidFill>
                  <a:schemeClr val="tx1"/>
                </a:solidFill>
                <a:latin typeface="Lucida Grande" charset="0"/>
                <a:ea typeface="MS PGothic" charset="-128"/>
                <a:cs typeface="Geneva" charset="0"/>
              </a:defRPr>
            </a:lvl1pPr>
            <a:lvl2pPr marL="742950" indent="-285750" algn="ctr" defTabSz="914400" rtl="0" eaLnBrk="1" latinLnBrk="0" hangingPunct="1">
              <a:lnSpc>
                <a:spcPct val="90000"/>
              </a:lnSpc>
              <a:spcBef>
                <a:spcPct val="20000"/>
              </a:spcBef>
              <a:buFont typeface="Arial"/>
              <a:buChar char="–"/>
              <a:defRPr sz="2800" kern="1200">
                <a:solidFill>
                  <a:schemeClr val="tx1"/>
                </a:solidFill>
                <a:latin typeface="Lucida Grande" charset="0"/>
                <a:ea typeface="Geneva" charset="0"/>
                <a:cs typeface="Geneva" charset="0"/>
              </a:defRPr>
            </a:lvl2pPr>
            <a:lvl3pPr marL="1143000" indent="-228600" algn="ctr" defTabSz="914400" rtl="0" eaLnBrk="1" latinLnBrk="0" hangingPunct="1">
              <a:lnSpc>
                <a:spcPct val="90000"/>
              </a:lnSpc>
              <a:spcBef>
                <a:spcPct val="20000"/>
              </a:spcBef>
              <a:buFont typeface="Arial"/>
              <a:buChar char="•"/>
              <a:defRPr sz="2400" kern="1200">
                <a:solidFill>
                  <a:schemeClr val="tx1"/>
                </a:solidFill>
                <a:latin typeface="Lucida Grande" charset="0"/>
                <a:ea typeface="Geneva" charset="0"/>
                <a:cs typeface="Geneva" charset="0"/>
              </a:defRPr>
            </a:lvl3pPr>
            <a:lvl4pPr marL="1600200" indent="-228600" algn="ctr" defTabSz="914400" rtl="0" eaLnBrk="1" latinLnBrk="0" hangingPunct="1">
              <a:lnSpc>
                <a:spcPct val="90000"/>
              </a:lnSpc>
              <a:spcBef>
                <a:spcPct val="20000"/>
              </a:spcBef>
              <a:buFont typeface="Arial"/>
              <a:buChar char="–"/>
              <a:defRPr sz="2000" kern="1200">
                <a:solidFill>
                  <a:schemeClr val="tx1"/>
                </a:solidFill>
                <a:latin typeface="Lucida Grande" charset="0"/>
                <a:ea typeface="Geneva" charset="0"/>
                <a:cs typeface="Geneva" charset="0"/>
              </a:defRPr>
            </a:lvl4pPr>
            <a:lvl5pPr marL="2057400" indent="-228600" algn="ctr" defTabSz="914400" rtl="0" eaLnBrk="1" latinLnBrk="0" hangingPunct="1">
              <a:lnSpc>
                <a:spcPct val="90000"/>
              </a:lnSpc>
              <a:spcBef>
                <a:spcPct val="20000"/>
              </a:spcBef>
              <a:buFont typeface="Arial"/>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9pPr>
          </a:lstStyle>
          <a:p>
            <a:pPr marL="0" indent="0">
              <a:spcBef>
                <a:spcPts val="0"/>
              </a:spcBef>
              <a:buNone/>
              <a:tabLst>
                <a:tab pos="4084638" algn="l"/>
              </a:tabLst>
            </a:pPr>
            <a:endParaRPr lang="en-IE" altLang="ja-JP" sz="1400" dirty="0">
              <a:solidFill>
                <a:srgbClr val="085156"/>
              </a:solidFill>
              <a:latin typeface="Calibri" charset="0"/>
            </a:endParaRPr>
          </a:p>
        </p:txBody>
      </p:sp>
      <p:sp>
        <p:nvSpPr>
          <p:cNvPr id="4" name="Text Placeholder 6">
            <a:extLst>
              <a:ext uri="{FF2B5EF4-FFF2-40B4-BE49-F238E27FC236}">
                <a16:creationId xmlns:a16="http://schemas.microsoft.com/office/drawing/2014/main" xmlns="" id="{E99A4937-6944-46E6-8E98-8E859A4C0C99}"/>
              </a:ext>
            </a:extLst>
          </p:cNvPr>
          <p:cNvSpPr txBox="1">
            <a:spLocks/>
          </p:cNvSpPr>
          <p:nvPr/>
        </p:nvSpPr>
        <p:spPr>
          <a:xfrm>
            <a:off x="397746" y="158499"/>
            <a:ext cx="10016913" cy="85715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3600" i="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70000"/>
              </a:lnSpc>
            </a:pPr>
            <a:r>
              <a:rPr lang="en-US" sz="3200" b="1" dirty="0"/>
              <a:t>3. </a:t>
            </a:r>
            <a:r>
              <a:rPr lang="pl-PL" sz="3200" b="1" dirty="0" smtClean="0"/>
              <a:t>OD DUŻYCH DANYCH DO INTELIGENTNYCH DANYCH</a:t>
            </a:r>
            <a:endParaRPr lang="en-US" sz="3200" b="1" dirty="0"/>
          </a:p>
        </p:txBody>
      </p:sp>
      <p:sp>
        <p:nvSpPr>
          <p:cNvPr id="5" name="テキスト プレースホルダー 36">
            <a:extLst>
              <a:ext uri="{FF2B5EF4-FFF2-40B4-BE49-F238E27FC236}">
                <a16:creationId xmlns:a16="http://schemas.microsoft.com/office/drawing/2014/main" xmlns="" id="{072DC12A-3945-4416-A68F-3BF34F85C58B}"/>
              </a:ext>
            </a:extLst>
          </p:cNvPr>
          <p:cNvSpPr txBox="1">
            <a:spLocks/>
          </p:cNvSpPr>
          <p:nvPr/>
        </p:nvSpPr>
        <p:spPr bwMode="auto">
          <a:xfrm>
            <a:off x="397747" y="1481736"/>
            <a:ext cx="9369256" cy="1902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342900" indent="-342900" algn="l" defTabSz="914400" rtl="0" eaLnBrk="1" latinLnBrk="0" hangingPunct="1">
              <a:lnSpc>
                <a:spcPct val="90000"/>
              </a:lnSpc>
              <a:spcBef>
                <a:spcPct val="20000"/>
              </a:spcBef>
              <a:buClr>
                <a:srgbClr val="95D600"/>
              </a:buClr>
              <a:buFont typeface="Arial" charset="0"/>
              <a:buChar char="•"/>
              <a:defRPr sz="3200" kern="1200">
                <a:solidFill>
                  <a:schemeClr val="tx1"/>
                </a:solidFill>
                <a:latin typeface="Lucida Grande" charset="0"/>
                <a:ea typeface="MS PGothic" charset="-128"/>
                <a:cs typeface="Geneva" charset="0"/>
              </a:defRPr>
            </a:lvl1pPr>
            <a:lvl2pPr marL="742950" indent="-285750" algn="ctr" defTabSz="914400" rtl="0" eaLnBrk="1" latinLnBrk="0" hangingPunct="1">
              <a:lnSpc>
                <a:spcPct val="90000"/>
              </a:lnSpc>
              <a:spcBef>
                <a:spcPct val="20000"/>
              </a:spcBef>
              <a:buFont typeface="Arial"/>
              <a:buChar char="–"/>
              <a:defRPr sz="2800" kern="1200">
                <a:solidFill>
                  <a:schemeClr val="tx1"/>
                </a:solidFill>
                <a:latin typeface="Lucida Grande" charset="0"/>
                <a:ea typeface="Geneva" charset="0"/>
                <a:cs typeface="Geneva" charset="0"/>
              </a:defRPr>
            </a:lvl2pPr>
            <a:lvl3pPr marL="1143000" indent="-228600" algn="ctr" defTabSz="914400" rtl="0" eaLnBrk="1" latinLnBrk="0" hangingPunct="1">
              <a:lnSpc>
                <a:spcPct val="90000"/>
              </a:lnSpc>
              <a:spcBef>
                <a:spcPct val="20000"/>
              </a:spcBef>
              <a:buFont typeface="Arial"/>
              <a:buChar char="•"/>
              <a:defRPr sz="2400" kern="1200">
                <a:solidFill>
                  <a:schemeClr val="tx1"/>
                </a:solidFill>
                <a:latin typeface="Lucida Grande" charset="0"/>
                <a:ea typeface="Geneva" charset="0"/>
                <a:cs typeface="Geneva" charset="0"/>
              </a:defRPr>
            </a:lvl3pPr>
            <a:lvl4pPr marL="1600200" indent="-228600" algn="ctr" defTabSz="914400" rtl="0" eaLnBrk="1" latinLnBrk="0" hangingPunct="1">
              <a:lnSpc>
                <a:spcPct val="90000"/>
              </a:lnSpc>
              <a:spcBef>
                <a:spcPct val="20000"/>
              </a:spcBef>
              <a:buFont typeface="Arial"/>
              <a:buChar char="–"/>
              <a:defRPr sz="2000" kern="1200">
                <a:solidFill>
                  <a:schemeClr val="tx1"/>
                </a:solidFill>
                <a:latin typeface="Lucida Grande" charset="0"/>
                <a:ea typeface="Geneva" charset="0"/>
                <a:cs typeface="Geneva" charset="0"/>
              </a:defRPr>
            </a:lvl4pPr>
            <a:lvl5pPr marL="2057400" indent="-228600" algn="ctr" defTabSz="914400" rtl="0" eaLnBrk="1" latinLnBrk="0" hangingPunct="1">
              <a:lnSpc>
                <a:spcPct val="90000"/>
              </a:lnSpc>
              <a:spcBef>
                <a:spcPct val="20000"/>
              </a:spcBef>
              <a:buFont typeface="Arial"/>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9pPr>
          </a:lstStyle>
          <a:p>
            <a:pPr marL="0" indent="0">
              <a:spcBef>
                <a:spcPts val="0"/>
              </a:spcBef>
              <a:buNone/>
              <a:tabLst>
                <a:tab pos="4084638" algn="l"/>
              </a:tabLst>
            </a:pPr>
            <a:r>
              <a:rPr lang="pl-PL" sz="2400" dirty="0" smtClean="0">
                <a:solidFill>
                  <a:srgbClr val="085156"/>
                </a:solidFill>
              </a:rPr>
              <a:t>Inteligentne dane to dane, które zawierają ważne, dobrze zdefiniowane, znaczące informacje z dodatkową warstwą inteligencji lub interpretacji. Umożliwia to szybsze podejmowanie decyzji, a nawet w niektórych przypadkach, bez interwencji człowieka lub przetwarzania ze scentralizowanego systemu.</a:t>
            </a:r>
            <a:endParaRPr lang="en-US" sz="2400" dirty="0">
              <a:solidFill>
                <a:srgbClr val="085156"/>
              </a:solidFill>
            </a:endParaRPr>
          </a:p>
          <a:p>
            <a:pPr marL="0" indent="0">
              <a:spcBef>
                <a:spcPts val="0"/>
              </a:spcBef>
              <a:buNone/>
              <a:tabLst>
                <a:tab pos="4084638" algn="l"/>
              </a:tabLst>
            </a:pPr>
            <a:endParaRPr lang="en-US" sz="2400" dirty="0">
              <a:solidFill>
                <a:srgbClr val="085156"/>
              </a:solidFill>
            </a:endParaRPr>
          </a:p>
        </p:txBody>
      </p:sp>
      <p:sp>
        <p:nvSpPr>
          <p:cNvPr id="7" name="TextBox 6"/>
          <p:cNvSpPr txBox="1"/>
          <p:nvPr/>
        </p:nvSpPr>
        <p:spPr>
          <a:xfrm>
            <a:off x="550147" y="3657600"/>
            <a:ext cx="1244441" cy="461665"/>
          </a:xfrm>
          <a:prstGeom prst="rect">
            <a:avLst/>
          </a:prstGeom>
          <a:noFill/>
        </p:spPr>
        <p:txBody>
          <a:bodyPr wrap="square" rtlCol="0">
            <a:spAutoFit/>
          </a:bodyPr>
          <a:lstStyle/>
          <a:p>
            <a:r>
              <a:rPr lang="pl-PL" sz="2400" dirty="0" smtClean="0">
                <a:solidFill>
                  <a:srgbClr val="085156"/>
                </a:solidFill>
              </a:rPr>
              <a:t>DANE</a:t>
            </a:r>
            <a:endParaRPr lang="es-ES_tradnl" sz="2400" dirty="0">
              <a:solidFill>
                <a:srgbClr val="085156"/>
              </a:solidFill>
            </a:endParaRPr>
          </a:p>
        </p:txBody>
      </p:sp>
      <p:sp>
        <p:nvSpPr>
          <p:cNvPr id="8" name="TextBox 7"/>
          <p:cNvSpPr txBox="1"/>
          <p:nvPr/>
        </p:nvSpPr>
        <p:spPr>
          <a:xfrm>
            <a:off x="550147" y="4217436"/>
            <a:ext cx="1875812" cy="1200329"/>
          </a:xfrm>
          <a:prstGeom prst="rect">
            <a:avLst/>
          </a:prstGeom>
          <a:noFill/>
        </p:spPr>
        <p:txBody>
          <a:bodyPr wrap="square" rtlCol="0">
            <a:spAutoFit/>
          </a:bodyPr>
          <a:lstStyle/>
          <a:p>
            <a:r>
              <a:rPr lang="pl-PL" sz="2400" dirty="0" smtClean="0">
                <a:solidFill>
                  <a:srgbClr val="085156"/>
                </a:solidFill>
              </a:rPr>
              <a:t>Miesięczny raport sprzedażowy</a:t>
            </a:r>
            <a:endParaRPr lang="es-ES_tradnl" sz="2400" dirty="0">
              <a:solidFill>
                <a:srgbClr val="085156"/>
              </a:solidFill>
            </a:endParaRPr>
          </a:p>
        </p:txBody>
      </p:sp>
      <p:sp>
        <p:nvSpPr>
          <p:cNvPr id="9" name="TextBox 8"/>
          <p:cNvSpPr txBox="1"/>
          <p:nvPr/>
        </p:nvSpPr>
        <p:spPr>
          <a:xfrm>
            <a:off x="3035172" y="4217435"/>
            <a:ext cx="5343718" cy="1569660"/>
          </a:xfrm>
          <a:prstGeom prst="rect">
            <a:avLst/>
          </a:prstGeom>
          <a:noFill/>
        </p:spPr>
        <p:txBody>
          <a:bodyPr wrap="square" rtlCol="0">
            <a:spAutoFit/>
          </a:bodyPr>
          <a:lstStyle/>
          <a:p>
            <a:r>
              <a:rPr lang="pl-PL" sz="2400" dirty="0" smtClean="0">
                <a:solidFill>
                  <a:srgbClr val="085156"/>
                </a:solidFill>
              </a:rPr>
              <a:t>Raport ze sprzedaży syntezuje szczyty i minima według dnia/godziny, tworząc rekomendacje dotyczące dostosowania personelu.</a:t>
            </a:r>
          </a:p>
        </p:txBody>
      </p:sp>
      <p:sp>
        <p:nvSpPr>
          <p:cNvPr id="10" name="TextBox 9"/>
          <p:cNvSpPr txBox="1"/>
          <p:nvPr/>
        </p:nvSpPr>
        <p:spPr>
          <a:xfrm>
            <a:off x="3162496" y="3657600"/>
            <a:ext cx="3155177" cy="461665"/>
          </a:xfrm>
          <a:prstGeom prst="rect">
            <a:avLst/>
          </a:prstGeom>
          <a:noFill/>
        </p:spPr>
        <p:txBody>
          <a:bodyPr wrap="square" rtlCol="0">
            <a:spAutoFit/>
          </a:bodyPr>
          <a:lstStyle/>
          <a:p>
            <a:r>
              <a:rPr lang="pl-PL" sz="2400" dirty="0" smtClean="0">
                <a:solidFill>
                  <a:srgbClr val="085156"/>
                </a:solidFill>
              </a:rPr>
              <a:t>INTELIGENTNE DANE</a:t>
            </a:r>
            <a:endParaRPr lang="es-ES_tradnl" sz="2400" dirty="0">
              <a:solidFill>
                <a:srgbClr val="085156"/>
              </a:solidFill>
            </a:endParaRPr>
          </a:p>
        </p:txBody>
      </p:sp>
    </p:spTree>
    <p:extLst>
      <p:ext uri="{BB962C8B-B14F-4D97-AF65-F5344CB8AC3E}">
        <p14:creationId xmlns:p14="http://schemas.microsoft.com/office/powerpoint/2010/main" xmlns="" val="1721271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sp>
        <p:nvSpPr>
          <p:cNvPr id="16" name="Text Placeholder 6">
            <a:extLst>
              <a:ext uri="{FF2B5EF4-FFF2-40B4-BE49-F238E27FC236}">
                <a16:creationId xmlns:a16="http://schemas.microsoft.com/office/drawing/2014/main" xmlns="" id="{E99A4937-6944-46E6-8E98-8E859A4C0C99}"/>
              </a:ext>
            </a:extLst>
          </p:cNvPr>
          <p:cNvSpPr txBox="1">
            <a:spLocks/>
          </p:cNvSpPr>
          <p:nvPr/>
        </p:nvSpPr>
        <p:spPr>
          <a:xfrm>
            <a:off x="397746" y="158499"/>
            <a:ext cx="10919438" cy="85715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3600" i="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70000"/>
              </a:lnSpc>
            </a:pPr>
            <a:r>
              <a:rPr lang="en-US" b="1" dirty="0" smtClean="0"/>
              <a:t>3. </a:t>
            </a:r>
            <a:r>
              <a:rPr lang="pl-PL" b="1" dirty="0" smtClean="0"/>
              <a:t>OD DUŻYCH DANYCH DO INTELIGENTNYCH DANYCH</a:t>
            </a:r>
            <a:endParaRPr lang="en-US" b="1" dirty="0"/>
          </a:p>
        </p:txBody>
      </p:sp>
      <p:sp>
        <p:nvSpPr>
          <p:cNvPr id="18" name="Oval 17"/>
          <p:cNvSpPr>
            <a:spLocks noChangeArrowheads="1"/>
          </p:cNvSpPr>
          <p:nvPr/>
        </p:nvSpPr>
        <p:spPr bwMode="auto">
          <a:xfrm>
            <a:off x="1227388" y="2035750"/>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800" dirty="0">
                <a:solidFill>
                  <a:schemeClr val="bg1"/>
                </a:solidFill>
                <a:latin typeface="Calibri" charset="0"/>
              </a:rPr>
              <a:t>1</a:t>
            </a:r>
          </a:p>
        </p:txBody>
      </p:sp>
      <p:sp>
        <p:nvSpPr>
          <p:cNvPr id="19" name="Oval 42"/>
          <p:cNvSpPr>
            <a:spLocks noChangeArrowheads="1"/>
          </p:cNvSpPr>
          <p:nvPr/>
        </p:nvSpPr>
        <p:spPr bwMode="auto">
          <a:xfrm>
            <a:off x="6017227" y="2034163"/>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800" dirty="0">
                <a:solidFill>
                  <a:schemeClr val="bg1"/>
                </a:solidFill>
                <a:latin typeface="Calibri" charset="0"/>
              </a:rPr>
              <a:t>3</a:t>
            </a:r>
          </a:p>
        </p:txBody>
      </p:sp>
      <p:sp>
        <p:nvSpPr>
          <p:cNvPr id="20" name="Oval 48"/>
          <p:cNvSpPr>
            <a:spLocks noChangeArrowheads="1"/>
          </p:cNvSpPr>
          <p:nvPr/>
        </p:nvSpPr>
        <p:spPr bwMode="auto">
          <a:xfrm>
            <a:off x="8919775" y="2034163"/>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800" dirty="0">
                <a:solidFill>
                  <a:schemeClr val="bg1"/>
                </a:solidFill>
                <a:latin typeface="Calibri" charset="0"/>
              </a:rPr>
              <a:t>4</a:t>
            </a:r>
          </a:p>
        </p:txBody>
      </p:sp>
      <p:sp>
        <p:nvSpPr>
          <p:cNvPr id="21" name="Oval 48"/>
          <p:cNvSpPr>
            <a:spLocks noChangeArrowheads="1"/>
          </p:cNvSpPr>
          <p:nvPr/>
        </p:nvSpPr>
        <p:spPr bwMode="auto">
          <a:xfrm>
            <a:off x="3632035" y="2034163"/>
            <a:ext cx="527050" cy="527050"/>
          </a:xfrm>
          <a:prstGeom prst="ellipse">
            <a:avLst/>
          </a:prstGeom>
          <a:solidFill>
            <a:srgbClr val="FFD700"/>
          </a:solidFill>
          <a:ln>
            <a:solidFill>
              <a:srgbClr val="FFD700"/>
            </a:solid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800" dirty="0">
                <a:solidFill>
                  <a:schemeClr val="bg1"/>
                </a:solidFill>
                <a:latin typeface="Calibri" charset="0"/>
              </a:rPr>
              <a:t>2</a:t>
            </a:r>
          </a:p>
        </p:txBody>
      </p:sp>
      <p:sp>
        <p:nvSpPr>
          <p:cNvPr id="22" name="Rectangle 21"/>
          <p:cNvSpPr/>
          <p:nvPr/>
        </p:nvSpPr>
        <p:spPr>
          <a:xfrm>
            <a:off x="665058" y="2726785"/>
            <a:ext cx="1574290" cy="1815882"/>
          </a:xfrm>
          <a:prstGeom prst="rect">
            <a:avLst/>
          </a:prstGeom>
        </p:spPr>
        <p:txBody>
          <a:bodyPr wrap="square">
            <a:spAutoFit/>
          </a:bodyPr>
          <a:lstStyle/>
          <a:p>
            <a:pPr algn="ctr"/>
            <a:r>
              <a:rPr lang="pl-PL" sz="2800" dirty="0" smtClean="0">
                <a:solidFill>
                  <a:srgbClr val="085156"/>
                </a:solidFill>
              </a:rPr>
              <a:t>Czy możemy poczuć te dane?</a:t>
            </a:r>
            <a:endParaRPr lang="en-US" sz="2800" dirty="0">
              <a:solidFill>
                <a:srgbClr val="085156"/>
              </a:solidFill>
            </a:endParaRPr>
          </a:p>
        </p:txBody>
      </p:sp>
      <p:sp>
        <p:nvSpPr>
          <p:cNvPr id="23" name="Rectangle 22"/>
          <p:cNvSpPr/>
          <p:nvPr/>
        </p:nvSpPr>
        <p:spPr>
          <a:xfrm>
            <a:off x="2980056" y="2718727"/>
            <a:ext cx="2185709" cy="2246769"/>
          </a:xfrm>
          <a:prstGeom prst="rect">
            <a:avLst/>
          </a:prstGeom>
        </p:spPr>
        <p:txBody>
          <a:bodyPr wrap="square">
            <a:spAutoFit/>
          </a:bodyPr>
          <a:lstStyle/>
          <a:p>
            <a:pPr algn="ctr"/>
            <a:r>
              <a:rPr lang="pl-PL" sz="2800" dirty="0" smtClean="0">
                <a:solidFill>
                  <a:srgbClr val="085156"/>
                </a:solidFill>
              </a:rPr>
              <a:t>Czy możemy wygenerować  z nich rozsądne rezultaty?</a:t>
            </a:r>
            <a:endParaRPr lang="en-US" sz="2800" dirty="0">
              <a:solidFill>
                <a:srgbClr val="085156"/>
              </a:solidFill>
            </a:endParaRPr>
          </a:p>
        </p:txBody>
      </p:sp>
      <p:sp>
        <p:nvSpPr>
          <p:cNvPr id="24" name="Rectangle 23"/>
          <p:cNvSpPr/>
          <p:nvPr/>
        </p:nvSpPr>
        <p:spPr>
          <a:xfrm>
            <a:off x="5625344" y="2654386"/>
            <a:ext cx="1962988" cy="2246769"/>
          </a:xfrm>
          <a:prstGeom prst="rect">
            <a:avLst/>
          </a:prstGeom>
        </p:spPr>
        <p:txBody>
          <a:bodyPr wrap="square">
            <a:spAutoFit/>
          </a:bodyPr>
          <a:lstStyle/>
          <a:p>
            <a:pPr algn="ctr"/>
            <a:r>
              <a:rPr lang="pl-PL" sz="2800" dirty="0" smtClean="0">
                <a:solidFill>
                  <a:srgbClr val="085156"/>
                </a:solidFill>
              </a:rPr>
              <a:t>Czy możemy je wykorzystać do lepszej obsługi?</a:t>
            </a:r>
            <a:endParaRPr lang="en-US" sz="2800" dirty="0">
              <a:solidFill>
                <a:srgbClr val="085156"/>
              </a:solidFill>
            </a:endParaRPr>
          </a:p>
        </p:txBody>
      </p:sp>
      <p:sp>
        <p:nvSpPr>
          <p:cNvPr id="36" name="Rectangle 35"/>
          <p:cNvSpPr/>
          <p:nvPr/>
        </p:nvSpPr>
        <p:spPr>
          <a:xfrm>
            <a:off x="8293785" y="2654386"/>
            <a:ext cx="2097124" cy="1384995"/>
          </a:xfrm>
          <a:prstGeom prst="rect">
            <a:avLst/>
          </a:prstGeom>
        </p:spPr>
        <p:txBody>
          <a:bodyPr wrap="square">
            <a:spAutoFit/>
          </a:bodyPr>
          <a:lstStyle/>
          <a:p>
            <a:pPr algn="ctr"/>
            <a:r>
              <a:rPr lang="pl-PL" sz="2800" dirty="0" smtClean="0">
                <a:solidFill>
                  <a:srgbClr val="085156"/>
                </a:solidFill>
              </a:rPr>
              <a:t>Czy możemy przekształcić je na zyski?</a:t>
            </a:r>
            <a:endParaRPr lang="en-US" sz="2800" dirty="0">
              <a:solidFill>
                <a:srgbClr val="085156"/>
              </a:solidFill>
            </a:endParaRPr>
          </a:p>
        </p:txBody>
      </p:sp>
      <p:sp>
        <p:nvSpPr>
          <p:cNvPr id="2" name="TextBox 1"/>
          <p:cNvSpPr txBox="1"/>
          <p:nvPr/>
        </p:nvSpPr>
        <p:spPr>
          <a:xfrm>
            <a:off x="252919" y="6328963"/>
            <a:ext cx="4494176" cy="276999"/>
          </a:xfrm>
          <a:prstGeom prst="rect">
            <a:avLst/>
          </a:prstGeom>
          <a:noFill/>
        </p:spPr>
        <p:txBody>
          <a:bodyPr wrap="square" rtlCol="0">
            <a:spAutoFit/>
          </a:bodyPr>
          <a:lstStyle/>
          <a:p>
            <a:r>
              <a:rPr lang="pl-PL" sz="1200" dirty="0" smtClean="0"/>
              <a:t>Źródło</a:t>
            </a:r>
            <a:r>
              <a:rPr lang="es-ES_tradnl" sz="1200" dirty="0" smtClean="0"/>
              <a:t>: </a:t>
            </a:r>
            <a:r>
              <a:rPr lang="es-ES_tradnl" sz="1200" dirty="0"/>
              <a:t>Sen, Ozturk, Vayvay 2016.</a:t>
            </a:r>
          </a:p>
        </p:txBody>
      </p:sp>
    </p:spTree>
    <p:extLst>
      <p:ext uri="{BB962C8B-B14F-4D97-AF65-F5344CB8AC3E}">
        <p14:creationId xmlns:p14="http://schemas.microsoft.com/office/powerpoint/2010/main" xmlns="" val="1382649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grpSp>
        <p:nvGrpSpPr>
          <p:cNvPr id="6" name="Group 5"/>
          <p:cNvGrpSpPr/>
          <p:nvPr/>
        </p:nvGrpSpPr>
        <p:grpSpPr>
          <a:xfrm>
            <a:off x="1" y="-6"/>
            <a:ext cx="4422709" cy="6858004"/>
            <a:chOff x="1487841" y="-6"/>
            <a:chExt cx="2941816" cy="6858004"/>
          </a:xfrm>
          <a:solidFill>
            <a:srgbClr val="085156"/>
          </a:solidFill>
        </p:grpSpPr>
        <p:sp>
          <p:nvSpPr>
            <p:cNvPr id="7" name="Rectangle 6"/>
            <p:cNvSpPr/>
            <p:nvPr/>
          </p:nvSpPr>
          <p:spPr>
            <a:xfrm rot="16200000">
              <a:off x="-818805" y="2306640"/>
              <a:ext cx="6858004" cy="2244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p:nvSpPr>
          <p:spPr>
            <a:xfrm rot="16200000">
              <a:off x="123104" y="2551445"/>
              <a:ext cx="6858003" cy="175510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21"/>
          <p:cNvSpPr>
            <a:spLocks noChangeArrowheads="1"/>
          </p:cNvSpPr>
          <p:nvPr/>
        </p:nvSpPr>
        <p:spPr bwMode="auto">
          <a:xfrm>
            <a:off x="640906" y="1799180"/>
            <a:ext cx="2394213"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4"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 name="TextBox 1"/>
          <p:cNvSpPr txBox="1"/>
          <p:nvPr/>
        </p:nvSpPr>
        <p:spPr>
          <a:xfrm>
            <a:off x="539207" y="496206"/>
            <a:ext cx="4646376" cy="1200329"/>
          </a:xfrm>
          <a:prstGeom prst="rect">
            <a:avLst/>
          </a:prstGeom>
          <a:noFill/>
        </p:spPr>
        <p:txBody>
          <a:bodyPr wrap="square" rtlCol="0">
            <a:spAutoFit/>
          </a:bodyPr>
          <a:lstStyle/>
          <a:p>
            <a:r>
              <a:rPr lang="pl-PL" sz="3600" dirty="0" smtClean="0">
                <a:solidFill>
                  <a:schemeClr val="bg1"/>
                </a:solidFill>
              </a:rPr>
              <a:t>Czy prowadzisz inteligentny biznes? </a:t>
            </a:r>
            <a:endParaRPr lang="es-ES_tradnl" dirty="0">
              <a:solidFill>
                <a:schemeClr val="bg1"/>
              </a:solidFill>
            </a:endParaRPr>
          </a:p>
        </p:txBody>
      </p:sp>
      <p:sp>
        <p:nvSpPr>
          <p:cNvPr id="11" name="TextBox 10"/>
          <p:cNvSpPr txBox="1"/>
          <p:nvPr/>
        </p:nvSpPr>
        <p:spPr>
          <a:xfrm>
            <a:off x="5185583" y="277138"/>
            <a:ext cx="1474236" cy="1828800"/>
          </a:xfrm>
          <a:prstGeom prst="rect">
            <a:avLst/>
          </a:prstGeom>
          <a:solidFill>
            <a:srgbClr val="085156"/>
          </a:solidFill>
        </p:spPr>
        <p:txBody>
          <a:bodyPr wrap="square" rtlCol="0">
            <a:spAutoFit/>
          </a:bodyPr>
          <a:lstStyle/>
          <a:p>
            <a:endParaRPr lang="es-ES_tradnl"/>
          </a:p>
        </p:txBody>
      </p:sp>
      <p:sp>
        <p:nvSpPr>
          <p:cNvPr id="12" name="TextBox 11"/>
          <p:cNvSpPr txBox="1"/>
          <p:nvPr/>
        </p:nvSpPr>
        <p:spPr>
          <a:xfrm>
            <a:off x="6830881" y="277138"/>
            <a:ext cx="1993640" cy="1828800"/>
          </a:xfrm>
          <a:prstGeom prst="rect">
            <a:avLst/>
          </a:prstGeom>
          <a:solidFill>
            <a:srgbClr val="00B050"/>
          </a:solidFill>
        </p:spPr>
        <p:txBody>
          <a:bodyPr wrap="square" rtlCol="0">
            <a:spAutoFit/>
          </a:bodyPr>
          <a:lstStyle/>
          <a:p>
            <a:endParaRPr lang="es-ES_tradnl"/>
          </a:p>
        </p:txBody>
      </p:sp>
      <p:sp>
        <p:nvSpPr>
          <p:cNvPr id="15" name="TextBox 14"/>
          <p:cNvSpPr txBox="1"/>
          <p:nvPr/>
        </p:nvSpPr>
        <p:spPr>
          <a:xfrm>
            <a:off x="8995583" y="277138"/>
            <a:ext cx="2684106" cy="1828800"/>
          </a:xfrm>
          <a:prstGeom prst="rect">
            <a:avLst/>
          </a:prstGeom>
          <a:solidFill>
            <a:srgbClr val="95D600"/>
          </a:solidFill>
        </p:spPr>
        <p:txBody>
          <a:bodyPr wrap="square" rtlCol="0">
            <a:spAutoFit/>
          </a:bodyPr>
          <a:lstStyle/>
          <a:p>
            <a:endParaRPr lang="es-ES_tradnl"/>
          </a:p>
        </p:txBody>
      </p:sp>
      <p:sp>
        <p:nvSpPr>
          <p:cNvPr id="16" name="TextBox 15"/>
          <p:cNvSpPr txBox="1"/>
          <p:nvPr/>
        </p:nvSpPr>
        <p:spPr>
          <a:xfrm>
            <a:off x="5185583" y="347842"/>
            <a:ext cx="1593588" cy="461665"/>
          </a:xfrm>
          <a:prstGeom prst="rect">
            <a:avLst/>
          </a:prstGeom>
          <a:noFill/>
        </p:spPr>
        <p:txBody>
          <a:bodyPr wrap="square" rtlCol="0">
            <a:spAutoFit/>
          </a:bodyPr>
          <a:lstStyle/>
          <a:p>
            <a:r>
              <a:rPr lang="es-ES_tradnl" sz="2400" b="1" dirty="0" err="1">
                <a:solidFill>
                  <a:schemeClr val="bg1"/>
                </a:solidFill>
              </a:rPr>
              <a:t>Datavores</a:t>
            </a:r>
            <a:endParaRPr lang="es-ES_tradnl" sz="2400" b="1" dirty="0">
              <a:solidFill>
                <a:schemeClr val="bg1"/>
              </a:solidFill>
            </a:endParaRPr>
          </a:p>
        </p:txBody>
      </p:sp>
      <p:sp>
        <p:nvSpPr>
          <p:cNvPr id="19" name="TextBox 18"/>
          <p:cNvSpPr txBox="1"/>
          <p:nvPr/>
        </p:nvSpPr>
        <p:spPr>
          <a:xfrm>
            <a:off x="6849253" y="347842"/>
            <a:ext cx="1993640" cy="461665"/>
          </a:xfrm>
          <a:prstGeom prst="rect">
            <a:avLst/>
          </a:prstGeom>
          <a:noFill/>
        </p:spPr>
        <p:txBody>
          <a:bodyPr wrap="square" rtlCol="0">
            <a:spAutoFit/>
          </a:bodyPr>
          <a:lstStyle/>
          <a:p>
            <a:r>
              <a:rPr lang="es-ES_tradnl" sz="2400" b="1" dirty="0">
                <a:solidFill>
                  <a:schemeClr val="bg1"/>
                </a:solidFill>
              </a:rPr>
              <a:t>Data </a:t>
            </a:r>
            <a:r>
              <a:rPr lang="es-ES_tradnl" sz="2400" b="1" dirty="0" err="1">
                <a:solidFill>
                  <a:schemeClr val="bg1"/>
                </a:solidFill>
              </a:rPr>
              <a:t>Builders</a:t>
            </a:r>
            <a:endParaRPr lang="es-ES_tradnl" sz="2400" b="1" dirty="0">
              <a:solidFill>
                <a:schemeClr val="bg1"/>
              </a:solidFill>
            </a:endParaRPr>
          </a:p>
        </p:txBody>
      </p:sp>
      <p:sp>
        <p:nvSpPr>
          <p:cNvPr id="20" name="TextBox 19"/>
          <p:cNvSpPr txBox="1"/>
          <p:nvPr/>
        </p:nvSpPr>
        <p:spPr>
          <a:xfrm>
            <a:off x="9059120" y="312263"/>
            <a:ext cx="1993640" cy="461665"/>
          </a:xfrm>
          <a:prstGeom prst="rect">
            <a:avLst/>
          </a:prstGeom>
          <a:noFill/>
        </p:spPr>
        <p:txBody>
          <a:bodyPr wrap="square" rtlCol="0">
            <a:spAutoFit/>
          </a:bodyPr>
          <a:lstStyle/>
          <a:p>
            <a:r>
              <a:rPr lang="es-ES_tradnl" sz="2400" b="1" dirty="0">
                <a:solidFill>
                  <a:schemeClr val="bg1"/>
                </a:solidFill>
              </a:rPr>
              <a:t>Data </a:t>
            </a:r>
            <a:r>
              <a:rPr lang="es-ES_tradnl" sz="2400" b="1" dirty="0" err="1">
                <a:solidFill>
                  <a:schemeClr val="bg1"/>
                </a:solidFill>
              </a:rPr>
              <a:t>Mixers</a:t>
            </a:r>
            <a:endParaRPr lang="es-ES_tradnl" sz="2400" b="1" dirty="0">
              <a:solidFill>
                <a:schemeClr val="bg1"/>
              </a:solidFill>
            </a:endParaRPr>
          </a:p>
        </p:txBody>
      </p:sp>
      <p:sp>
        <p:nvSpPr>
          <p:cNvPr id="21" name="TextBox 20"/>
          <p:cNvSpPr txBox="1"/>
          <p:nvPr/>
        </p:nvSpPr>
        <p:spPr>
          <a:xfrm>
            <a:off x="5435663" y="899150"/>
            <a:ext cx="974075" cy="584775"/>
          </a:xfrm>
          <a:prstGeom prst="rect">
            <a:avLst/>
          </a:prstGeom>
          <a:noFill/>
        </p:spPr>
        <p:txBody>
          <a:bodyPr wrap="square" rtlCol="0">
            <a:spAutoFit/>
          </a:bodyPr>
          <a:lstStyle/>
          <a:p>
            <a:pPr algn="ctr"/>
            <a:r>
              <a:rPr lang="es-ES_tradnl" sz="3200" b="1" dirty="0">
                <a:solidFill>
                  <a:schemeClr val="bg1"/>
                </a:solidFill>
              </a:rPr>
              <a:t>16%</a:t>
            </a:r>
          </a:p>
        </p:txBody>
      </p:sp>
      <p:sp>
        <p:nvSpPr>
          <p:cNvPr id="22" name="TextBox 21"/>
          <p:cNvSpPr txBox="1"/>
          <p:nvPr/>
        </p:nvSpPr>
        <p:spPr>
          <a:xfrm>
            <a:off x="7340663" y="899149"/>
            <a:ext cx="974075" cy="584775"/>
          </a:xfrm>
          <a:prstGeom prst="rect">
            <a:avLst/>
          </a:prstGeom>
          <a:noFill/>
        </p:spPr>
        <p:txBody>
          <a:bodyPr wrap="square" rtlCol="0">
            <a:spAutoFit/>
          </a:bodyPr>
          <a:lstStyle/>
          <a:p>
            <a:pPr algn="ctr"/>
            <a:r>
              <a:rPr lang="es-ES_tradnl" sz="3200" b="1" dirty="0">
                <a:solidFill>
                  <a:schemeClr val="bg1"/>
                </a:solidFill>
              </a:rPr>
              <a:t>22%</a:t>
            </a:r>
          </a:p>
        </p:txBody>
      </p:sp>
      <p:sp>
        <p:nvSpPr>
          <p:cNvPr id="23" name="TextBox 22"/>
          <p:cNvSpPr txBox="1"/>
          <p:nvPr/>
        </p:nvSpPr>
        <p:spPr>
          <a:xfrm>
            <a:off x="9850598" y="899149"/>
            <a:ext cx="974075" cy="584775"/>
          </a:xfrm>
          <a:prstGeom prst="rect">
            <a:avLst/>
          </a:prstGeom>
          <a:noFill/>
        </p:spPr>
        <p:txBody>
          <a:bodyPr wrap="square" rtlCol="0">
            <a:spAutoFit/>
          </a:bodyPr>
          <a:lstStyle/>
          <a:p>
            <a:pPr algn="ctr"/>
            <a:r>
              <a:rPr lang="es-ES_tradnl" sz="3200" b="1" dirty="0">
                <a:solidFill>
                  <a:schemeClr val="bg1"/>
                </a:solidFill>
              </a:rPr>
              <a:t>31%</a:t>
            </a:r>
          </a:p>
        </p:txBody>
      </p:sp>
      <p:sp>
        <p:nvSpPr>
          <p:cNvPr id="24" name="TextBox 23"/>
          <p:cNvSpPr txBox="1"/>
          <p:nvPr/>
        </p:nvSpPr>
        <p:spPr>
          <a:xfrm>
            <a:off x="5185583" y="2266285"/>
            <a:ext cx="1593588" cy="1938992"/>
          </a:xfrm>
          <a:prstGeom prst="rect">
            <a:avLst/>
          </a:prstGeom>
          <a:noFill/>
        </p:spPr>
        <p:txBody>
          <a:bodyPr wrap="square" rtlCol="0">
            <a:spAutoFit/>
          </a:bodyPr>
          <a:lstStyle/>
          <a:p>
            <a:r>
              <a:rPr lang="pl-PL" sz="2000" dirty="0" smtClean="0">
                <a:solidFill>
                  <a:srgbClr val="085156"/>
                </a:solidFill>
              </a:rPr>
              <a:t>Silnie wykorzystują dane</a:t>
            </a:r>
            <a:br>
              <a:rPr lang="pl-PL" sz="2000" dirty="0" smtClean="0">
                <a:solidFill>
                  <a:srgbClr val="085156"/>
                </a:solidFill>
              </a:rPr>
            </a:br>
            <a:r>
              <a:rPr lang="pl-PL" sz="2000" dirty="0" smtClean="0">
                <a:solidFill>
                  <a:srgbClr val="085156"/>
                </a:solidFill>
              </a:rPr>
              <a:t>i analizy do podejmowania decyzji.</a:t>
            </a:r>
            <a:endParaRPr lang="es-ES_tradnl" sz="2000" dirty="0">
              <a:solidFill>
                <a:srgbClr val="085156"/>
              </a:solidFill>
            </a:endParaRPr>
          </a:p>
        </p:txBody>
      </p:sp>
      <p:sp>
        <p:nvSpPr>
          <p:cNvPr id="25" name="TextBox 24"/>
          <p:cNvSpPr txBox="1"/>
          <p:nvPr/>
        </p:nvSpPr>
        <p:spPr>
          <a:xfrm>
            <a:off x="6779171" y="2266285"/>
            <a:ext cx="2045350" cy="2031325"/>
          </a:xfrm>
          <a:prstGeom prst="rect">
            <a:avLst/>
          </a:prstGeom>
          <a:noFill/>
        </p:spPr>
        <p:txBody>
          <a:bodyPr wrap="square" rtlCol="0">
            <a:spAutoFit/>
          </a:bodyPr>
          <a:lstStyle/>
          <a:p>
            <a:r>
              <a:rPr lang="pl-PL" dirty="0" smtClean="0">
                <a:solidFill>
                  <a:srgbClr val="085156"/>
                </a:solidFill>
              </a:rPr>
              <a:t>Używają dużych zestawów danych wymagających dedykowanych serwerów do przetwarzania równoległego.</a:t>
            </a:r>
          </a:p>
        </p:txBody>
      </p:sp>
      <p:sp>
        <p:nvSpPr>
          <p:cNvPr id="26" name="TextBox 25"/>
          <p:cNvSpPr txBox="1"/>
          <p:nvPr/>
        </p:nvSpPr>
        <p:spPr>
          <a:xfrm>
            <a:off x="8995583" y="2243750"/>
            <a:ext cx="2684106" cy="707886"/>
          </a:xfrm>
          <a:prstGeom prst="rect">
            <a:avLst/>
          </a:prstGeom>
          <a:noFill/>
        </p:spPr>
        <p:txBody>
          <a:bodyPr wrap="square" rtlCol="0">
            <a:spAutoFit/>
          </a:bodyPr>
          <a:lstStyle/>
          <a:p>
            <a:r>
              <a:rPr lang="pl-PL" sz="2000" dirty="0" smtClean="0">
                <a:solidFill>
                  <a:srgbClr val="085156"/>
                </a:solidFill>
              </a:rPr>
              <a:t>Łączą dane pochodzące z różnych źródeł.</a:t>
            </a:r>
            <a:endParaRPr lang="es-ES_tradnl" sz="2000" dirty="0">
              <a:solidFill>
                <a:srgbClr val="085156"/>
              </a:solidFill>
            </a:endParaRPr>
          </a:p>
        </p:txBody>
      </p:sp>
      <p:sp>
        <p:nvSpPr>
          <p:cNvPr id="27" name="TextBox 26"/>
          <p:cNvSpPr txBox="1"/>
          <p:nvPr/>
        </p:nvSpPr>
        <p:spPr>
          <a:xfrm>
            <a:off x="5185583" y="4366353"/>
            <a:ext cx="2684106" cy="1828800"/>
          </a:xfrm>
          <a:prstGeom prst="rect">
            <a:avLst/>
          </a:prstGeom>
          <a:solidFill>
            <a:srgbClr val="B52372"/>
          </a:solidFill>
        </p:spPr>
        <p:txBody>
          <a:bodyPr wrap="square" rtlCol="0">
            <a:spAutoFit/>
          </a:bodyPr>
          <a:lstStyle/>
          <a:p>
            <a:endParaRPr lang="es-ES_tradnl"/>
          </a:p>
        </p:txBody>
      </p:sp>
      <p:sp>
        <p:nvSpPr>
          <p:cNvPr id="28" name="TextBox 27"/>
          <p:cNvSpPr txBox="1"/>
          <p:nvPr/>
        </p:nvSpPr>
        <p:spPr>
          <a:xfrm>
            <a:off x="5829219" y="4370123"/>
            <a:ext cx="1993640" cy="461665"/>
          </a:xfrm>
          <a:prstGeom prst="rect">
            <a:avLst/>
          </a:prstGeom>
          <a:noFill/>
        </p:spPr>
        <p:txBody>
          <a:bodyPr wrap="square" rtlCol="0">
            <a:spAutoFit/>
          </a:bodyPr>
          <a:lstStyle/>
          <a:p>
            <a:r>
              <a:rPr lang="es-ES_tradnl" sz="2400" b="1" dirty="0" err="1">
                <a:solidFill>
                  <a:schemeClr val="bg1"/>
                </a:solidFill>
              </a:rPr>
              <a:t>Dataphobes</a:t>
            </a:r>
            <a:endParaRPr lang="es-ES_tradnl" sz="2400" b="1" dirty="0">
              <a:solidFill>
                <a:schemeClr val="bg1"/>
              </a:solidFill>
            </a:endParaRPr>
          </a:p>
        </p:txBody>
      </p:sp>
      <p:sp>
        <p:nvSpPr>
          <p:cNvPr id="29" name="TextBox 28"/>
          <p:cNvSpPr txBox="1"/>
          <p:nvPr/>
        </p:nvSpPr>
        <p:spPr>
          <a:xfrm>
            <a:off x="6233938" y="4850072"/>
            <a:ext cx="974075" cy="584775"/>
          </a:xfrm>
          <a:prstGeom prst="rect">
            <a:avLst/>
          </a:prstGeom>
          <a:noFill/>
        </p:spPr>
        <p:txBody>
          <a:bodyPr wrap="square" rtlCol="0">
            <a:spAutoFit/>
          </a:bodyPr>
          <a:lstStyle/>
          <a:p>
            <a:pPr algn="ctr"/>
            <a:r>
              <a:rPr lang="es-ES_tradnl" sz="3200" b="1" dirty="0">
                <a:solidFill>
                  <a:schemeClr val="bg1"/>
                </a:solidFill>
              </a:rPr>
              <a:t>30%</a:t>
            </a:r>
          </a:p>
        </p:txBody>
      </p:sp>
      <p:sp>
        <p:nvSpPr>
          <p:cNvPr id="30" name="TextBox 29"/>
          <p:cNvSpPr txBox="1"/>
          <p:nvPr/>
        </p:nvSpPr>
        <p:spPr>
          <a:xfrm>
            <a:off x="8124184" y="4366353"/>
            <a:ext cx="3276127" cy="1631216"/>
          </a:xfrm>
          <a:prstGeom prst="rect">
            <a:avLst/>
          </a:prstGeom>
          <a:noFill/>
        </p:spPr>
        <p:txBody>
          <a:bodyPr wrap="square" rtlCol="0">
            <a:spAutoFit/>
          </a:bodyPr>
          <a:lstStyle/>
          <a:p>
            <a:r>
              <a:rPr lang="pl-PL" sz="2000" dirty="0" smtClean="0">
                <a:solidFill>
                  <a:srgbClr val="085156"/>
                </a:solidFill>
              </a:rPr>
              <a:t>Pracują z małymi zestawami danych i tylko kilkoma ich  źródłami, nie używają danych ani analiz do podejmowania decyzji.</a:t>
            </a:r>
            <a:endParaRPr lang="es-ES_tradnl" sz="2000" dirty="0">
              <a:solidFill>
                <a:srgbClr val="085156"/>
              </a:solidFill>
            </a:endParaRPr>
          </a:p>
        </p:txBody>
      </p:sp>
      <p:sp>
        <p:nvSpPr>
          <p:cNvPr id="3" name="Rectangle 2"/>
          <p:cNvSpPr/>
          <p:nvPr/>
        </p:nvSpPr>
        <p:spPr>
          <a:xfrm>
            <a:off x="491537" y="2066230"/>
            <a:ext cx="3553584" cy="4708981"/>
          </a:xfrm>
          <a:prstGeom prst="rect">
            <a:avLst/>
          </a:prstGeom>
        </p:spPr>
        <p:txBody>
          <a:bodyPr wrap="square">
            <a:spAutoFit/>
          </a:bodyPr>
          <a:lstStyle/>
          <a:p>
            <a:pPr>
              <a:spcAft>
                <a:spcPts val="0"/>
              </a:spcAft>
            </a:pPr>
            <a:r>
              <a:rPr lang="pl-PL" sz="2000" dirty="0" smtClean="0">
                <a:solidFill>
                  <a:schemeClr val="bg1"/>
                </a:solidFill>
                <a:latin typeface="Arial" charset="0"/>
                <a:ea typeface="Calibri" charset="0"/>
                <a:cs typeface="Times New Roman" charset="0"/>
              </a:rPr>
              <a:t>W 2015 r. NESTA zbadała praktyki dotyczące danych w 404 średnich i dużych brytyjskich przedsiębiorstwach w sześciu sektorach.</a:t>
            </a:r>
            <a:r>
              <a:rPr lang="en-US" sz="2000" dirty="0" smtClean="0">
                <a:solidFill>
                  <a:schemeClr val="bg1"/>
                </a:solidFill>
                <a:latin typeface="Arial" charset="0"/>
                <a:ea typeface="Calibri" charset="0"/>
                <a:cs typeface="Times New Roman" charset="0"/>
              </a:rPr>
              <a:t> </a:t>
            </a:r>
            <a:endParaRPr lang="pl-PL" sz="2000" dirty="0" smtClean="0">
              <a:solidFill>
                <a:schemeClr val="bg1"/>
              </a:solidFill>
              <a:latin typeface="Arial" charset="0"/>
              <a:ea typeface="Calibri" charset="0"/>
              <a:cs typeface="Times New Roman" charset="0"/>
            </a:endParaRPr>
          </a:p>
          <a:p>
            <a:pPr>
              <a:spcAft>
                <a:spcPts val="0"/>
              </a:spcAft>
            </a:pPr>
            <a:endParaRPr lang="pl-PL" sz="2000" dirty="0" smtClean="0">
              <a:solidFill>
                <a:schemeClr val="bg1"/>
              </a:solidFill>
              <a:latin typeface="Arial" charset="0"/>
              <a:ea typeface="Calibri" charset="0"/>
              <a:cs typeface="Times New Roman" charset="0"/>
            </a:endParaRPr>
          </a:p>
          <a:p>
            <a:pPr>
              <a:spcAft>
                <a:spcPts val="0"/>
              </a:spcAft>
            </a:pPr>
            <a:r>
              <a:rPr lang="pl-PL" sz="2000" dirty="0" smtClean="0">
                <a:solidFill>
                  <a:schemeClr val="bg1"/>
                </a:solidFill>
                <a:latin typeface="Arial" charset="0"/>
                <a:ea typeface="Calibri" charset="0"/>
                <a:cs typeface="Times New Roman" charset="0"/>
              </a:rPr>
              <a:t>Znaleziono cztery główne typy firm.</a:t>
            </a:r>
            <a:endParaRPr lang="en-US" sz="2000" dirty="0" smtClean="0">
              <a:solidFill>
                <a:schemeClr val="bg1"/>
              </a:solidFill>
              <a:latin typeface="Arial" charset="0"/>
              <a:ea typeface="Calibri" charset="0"/>
              <a:cs typeface="Times New Roman" charset="0"/>
            </a:endParaRPr>
          </a:p>
          <a:p>
            <a:pPr>
              <a:spcAft>
                <a:spcPts val="0"/>
              </a:spcAft>
            </a:pPr>
            <a:endParaRPr lang="pl-PL" sz="2000" dirty="0" smtClean="0">
              <a:solidFill>
                <a:schemeClr val="bg1"/>
              </a:solidFill>
              <a:latin typeface="Arial" charset="0"/>
              <a:ea typeface="Calibri" charset="0"/>
              <a:cs typeface="Times New Roman" charset="0"/>
            </a:endParaRPr>
          </a:p>
          <a:p>
            <a:pPr>
              <a:spcAft>
                <a:spcPts val="0"/>
              </a:spcAft>
            </a:pPr>
            <a:r>
              <a:rPr lang="pl-PL" sz="2000" dirty="0" smtClean="0">
                <a:solidFill>
                  <a:schemeClr val="bg1"/>
                </a:solidFill>
                <a:latin typeface="Arial" charset="0"/>
                <a:ea typeface="Calibri" charset="0"/>
                <a:cs typeface="Times New Roman" charset="0"/>
              </a:rPr>
              <a:t>Analiza ekonometryczna ujawnia, że </a:t>
            </a:r>
            <a:r>
              <a:rPr lang="pl-PL" sz="2000" dirty="0" err="1" smtClean="0">
                <a:solidFill>
                  <a:schemeClr val="bg1"/>
                </a:solidFill>
                <a:latin typeface="Arial" charset="0"/>
                <a:ea typeface="Calibri" charset="0"/>
                <a:cs typeface="Times New Roman" charset="0"/>
              </a:rPr>
              <a:t>Datavores</a:t>
            </a:r>
            <a:r>
              <a:rPr lang="pl-PL" sz="2000" dirty="0" smtClean="0">
                <a:solidFill>
                  <a:schemeClr val="bg1"/>
                </a:solidFill>
                <a:latin typeface="Arial" charset="0"/>
                <a:ea typeface="Calibri" charset="0"/>
                <a:cs typeface="Times New Roman" charset="0"/>
              </a:rPr>
              <a:t> i Data </a:t>
            </a:r>
            <a:r>
              <a:rPr lang="pl-PL" sz="2000" dirty="0" err="1" smtClean="0">
                <a:solidFill>
                  <a:schemeClr val="bg1"/>
                </a:solidFill>
                <a:latin typeface="Arial" charset="0"/>
                <a:ea typeface="Calibri" charset="0"/>
                <a:cs typeface="Times New Roman" charset="0"/>
              </a:rPr>
              <a:t>Builders</a:t>
            </a:r>
            <a:r>
              <a:rPr lang="pl-PL" sz="2000" dirty="0" smtClean="0">
                <a:solidFill>
                  <a:schemeClr val="bg1"/>
                </a:solidFill>
                <a:latin typeface="Arial" charset="0"/>
                <a:ea typeface="Calibri" charset="0"/>
                <a:cs typeface="Times New Roman" charset="0"/>
              </a:rPr>
              <a:t> są ponad 10% bardziej wydajni niż </a:t>
            </a:r>
            <a:r>
              <a:rPr lang="pl-PL" sz="2000" dirty="0" err="1" smtClean="0">
                <a:solidFill>
                  <a:schemeClr val="bg1"/>
                </a:solidFill>
                <a:latin typeface="Arial" charset="0"/>
                <a:ea typeface="Calibri" charset="0"/>
                <a:cs typeface="Times New Roman" charset="0"/>
              </a:rPr>
              <a:t>Dataphobes</a:t>
            </a:r>
            <a:r>
              <a:rPr lang="pl-PL" sz="2000" dirty="0" smtClean="0">
                <a:solidFill>
                  <a:schemeClr val="bg1"/>
                </a:solidFill>
                <a:latin typeface="Arial" charset="0"/>
                <a:ea typeface="Calibri" charset="0"/>
                <a:cs typeface="Times New Roman" charset="0"/>
              </a:rPr>
              <a:t>.</a:t>
            </a:r>
            <a:endParaRPr lang="en-US" sz="2000" dirty="0">
              <a:solidFill>
                <a:schemeClr val="bg1"/>
              </a:solidFill>
              <a:latin typeface="Arial" charset="0"/>
              <a:ea typeface="Calibri" charset="0"/>
              <a:cs typeface="Times New Roman" charset="0"/>
            </a:endParaRPr>
          </a:p>
        </p:txBody>
      </p:sp>
      <p:sp>
        <p:nvSpPr>
          <p:cNvPr id="31" name="Rectangle 3">
            <a:extLst>
              <a:ext uri="{FF2B5EF4-FFF2-40B4-BE49-F238E27FC236}">
                <a16:creationId xmlns:a16="http://schemas.microsoft.com/office/drawing/2014/main" xmlns="" id="{BD95F90E-46DC-451C-A34A-479F253471F1}"/>
              </a:ext>
            </a:extLst>
          </p:cNvPr>
          <p:cNvSpPr/>
          <p:nvPr/>
        </p:nvSpPr>
        <p:spPr>
          <a:xfrm>
            <a:off x="6409738" y="6580862"/>
            <a:ext cx="6096000" cy="246221"/>
          </a:xfrm>
          <a:prstGeom prst="rect">
            <a:avLst/>
          </a:prstGeom>
        </p:spPr>
        <p:txBody>
          <a:bodyPr>
            <a:spAutoFit/>
          </a:bodyPr>
          <a:lstStyle/>
          <a:p>
            <a:r>
              <a:rPr lang="pl-PL" sz="1000" dirty="0" smtClean="0"/>
              <a:t>Źródło</a:t>
            </a:r>
            <a:r>
              <a:rPr lang="en-IE" sz="1000" dirty="0" smtClean="0"/>
              <a:t>: </a:t>
            </a:r>
            <a:r>
              <a:rPr lang="en-IE" sz="1000" dirty="0">
                <a:hlinkClick r:id="rId4"/>
              </a:rPr>
              <a:t>https://www.nesta.org.uk/report/skills-of-the-datavores-talent-and-the-data-revolution/</a:t>
            </a:r>
            <a:r>
              <a:rPr lang="en-IE" sz="1000" dirty="0"/>
              <a:t>  </a:t>
            </a:r>
          </a:p>
        </p:txBody>
      </p:sp>
    </p:spTree>
    <p:extLst>
      <p:ext uri="{BB962C8B-B14F-4D97-AF65-F5344CB8AC3E}">
        <p14:creationId xmlns:p14="http://schemas.microsoft.com/office/powerpoint/2010/main" xmlns="" val="1001029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606334" y="393718"/>
            <a:ext cx="5314019" cy="672389"/>
          </a:xfrm>
        </p:spPr>
        <p:txBody>
          <a:bodyPr/>
          <a:lstStyle/>
          <a:p>
            <a:r>
              <a:rPr lang="pl-PL" sz="3200" dirty="0" smtClean="0"/>
              <a:t>Odkryj, jak ważne są dane jako czynnik wzrostu biznesu i rentowności.</a:t>
            </a:r>
            <a:endParaRPr lang="es-ES_tradnl" dirty="0"/>
          </a:p>
        </p:txBody>
      </p:sp>
      <p:sp>
        <p:nvSpPr>
          <p:cNvPr id="4" name="Text Placeholder 3"/>
          <p:cNvSpPr>
            <a:spLocks noGrp="1"/>
          </p:cNvSpPr>
          <p:nvPr>
            <p:ph type="body" sz="quarter" idx="23"/>
          </p:nvPr>
        </p:nvSpPr>
        <p:spPr>
          <a:xfrm>
            <a:off x="606334" y="2117584"/>
            <a:ext cx="5499998" cy="4042992"/>
          </a:xfrm>
        </p:spPr>
        <p:txBody>
          <a:bodyPr/>
          <a:lstStyle/>
          <a:p>
            <a:pPr marL="342900" lvl="0" indent="-342900">
              <a:spcBef>
                <a:spcPct val="0"/>
              </a:spcBef>
              <a:buClr>
                <a:schemeClr val="bg1"/>
              </a:buClr>
              <a:buFont typeface="+mj-lt"/>
              <a:buAutoNum type="alphaLcPeriod"/>
            </a:pPr>
            <a:r>
              <a:rPr lang="pl-PL" sz="2800" dirty="0" smtClean="0"/>
              <a:t>Zrozum rolę dużych zbiorów danych dla biznesu.</a:t>
            </a:r>
          </a:p>
          <a:p>
            <a:pPr marL="342900" lvl="0" indent="-342900">
              <a:spcBef>
                <a:spcPct val="0"/>
              </a:spcBef>
              <a:buClr>
                <a:schemeClr val="bg1"/>
              </a:buClr>
              <a:buFont typeface="+mj-lt"/>
              <a:buAutoNum type="alphaLcPeriod"/>
            </a:pPr>
            <a:r>
              <a:rPr lang="pl-PL" sz="2800" dirty="0" smtClean="0"/>
              <a:t>Zrozum i stosuj kluczowe terminy dotyczące danych.</a:t>
            </a:r>
          </a:p>
          <a:p>
            <a:pPr marL="342900" lvl="0" indent="-342900">
              <a:spcBef>
                <a:spcPct val="0"/>
              </a:spcBef>
              <a:buClr>
                <a:schemeClr val="bg1"/>
              </a:buClr>
              <a:buFont typeface="+mj-lt"/>
              <a:buAutoNum type="alphaLcPeriod"/>
            </a:pPr>
            <a:r>
              <a:rPr lang="pl-PL" sz="2800" dirty="0" smtClean="0"/>
              <a:t>Dowiedz się, jak duże dane można przekształcić w inteligentne dane.</a:t>
            </a:r>
          </a:p>
          <a:p>
            <a:pPr marL="342900" lvl="0" indent="-342900">
              <a:spcBef>
                <a:spcPct val="0"/>
              </a:spcBef>
              <a:buClr>
                <a:schemeClr val="bg1"/>
              </a:buClr>
              <a:buFont typeface="+mj-lt"/>
              <a:buAutoNum type="alphaLcPeriod"/>
            </a:pPr>
            <a:r>
              <a:rPr lang="pl-PL" sz="2800" dirty="0" smtClean="0"/>
              <a:t>Bądź w stanie przedstawić argument za danymi jako drogą do przewagi konkurencyjnej</a:t>
            </a:r>
            <a:endParaRPr lang="es-ES_tradnl" sz="2800" dirty="0"/>
          </a:p>
        </p:txBody>
      </p:sp>
      <p:pic>
        <p:nvPicPr>
          <p:cNvPr id="11" name="Picture Placeholder 10"/>
          <p:cNvPicPr>
            <a:picLocks noGrp="1" noChangeAspect="1"/>
          </p:cNvPicPr>
          <p:nvPr>
            <p:ph type="pic" sz="quarter" idx="24"/>
          </p:nvPr>
        </p:nvPicPr>
        <p:blipFill>
          <a:blip r:embed="rId3">
            <a:extLst>
              <a:ext uri="{28A0092B-C50C-407E-A947-70E740481C1C}">
                <a14:useLocalDpi xmlns:a14="http://schemas.microsoft.com/office/drawing/2010/main" xmlns="" val="0"/>
              </a:ext>
            </a:extLst>
          </a:blip>
          <a:srcRect l="15105" r="15105"/>
          <a:stretch>
            <a:fillRect/>
          </a:stretch>
        </p:blipFill>
        <p:spPr/>
      </p:pic>
    </p:spTree>
    <p:extLst>
      <p:ext uri="{BB962C8B-B14F-4D97-AF65-F5344CB8AC3E}">
        <p14:creationId xmlns:p14="http://schemas.microsoft.com/office/powerpoint/2010/main" xmlns="" val="1695663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2"/>
          </p:nvPr>
        </p:nvSpPr>
        <p:spPr/>
        <p:txBody>
          <a:bodyPr/>
          <a:lstStyle/>
          <a:p>
            <a:r>
              <a:rPr lang="pl-PL" dirty="0" smtClean="0"/>
              <a:t>Nie polegaj na</a:t>
            </a:r>
            <a:r>
              <a:rPr lang="es-ES_tradnl" dirty="0" smtClean="0"/>
              <a:t> HiPPO</a:t>
            </a:r>
            <a:endParaRPr lang="pl-PL" dirty="0" smtClean="0"/>
          </a:p>
          <a:p>
            <a:endParaRPr lang="es-ES_tradnl" dirty="0"/>
          </a:p>
        </p:txBody>
      </p:sp>
      <p:sp>
        <p:nvSpPr>
          <p:cNvPr id="4" name="Text Placeholder 3"/>
          <p:cNvSpPr>
            <a:spLocks noGrp="1"/>
          </p:cNvSpPr>
          <p:nvPr>
            <p:ph type="body" sz="quarter" idx="23"/>
          </p:nvPr>
        </p:nvSpPr>
        <p:spPr>
          <a:xfrm>
            <a:off x="6669218" y="1784144"/>
            <a:ext cx="4791801" cy="3298741"/>
          </a:xfrm>
        </p:spPr>
        <p:txBody>
          <a:bodyPr/>
          <a:lstStyle/>
          <a:p>
            <a:pPr algn="r"/>
            <a:r>
              <a:rPr lang="pl-PL" sz="2800" dirty="0" smtClean="0"/>
              <a:t>Wiele firm wciąż polega na metodzie </a:t>
            </a:r>
            <a:r>
              <a:rPr lang="pl-PL" sz="2800" dirty="0" err="1" smtClean="0"/>
              <a:t>HiPPO</a:t>
            </a:r>
            <a:r>
              <a:rPr lang="pl-PL" sz="2800" dirty="0" smtClean="0"/>
              <a:t> - opinii osoby o najwyższych dochodach w firmie.</a:t>
            </a:r>
            <a:br>
              <a:rPr lang="pl-PL" sz="2800" dirty="0" smtClean="0"/>
            </a:br>
            <a:endParaRPr lang="pl-PL" sz="2800" dirty="0" smtClean="0"/>
          </a:p>
          <a:p>
            <a:pPr algn="r"/>
            <a:r>
              <a:rPr lang="pl-PL" sz="2800" dirty="0" smtClean="0"/>
              <a:t>W dzisiejszym świecie biznesu ludzie zbytnio polegają na doświadczeniu i intuicji, a za mało na danych.</a:t>
            </a:r>
            <a:endParaRPr lang="en-US" sz="2800" dirty="0"/>
          </a:p>
          <a:p>
            <a:pPr algn="r"/>
            <a:endParaRPr lang="en-US" sz="2800" dirty="0"/>
          </a:p>
          <a:p>
            <a:endParaRPr lang="es-ES_tradnl" sz="2800" dirty="0"/>
          </a:p>
        </p:txBody>
      </p:sp>
      <p:pic>
        <p:nvPicPr>
          <p:cNvPr id="9" name="Picture Placeholder 8"/>
          <p:cNvPicPr>
            <a:picLocks noGrp="1" noChangeAspect="1"/>
          </p:cNvPicPr>
          <p:nvPr>
            <p:ph type="pic" sz="quarter" idx="24"/>
          </p:nvPr>
        </p:nvPicPr>
        <p:blipFill>
          <a:blip r:embed="rId2">
            <a:extLst>
              <a:ext uri="{28A0092B-C50C-407E-A947-70E740481C1C}">
                <a14:useLocalDpi xmlns:a14="http://schemas.microsoft.com/office/drawing/2010/main" xmlns="" val="0"/>
              </a:ext>
            </a:extLst>
          </a:blip>
          <a:srcRect l="16253" r="16253"/>
          <a:stretch>
            <a:fillRect/>
          </a:stretch>
        </p:blipFill>
        <p:spPr/>
      </p:pic>
      <p:sp>
        <p:nvSpPr>
          <p:cNvPr id="10" name="TextBox 9"/>
          <p:cNvSpPr txBox="1"/>
          <p:nvPr/>
        </p:nvSpPr>
        <p:spPr>
          <a:xfrm>
            <a:off x="6252994" y="5424003"/>
            <a:ext cx="5208025" cy="253916"/>
          </a:xfrm>
          <a:prstGeom prst="rect">
            <a:avLst/>
          </a:prstGeom>
          <a:noFill/>
        </p:spPr>
        <p:txBody>
          <a:bodyPr wrap="square" rtlCol="0">
            <a:spAutoFit/>
          </a:bodyPr>
          <a:lstStyle/>
          <a:p>
            <a:pPr algn="r"/>
            <a:r>
              <a:rPr lang="pl-PL" sz="1050" dirty="0" smtClean="0">
                <a:solidFill>
                  <a:schemeClr val="bg1"/>
                </a:solidFill>
              </a:rPr>
              <a:t>Źródło</a:t>
            </a:r>
            <a:r>
              <a:rPr lang="es-ES_tradnl" sz="1050" dirty="0" smtClean="0">
                <a:solidFill>
                  <a:schemeClr val="bg1"/>
                </a:solidFill>
              </a:rPr>
              <a:t>: </a:t>
            </a:r>
            <a:r>
              <a:rPr lang="es-ES_tradnl" sz="1050" dirty="0">
                <a:solidFill>
                  <a:schemeClr val="bg1"/>
                </a:solidFill>
              </a:rPr>
              <a:t>Harvard Business Review, October 2012</a:t>
            </a:r>
            <a:endParaRPr lang="en-US" sz="1050" dirty="0">
              <a:solidFill>
                <a:schemeClr val="bg1"/>
              </a:solidFill>
            </a:endParaRPr>
          </a:p>
        </p:txBody>
      </p:sp>
      <p:sp>
        <p:nvSpPr>
          <p:cNvPr id="2" name="TextBox 1"/>
          <p:cNvSpPr txBox="1"/>
          <p:nvPr/>
        </p:nvSpPr>
        <p:spPr>
          <a:xfrm>
            <a:off x="4572000" y="2724539"/>
            <a:ext cx="184731" cy="369332"/>
          </a:xfrm>
          <a:prstGeom prst="rect">
            <a:avLst/>
          </a:prstGeom>
          <a:noFill/>
        </p:spPr>
        <p:txBody>
          <a:bodyPr wrap="none" rtlCol="0">
            <a:spAutoFit/>
          </a:bodyPr>
          <a:lstStyle/>
          <a:p>
            <a:endParaRPr lang="es-ES_tradnl" dirty="0"/>
          </a:p>
        </p:txBody>
      </p:sp>
    </p:spTree>
    <p:extLst>
      <p:ext uri="{BB962C8B-B14F-4D97-AF65-F5344CB8AC3E}">
        <p14:creationId xmlns:p14="http://schemas.microsoft.com/office/powerpoint/2010/main" xmlns="" val="976532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E99A4937-6944-46E6-8E98-8E859A4C0C99}"/>
              </a:ext>
            </a:extLst>
          </p:cNvPr>
          <p:cNvSpPr txBox="1">
            <a:spLocks/>
          </p:cNvSpPr>
          <p:nvPr/>
        </p:nvSpPr>
        <p:spPr>
          <a:xfrm>
            <a:off x="397747" y="158499"/>
            <a:ext cx="9205040" cy="857158"/>
          </a:xfrm>
          <a:prstGeom prst="rect">
            <a:avLst/>
          </a:prstGeom>
          <a:solidFill>
            <a:schemeClr val="bg1"/>
          </a:solidFill>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a:buNone/>
              <a:defRPr sz="3600" i="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70000"/>
              </a:lnSpc>
            </a:pPr>
            <a:r>
              <a:rPr lang="en-US" b="1" dirty="0"/>
              <a:t>4. </a:t>
            </a:r>
            <a:r>
              <a:rPr lang="pl-PL" b="1" dirty="0" smtClean="0"/>
              <a:t>KORZYŚCI Z DANYCH DLA BIZNESU</a:t>
            </a:r>
            <a:endParaRPr lang="en-US" b="1" dirty="0"/>
          </a:p>
        </p:txBody>
      </p:sp>
      <p:sp>
        <p:nvSpPr>
          <p:cNvPr id="2" name="Rectangle 1"/>
          <p:cNvSpPr/>
          <p:nvPr/>
        </p:nvSpPr>
        <p:spPr>
          <a:xfrm>
            <a:off x="397747" y="1514679"/>
            <a:ext cx="8876882" cy="4832092"/>
          </a:xfrm>
          <a:prstGeom prst="rect">
            <a:avLst/>
          </a:prstGeom>
        </p:spPr>
        <p:txBody>
          <a:bodyPr wrap="square">
            <a:spAutoFit/>
          </a:bodyPr>
          <a:lstStyle/>
          <a:p>
            <a:pPr algn="just"/>
            <a:r>
              <a:rPr lang="pl-PL" sz="2800" dirty="0" smtClean="0">
                <a:solidFill>
                  <a:srgbClr val="085156"/>
                </a:solidFill>
              </a:rPr>
              <a:t>Znaczenie dużych zbiorów danych nie zależy od tego, ile danych ma firma, ale w jaki sposób je wykorzystuje.</a:t>
            </a:r>
          </a:p>
          <a:p>
            <a:pPr algn="just"/>
            <a:r>
              <a:rPr lang="pl-PL" sz="2800" dirty="0" smtClean="0">
                <a:solidFill>
                  <a:srgbClr val="085156"/>
                </a:solidFill>
              </a:rPr>
              <a:t/>
            </a:r>
            <a:br>
              <a:rPr lang="pl-PL" sz="2800" dirty="0" smtClean="0">
                <a:solidFill>
                  <a:srgbClr val="085156"/>
                </a:solidFill>
              </a:rPr>
            </a:br>
            <a:r>
              <a:rPr lang="pl-PL" sz="2800" dirty="0" smtClean="0">
                <a:solidFill>
                  <a:srgbClr val="085156"/>
                </a:solidFill>
              </a:rPr>
              <a:t>Możliwość analizowania i przewidywania zachowań rynkowych i klientów dzięki dużym zbiorom danych stanowi zmianę paradygmatu dla MŚP. Po prawidłowym wdrożeniu może zwiększyć elastyczność, produktywność, szybkość reakcji, przewidywanie i zdolność zaspokajania potrzeb klientów poprzez rejestrowanie martwych punktów i podejmowanie lepszych decyzji.</a:t>
            </a:r>
          </a:p>
          <a:p>
            <a:pPr algn="just"/>
            <a:endParaRPr lang="en-US" sz="2800" dirty="0">
              <a:solidFill>
                <a:srgbClr val="085156"/>
              </a:solidFill>
            </a:endParaRPr>
          </a:p>
        </p:txBody>
      </p:sp>
      <p:sp>
        <p:nvSpPr>
          <p:cNvPr id="4" name="Rectangle 3">
            <a:extLst>
              <a:ext uri="{FF2B5EF4-FFF2-40B4-BE49-F238E27FC236}">
                <a16:creationId xmlns:a16="http://schemas.microsoft.com/office/drawing/2014/main" xmlns="" id="{F9D4C38F-34DE-4771-9D1A-8730FD8CABB9}"/>
              </a:ext>
            </a:extLst>
          </p:cNvPr>
          <p:cNvSpPr/>
          <p:nvPr/>
        </p:nvSpPr>
        <p:spPr>
          <a:xfrm>
            <a:off x="577929" y="6576390"/>
            <a:ext cx="2940228" cy="246221"/>
          </a:xfrm>
          <a:prstGeom prst="rect">
            <a:avLst/>
          </a:prstGeom>
        </p:spPr>
        <p:txBody>
          <a:bodyPr wrap="none">
            <a:spAutoFit/>
          </a:bodyPr>
          <a:lstStyle/>
          <a:p>
            <a:r>
              <a:rPr lang="pl-PL" sz="1000" dirty="0" smtClean="0"/>
              <a:t>Źródło</a:t>
            </a:r>
            <a:r>
              <a:rPr lang="en-IE" sz="1000" dirty="0" smtClean="0"/>
              <a:t>: </a:t>
            </a:r>
            <a:r>
              <a:rPr lang="en-IE" sz="1000" dirty="0">
                <a:hlinkClick r:id="rId2"/>
              </a:rPr>
              <a:t>An Overview of Big Data for Growth in SMEs  </a:t>
            </a:r>
            <a:endParaRPr lang="en-IE" sz="1000" dirty="0"/>
          </a:p>
        </p:txBody>
      </p:sp>
    </p:spTree>
    <p:extLst>
      <p:ext uri="{BB962C8B-B14F-4D97-AF65-F5344CB8AC3E}">
        <p14:creationId xmlns:p14="http://schemas.microsoft.com/office/powerpoint/2010/main" xmlns="" val="1965862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E99A4937-6944-46E6-8E98-8E859A4C0C99}"/>
              </a:ext>
            </a:extLst>
          </p:cNvPr>
          <p:cNvSpPr txBox="1">
            <a:spLocks/>
          </p:cNvSpPr>
          <p:nvPr/>
        </p:nvSpPr>
        <p:spPr>
          <a:xfrm>
            <a:off x="397747" y="158499"/>
            <a:ext cx="9205040" cy="857158"/>
          </a:xfrm>
          <a:prstGeom prst="rect">
            <a:avLst/>
          </a:prstGeom>
          <a:solidFill>
            <a:schemeClr val="bg1"/>
          </a:solidFill>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a:buNone/>
              <a:defRPr sz="3600" i="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70000"/>
              </a:lnSpc>
            </a:pPr>
            <a:r>
              <a:rPr lang="en-US" b="1" dirty="0" smtClean="0"/>
              <a:t>4. </a:t>
            </a:r>
            <a:r>
              <a:rPr lang="pl-PL" b="1" dirty="0" smtClean="0"/>
              <a:t>KORZYŚCI Z DANYCH DLA BIZNESU</a:t>
            </a:r>
            <a:endParaRPr lang="en-US" b="1" dirty="0"/>
          </a:p>
        </p:txBody>
      </p:sp>
      <p:sp>
        <p:nvSpPr>
          <p:cNvPr id="3" name="Rectangle 2"/>
          <p:cNvSpPr/>
          <p:nvPr/>
        </p:nvSpPr>
        <p:spPr>
          <a:xfrm>
            <a:off x="5509673" y="1528933"/>
            <a:ext cx="6780382" cy="2246769"/>
          </a:xfrm>
          <a:prstGeom prst="rect">
            <a:avLst/>
          </a:prstGeom>
        </p:spPr>
        <p:txBody>
          <a:bodyPr wrap="none">
            <a:spAutoFit/>
          </a:bodyPr>
          <a:lstStyle/>
          <a:p>
            <a:r>
              <a:rPr lang="pl-PL" sz="2800" b="1" dirty="0" smtClean="0">
                <a:solidFill>
                  <a:srgbClr val="085156"/>
                </a:solidFill>
              </a:rPr>
              <a:t>Innowacyjny produkt</a:t>
            </a:r>
            <a:endParaRPr lang="es-ES_tradnl" sz="2800" b="1" dirty="0">
              <a:solidFill>
                <a:srgbClr val="085156"/>
              </a:solidFill>
            </a:endParaRPr>
          </a:p>
          <a:p>
            <a:pPr marL="457200" indent="-457200">
              <a:buFont typeface="Arial" charset="0"/>
              <a:buChar char="•"/>
            </a:pPr>
            <a:r>
              <a:rPr lang="pl-PL" sz="2800" dirty="0" smtClean="0">
                <a:solidFill>
                  <a:srgbClr val="085156"/>
                </a:solidFill>
              </a:rPr>
              <a:t>Informacje rynkowe</a:t>
            </a:r>
          </a:p>
          <a:p>
            <a:pPr marL="457200" indent="-457200">
              <a:buFont typeface="Arial" charset="0"/>
              <a:buChar char="•"/>
            </a:pPr>
            <a:r>
              <a:rPr lang="pl-PL" sz="2800" dirty="0" smtClean="0">
                <a:solidFill>
                  <a:srgbClr val="085156"/>
                </a:solidFill>
              </a:rPr>
              <a:t>Nowe Produkty</a:t>
            </a:r>
          </a:p>
          <a:p>
            <a:pPr marL="457200" indent="-457200">
              <a:buFont typeface="Arial" charset="0"/>
              <a:buChar char="•"/>
            </a:pPr>
            <a:r>
              <a:rPr lang="pl-PL" sz="2800" dirty="0" smtClean="0">
                <a:solidFill>
                  <a:srgbClr val="085156"/>
                </a:solidFill>
              </a:rPr>
              <a:t>Informacje zwrotne w czasie rzeczywistym</a:t>
            </a:r>
          </a:p>
          <a:p>
            <a:pPr marL="457200" indent="-457200">
              <a:buFont typeface="Arial" charset="0"/>
              <a:buChar char="•"/>
            </a:pPr>
            <a:r>
              <a:rPr lang="pl-PL" sz="2800" dirty="0" smtClean="0">
                <a:solidFill>
                  <a:srgbClr val="085156"/>
                </a:solidFill>
              </a:rPr>
              <a:t>Maksymalizuj zysk</a:t>
            </a:r>
            <a:endParaRPr lang="es-ES_tradnl" sz="2800" dirty="0">
              <a:solidFill>
                <a:srgbClr val="085156"/>
              </a:solidFill>
            </a:endParaRPr>
          </a:p>
        </p:txBody>
      </p:sp>
      <p:sp>
        <p:nvSpPr>
          <p:cNvPr id="5" name="Rectangle 4"/>
          <p:cNvSpPr/>
          <p:nvPr/>
        </p:nvSpPr>
        <p:spPr>
          <a:xfrm>
            <a:off x="557063" y="1528933"/>
            <a:ext cx="4451090" cy="2677656"/>
          </a:xfrm>
          <a:prstGeom prst="rect">
            <a:avLst/>
          </a:prstGeom>
        </p:spPr>
        <p:txBody>
          <a:bodyPr wrap="none">
            <a:spAutoFit/>
          </a:bodyPr>
          <a:lstStyle/>
          <a:p>
            <a:r>
              <a:rPr lang="pl-PL" sz="2800" b="1" dirty="0" smtClean="0">
                <a:solidFill>
                  <a:srgbClr val="085156"/>
                </a:solidFill>
              </a:rPr>
              <a:t>Ulepszenia procesu</a:t>
            </a:r>
            <a:endParaRPr lang="es-ES_tradnl" sz="2800" b="1" dirty="0">
              <a:solidFill>
                <a:srgbClr val="085156"/>
              </a:solidFill>
            </a:endParaRPr>
          </a:p>
          <a:p>
            <a:pPr marL="457200" indent="-457200">
              <a:buFont typeface="Arial" charset="0"/>
              <a:buChar char="•"/>
            </a:pPr>
            <a:r>
              <a:rPr lang="pl-PL" sz="2800" dirty="0" smtClean="0">
                <a:solidFill>
                  <a:srgbClr val="085156"/>
                </a:solidFill>
              </a:rPr>
              <a:t>Oszczędność czasu</a:t>
            </a:r>
            <a:endParaRPr lang="es-ES_tradnl" sz="2800" dirty="0">
              <a:solidFill>
                <a:srgbClr val="085156"/>
              </a:solidFill>
            </a:endParaRPr>
          </a:p>
          <a:p>
            <a:pPr marL="457200" indent="-457200">
              <a:buFont typeface="Arial" charset="0"/>
              <a:buChar char="•"/>
            </a:pPr>
            <a:r>
              <a:rPr lang="pl-PL" sz="2800" dirty="0" smtClean="0">
                <a:solidFill>
                  <a:srgbClr val="085156"/>
                </a:solidFill>
              </a:rPr>
              <a:t>Niższe koszty</a:t>
            </a:r>
            <a:endParaRPr lang="es-ES_tradnl" sz="2800" dirty="0">
              <a:solidFill>
                <a:srgbClr val="085156"/>
              </a:solidFill>
            </a:endParaRPr>
          </a:p>
          <a:p>
            <a:pPr marL="457200" indent="-457200">
              <a:buFont typeface="Arial" charset="0"/>
              <a:buChar char="•"/>
            </a:pPr>
            <a:r>
              <a:rPr lang="pl-PL" sz="2800" dirty="0" smtClean="0">
                <a:solidFill>
                  <a:srgbClr val="085156"/>
                </a:solidFill>
              </a:rPr>
              <a:t>Lepsza jakość</a:t>
            </a:r>
            <a:endParaRPr lang="es-ES_tradnl" sz="2800" dirty="0">
              <a:solidFill>
                <a:srgbClr val="085156"/>
              </a:solidFill>
            </a:endParaRPr>
          </a:p>
          <a:p>
            <a:pPr marL="457200" indent="-457200">
              <a:buFont typeface="Arial" charset="0"/>
              <a:buChar char="•"/>
            </a:pPr>
            <a:r>
              <a:rPr lang="pl-PL" sz="2800" dirty="0" smtClean="0">
                <a:solidFill>
                  <a:srgbClr val="085156"/>
                </a:solidFill>
              </a:rPr>
              <a:t>Zarządzaj reputacją </a:t>
            </a:r>
            <a:r>
              <a:rPr lang="pl-PL" sz="2800" dirty="0" err="1" smtClean="0">
                <a:solidFill>
                  <a:srgbClr val="085156"/>
                </a:solidFill>
              </a:rPr>
              <a:t>online</a:t>
            </a:r>
            <a:endParaRPr lang="es-ES_tradnl" sz="2800" dirty="0">
              <a:solidFill>
                <a:srgbClr val="085156"/>
              </a:solidFill>
            </a:endParaRPr>
          </a:p>
          <a:p>
            <a:pPr marL="457200" indent="-457200">
              <a:buFont typeface="Arial" charset="0"/>
              <a:buChar char="•"/>
            </a:pPr>
            <a:r>
              <a:rPr lang="pl-PL" sz="2800" dirty="0" smtClean="0">
                <a:solidFill>
                  <a:srgbClr val="085156"/>
                </a:solidFill>
              </a:rPr>
              <a:t>Satysfakcja klienta</a:t>
            </a:r>
          </a:p>
        </p:txBody>
      </p:sp>
    </p:spTree>
    <p:extLst>
      <p:ext uri="{BB962C8B-B14F-4D97-AF65-F5344CB8AC3E}">
        <p14:creationId xmlns:p14="http://schemas.microsoft.com/office/powerpoint/2010/main" xmlns="" val="715730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grpSp>
        <p:nvGrpSpPr>
          <p:cNvPr id="6" name="Group 5"/>
          <p:cNvGrpSpPr/>
          <p:nvPr/>
        </p:nvGrpSpPr>
        <p:grpSpPr>
          <a:xfrm>
            <a:off x="1" y="-4"/>
            <a:ext cx="4350846" cy="6858004"/>
            <a:chOff x="1487841" y="-6"/>
            <a:chExt cx="3302706" cy="6858004"/>
          </a:xfrm>
          <a:solidFill>
            <a:srgbClr val="085156"/>
          </a:solidFill>
        </p:grpSpPr>
        <p:sp>
          <p:nvSpPr>
            <p:cNvPr id="7" name="Rectangle 6"/>
            <p:cNvSpPr/>
            <p:nvPr/>
          </p:nvSpPr>
          <p:spPr>
            <a:xfrm rot="16200000">
              <a:off x="-818805" y="2306640"/>
              <a:ext cx="6858004" cy="2244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 name="TextBox 1"/>
          <p:cNvSpPr txBox="1"/>
          <p:nvPr/>
        </p:nvSpPr>
        <p:spPr>
          <a:xfrm>
            <a:off x="324625" y="317714"/>
            <a:ext cx="4026221" cy="2862322"/>
          </a:xfrm>
          <a:prstGeom prst="rect">
            <a:avLst/>
          </a:prstGeom>
          <a:noFill/>
        </p:spPr>
        <p:txBody>
          <a:bodyPr wrap="square" rtlCol="0">
            <a:spAutoFit/>
          </a:bodyPr>
          <a:lstStyle/>
          <a:p>
            <a:r>
              <a:rPr lang="pl-PL" sz="3600" dirty="0" smtClean="0">
                <a:solidFill>
                  <a:schemeClr val="bg1"/>
                </a:solidFill>
              </a:rPr>
              <a:t>CZTERY METODY WYKORZYSTYWANIA DANYCH PRZEZ FIRMY DO ROZWOJU</a:t>
            </a:r>
            <a:endParaRPr lang="es-ES_tradnl" dirty="0">
              <a:solidFill>
                <a:schemeClr val="bg1"/>
              </a:solidFill>
            </a:endParaRPr>
          </a:p>
        </p:txBody>
      </p:sp>
      <p:sp>
        <p:nvSpPr>
          <p:cNvPr id="10" name="Rectangle 21"/>
          <p:cNvSpPr>
            <a:spLocks noChangeArrowheads="1"/>
          </p:cNvSpPr>
          <p:nvPr/>
        </p:nvSpPr>
        <p:spPr bwMode="auto">
          <a:xfrm>
            <a:off x="366219" y="3298168"/>
            <a:ext cx="2394213"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 name="Rectangle 2"/>
          <p:cNvSpPr/>
          <p:nvPr/>
        </p:nvSpPr>
        <p:spPr>
          <a:xfrm>
            <a:off x="4982178" y="290547"/>
            <a:ext cx="7158070" cy="3954929"/>
          </a:xfrm>
          <a:prstGeom prst="rect">
            <a:avLst/>
          </a:prstGeom>
        </p:spPr>
        <p:txBody>
          <a:bodyPr wrap="square">
            <a:spAutoFit/>
          </a:bodyPr>
          <a:lstStyle/>
          <a:p>
            <a:pPr>
              <a:spcAft>
                <a:spcPts val="0"/>
              </a:spcAft>
            </a:pPr>
            <a:r>
              <a:rPr lang="pl-PL" sz="2400" b="1" dirty="0" smtClean="0">
                <a:solidFill>
                  <a:srgbClr val="085156"/>
                </a:solidFill>
                <a:ea typeface="Times New Roman" charset="0"/>
                <a:cs typeface="Times New Roman" charset="0"/>
              </a:rPr>
              <a:t>Skróć czas wprowadzania na rynek</a:t>
            </a:r>
            <a:r>
              <a:rPr lang="pl-PL" sz="2400" dirty="0" smtClean="0"/>
              <a:t/>
            </a:r>
            <a:br>
              <a:rPr lang="pl-PL" sz="2400" dirty="0" smtClean="0"/>
            </a:br>
            <a:r>
              <a:rPr lang="pl-PL" dirty="0" smtClean="0">
                <a:solidFill>
                  <a:srgbClr val="085156"/>
                </a:solidFill>
                <a:ea typeface="Calibri" charset="0"/>
                <a:cs typeface="Times New Roman" charset="0"/>
              </a:rPr>
              <a:t>Wprowadzanie nowych produktów lub usług obejmuje wiele etapów cyklu życia. Duża firma farmaceutyczna skróciła czas potrzebny na przeprowadzenie symulacji badań klinicznych o 98%, przenosząc swoją pracę do dedykowanego środowiska usług danych w chmurze.</a:t>
            </a:r>
          </a:p>
          <a:p>
            <a:pPr>
              <a:spcAft>
                <a:spcPts val="0"/>
              </a:spcAft>
            </a:pPr>
            <a:endParaRPr lang="en-US" dirty="0">
              <a:solidFill>
                <a:srgbClr val="085156"/>
              </a:solidFill>
              <a:ea typeface="Calibri" charset="0"/>
              <a:cs typeface="Times New Roman" charset="0"/>
            </a:endParaRPr>
          </a:p>
          <a:p>
            <a:r>
              <a:rPr lang="pl-PL" dirty="0" smtClean="0">
                <a:solidFill>
                  <a:srgbClr val="085156"/>
                </a:solidFill>
                <a:ea typeface="Calibri" charset="0"/>
                <a:cs typeface="Times New Roman" charset="0"/>
              </a:rPr>
              <a:t>Przed przeprowadzką naukowcy korzystali ze wspólnego środowiska wewnętrznego, w którym wykonanie setek zadań zajmowało 60 godzin. Teraz, gdy każdy naukowiec ma dedykowane środowisko, 2000 zadań może zostać przetworzonych w ciągu 80 minut bez wywierania wpływu na innych członków zespołu.</a:t>
            </a:r>
          </a:p>
          <a:p>
            <a:pPr>
              <a:spcAft>
                <a:spcPts val="0"/>
              </a:spcAft>
            </a:pPr>
            <a:endParaRPr lang="en-US" dirty="0">
              <a:solidFill>
                <a:srgbClr val="085156"/>
              </a:solidFill>
              <a:ea typeface="Calibri" charset="0"/>
              <a:cs typeface="Times New Roman" charset="0"/>
            </a:endParaRPr>
          </a:p>
          <a:p>
            <a:pPr>
              <a:spcAft>
                <a:spcPts val="0"/>
              </a:spcAft>
            </a:pPr>
            <a:r>
              <a:rPr lang="en-US" dirty="0">
                <a:solidFill>
                  <a:srgbClr val="085156"/>
                </a:solidFill>
                <a:ea typeface="Calibri" charset="0"/>
                <a:cs typeface="Times New Roman" charset="0"/>
              </a:rPr>
              <a:t> </a:t>
            </a:r>
          </a:p>
          <a:p>
            <a:pPr>
              <a:spcAft>
                <a:spcPts val="0"/>
              </a:spcAft>
            </a:pPr>
            <a:endParaRPr lang="en-US" sz="1100" dirty="0">
              <a:effectLst/>
              <a:latin typeface="Avenir" charset="0"/>
              <a:ea typeface="Calibri" charset="0"/>
              <a:cs typeface="Times New Roman" charset="0"/>
            </a:endParaRPr>
          </a:p>
        </p:txBody>
      </p:sp>
      <p:sp>
        <p:nvSpPr>
          <p:cNvPr id="15" name="Rectangle 14"/>
          <p:cNvSpPr/>
          <p:nvPr/>
        </p:nvSpPr>
        <p:spPr>
          <a:xfrm>
            <a:off x="5033930" y="3389606"/>
            <a:ext cx="7158070" cy="3231654"/>
          </a:xfrm>
          <a:prstGeom prst="rect">
            <a:avLst/>
          </a:prstGeom>
        </p:spPr>
        <p:txBody>
          <a:bodyPr wrap="square">
            <a:spAutoFit/>
          </a:bodyPr>
          <a:lstStyle/>
          <a:p>
            <a:pPr>
              <a:spcAft>
                <a:spcPts val="0"/>
              </a:spcAft>
            </a:pPr>
            <a:r>
              <a:rPr lang="pl-PL" sz="2400" b="1" dirty="0" smtClean="0">
                <a:solidFill>
                  <a:srgbClr val="085156"/>
                </a:solidFill>
                <a:ea typeface="Times New Roman" charset="0"/>
                <a:cs typeface="Times New Roman" charset="0"/>
              </a:rPr>
              <a:t>Popraw wynik finansowy</a:t>
            </a:r>
            <a:endParaRPr lang="en-US" sz="2400" b="1" dirty="0">
              <a:solidFill>
                <a:srgbClr val="085156"/>
              </a:solidFill>
              <a:effectLst/>
              <a:ea typeface="Times New Roman" charset="0"/>
              <a:cs typeface="Times New Roman" charset="0"/>
            </a:endParaRPr>
          </a:p>
          <a:p>
            <a:r>
              <a:rPr lang="pl-PL" dirty="0" smtClean="0">
                <a:solidFill>
                  <a:srgbClr val="085156"/>
                </a:solidFill>
                <a:ea typeface="Calibri" charset="0"/>
                <a:cs typeface="Times New Roman" charset="0"/>
              </a:rPr>
              <a:t>Działy finansów korporacyjnych wychodzą poza okresowe raportowanie, wykorzystując duże zbiory danych w celu zmniejszenia ryzyka i kosztów, identyfikacji szans i poprawy dokładności prognoz. Ponieważ łatwiej jest zatrzymać istniejącego klienta niż pozyskać nowego, powszechną praktyką jest analiza historii płatności klientów, aby zidentyfikować osoby najbardziej zagrożone zaprzestaniem korzystania z usługi, zanim to zrobią.</a:t>
            </a:r>
            <a:br>
              <a:rPr lang="pl-PL" dirty="0" smtClean="0">
                <a:solidFill>
                  <a:srgbClr val="085156"/>
                </a:solidFill>
                <a:ea typeface="Calibri" charset="0"/>
                <a:cs typeface="Times New Roman" charset="0"/>
              </a:rPr>
            </a:br>
            <a:r>
              <a:rPr lang="pl-PL" dirty="0" smtClean="0">
                <a:solidFill>
                  <a:srgbClr val="085156"/>
                </a:solidFill>
                <a:ea typeface="Calibri" charset="0"/>
                <a:cs typeface="Times New Roman" charset="0"/>
              </a:rPr>
              <a:t/>
            </a:r>
            <a:br>
              <a:rPr lang="pl-PL" dirty="0" smtClean="0">
                <a:solidFill>
                  <a:srgbClr val="085156"/>
                </a:solidFill>
                <a:ea typeface="Calibri" charset="0"/>
                <a:cs typeface="Times New Roman" charset="0"/>
              </a:rPr>
            </a:br>
            <a:r>
              <a:rPr lang="pl-PL" dirty="0" smtClean="0">
                <a:solidFill>
                  <a:srgbClr val="085156"/>
                </a:solidFill>
                <a:ea typeface="Calibri" charset="0"/>
                <a:cs typeface="Times New Roman" charset="0"/>
              </a:rPr>
              <a:t>Przewidując ryzyko, firma może poprawić obsługę tego klienta, zastępując na przykład wiadomości e-mail rozmowami telefonicznymi, aby nadać im wyjątkowy charakter.</a:t>
            </a:r>
          </a:p>
        </p:txBody>
      </p:sp>
      <p:sp>
        <p:nvSpPr>
          <p:cNvPr id="11" name="Rectangle 3">
            <a:extLst>
              <a:ext uri="{FF2B5EF4-FFF2-40B4-BE49-F238E27FC236}">
                <a16:creationId xmlns:a16="http://schemas.microsoft.com/office/drawing/2014/main" xmlns="" id="{06A53687-7702-484E-A714-C91938E2BBF3}"/>
              </a:ext>
            </a:extLst>
          </p:cNvPr>
          <p:cNvSpPr/>
          <p:nvPr/>
        </p:nvSpPr>
        <p:spPr>
          <a:xfrm>
            <a:off x="22417" y="5944151"/>
            <a:ext cx="3977495" cy="553998"/>
          </a:xfrm>
          <a:prstGeom prst="rect">
            <a:avLst/>
          </a:prstGeom>
        </p:spPr>
        <p:txBody>
          <a:bodyPr wrap="square">
            <a:spAutoFit/>
          </a:bodyPr>
          <a:lstStyle/>
          <a:p>
            <a:r>
              <a:rPr lang="pl-PL" sz="1000" dirty="0" smtClean="0">
                <a:solidFill>
                  <a:schemeClr val="bg1"/>
                </a:solidFill>
              </a:rPr>
              <a:t>Źródło</a:t>
            </a:r>
            <a:r>
              <a:rPr lang="en-IE" sz="1000" dirty="0" smtClean="0">
                <a:solidFill>
                  <a:schemeClr val="bg1"/>
                </a:solidFill>
              </a:rPr>
              <a:t>: </a:t>
            </a:r>
            <a:r>
              <a:rPr lang="en-IE" sz="1000" dirty="0">
                <a:hlinkClick r:id="rId3"/>
              </a:rPr>
              <a:t>https://www.informationweek.com/software/enterprise-applications/bigdata-6-real-life-business-cases/d/d-id/1320590?image_number=2&amp;piddl_msgorder=asc</a:t>
            </a:r>
            <a:endParaRPr lang="en-IE" sz="1000" dirty="0"/>
          </a:p>
        </p:txBody>
      </p:sp>
    </p:spTree>
    <p:extLst>
      <p:ext uri="{BB962C8B-B14F-4D97-AF65-F5344CB8AC3E}">
        <p14:creationId xmlns:p14="http://schemas.microsoft.com/office/powerpoint/2010/main" xmlns="" val="784772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grpSp>
        <p:nvGrpSpPr>
          <p:cNvPr id="6" name="Group 5"/>
          <p:cNvGrpSpPr/>
          <p:nvPr/>
        </p:nvGrpSpPr>
        <p:grpSpPr>
          <a:xfrm>
            <a:off x="1" y="-4"/>
            <a:ext cx="4350846" cy="6858004"/>
            <a:chOff x="1487841" y="-6"/>
            <a:chExt cx="3302706" cy="6858004"/>
          </a:xfrm>
          <a:solidFill>
            <a:srgbClr val="085156"/>
          </a:solidFill>
        </p:grpSpPr>
        <p:sp>
          <p:nvSpPr>
            <p:cNvPr id="7" name="Rectangle 6"/>
            <p:cNvSpPr/>
            <p:nvPr/>
          </p:nvSpPr>
          <p:spPr>
            <a:xfrm rot="16200000">
              <a:off x="-818805" y="2306640"/>
              <a:ext cx="6858004" cy="2244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 name="TextBox 1"/>
          <p:cNvSpPr txBox="1"/>
          <p:nvPr/>
        </p:nvSpPr>
        <p:spPr>
          <a:xfrm>
            <a:off x="324625" y="317714"/>
            <a:ext cx="4026221" cy="2862322"/>
          </a:xfrm>
          <a:prstGeom prst="rect">
            <a:avLst/>
          </a:prstGeom>
          <a:noFill/>
        </p:spPr>
        <p:txBody>
          <a:bodyPr wrap="square" rtlCol="0">
            <a:spAutoFit/>
          </a:bodyPr>
          <a:lstStyle/>
          <a:p>
            <a:r>
              <a:rPr lang="pl-PL" sz="3600" dirty="0" smtClean="0">
                <a:solidFill>
                  <a:schemeClr val="bg1"/>
                </a:solidFill>
              </a:rPr>
              <a:t>CZTERY METODY WYKORZYSTYWANIA DANYCH PRZEZ FIRMY DO ROZWOJU</a:t>
            </a:r>
            <a:endParaRPr lang="es-ES_tradnl" sz="3600" dirty="0">
              <a:solidFill>
                <a:schemeClr val="bg1"/>
              </a:solidFill>
            </a:endParaRPr>
          </a:p>
        </p:txBody>
      </p:sp>
      <p:sp>
        <p:nvSpPr>
          <p:cNvPr id="10" name="Rectangle 21"/>
          <p:cNvSpPr>
            <a:spLocks noChangeArrowheads="1"/>
          </p:cNvSpPr>
          <p:nvPr/>
        </p:nvSpPr>
        <p:spPr bwMode="auto">
          <a:xfrm>
            <a:off x="366219" y="3304156"/>
            <a:ext cx="2394213"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 name="Rectangle 2"/>
          <p:cNvSpPr/>
          <p:nvPr/>
        </p:nvSpPr>
        <p:spPr>
          <a:xfrm>
            <a:off x="4891929" y="3258437"/>
            <a:ext cx="6670614" cy="3108543"/>
          </a:xfrm>
          <a:prstGeom prst="rect">
            <a:avLst/>
          </a:prstGeom>
        </p:spPr>
        <p:txBody>
          <a:bodyPr wrap="square">
            <a:spAutoFit/>
          </a:bodyPr>
          <a:lstStyle/>
          <a:p>
            <a:r>
              <a:rPr lang="pl-PL" sz="2400" b="1" dirty="0" smtClean="0">
                <a:solidFill>
                  <a:srgbClr val="085156"/>
                </a:solidFill>
              </a:rPr>
              <a:t>Minimalizuj awarie urządzeń i zasobów</a:t>
            </a:r>
            <a:r>
              <a:rPr lang="pl-PL" sz="1000" dirty="0" smtClean="0"/>
              <a:t/>
            </a:r>
            <a:br>
              <a:rPr lang="pl-PL" sz="1000" dirty="0" smtClean="0"/>
            </a:br>
            <a:r>
              <a:rPr lang="pl-PL" dirty="0" smtClean="0">
                <a:solidFill>
                  <a:srgbClr val="085156"/>
                </a:solidFill>
              </a:rPr>
              <a:t>Czujniki można wbudować we wszystko. Umożliwia to firmom wykorzystanie danych do ustalenia, kiedy wymagana jest konserwacja urządzeń. W idealnym przypadku, gdy pojawi się problem, firmy chcą go zrozumieć, dowiedzieć się co go spowodowało i jak można go rozwiązać, najlepiej przed wysłaniem do usterki specjalisty.</a:t>
            </a:r>
            <a:br>
              <a:rPr lang="pl-PL" dirty="0" smtClean="0">
                <a:solidFill>
                  <a:srgbClr val="085156"/>
                </a:solidFill>
              </a:rPr>
            </a:br>
            <a:r>
              <a:rPr lang="pl-PL" dirty="0" smtClean="0">
                <a:solidFill>
                  <a:srgbClr val="085156"/>
                </a:solidFill>
              </a:rPr>
              <a:t/>
            </a:r>
            <a:br>
              <a:rPr lang="pl-PL" dirty="0" smtClean="0">
                <a:solidFill>
                  <a:srgbClr val="085156"/>
                </a:solidFill>
              </a:rPr>
            </a:br>
            <a:r>
              <a:rPr lang="pl-PL" dirty="0" smtClean="0">
                <a:solidFill>
                  <a:srgbClr val="085156"/>
                </a:solidFill>
              </a:rPr>
              <a:t>Firmy, które zbierają więcej informacji, mogą prowadzić bardziej proaktywną konserwację, zaoszczędzić cenne godziny pracy personelu i zwiększyć satysfakcję klienta.</a:t>
            </a:r>
          </a:p>
          <a:p>
            <a:endParaRPr lang="en-US" sz="1000" dirty="0">
              <a:solidFill>
                <a:srgbClr val="085156"/>
              </a:solidFill>
              <a:effectLst/>
              <a:latin typeface="Avenir" charset="0"/>
              <a:ea typeface="Calibri" charset="0"/>
              <a:cs typeface="Times New Roman" charset="0"/>
            </a:endParaRPr>
          </a:p>
        </p:txBody>
      </p:sp>
      <p:sp>
        <p:nvSpPr>
          <p:cNvPr id="4" name="Rectangle 3"/>
          <p:cNvSpPr/>
          <p:nvPr/>
        </p:nvSpPr>
        <p:spPr>
          <a:xfrm>
            <a:off x="4891928" y="496206"/>
            <a:ext cx="6954631" cy="2496837"/>
          </a:xfrm>
          <a:prstGeom prst="rect">
            <a:avLst/>
          </a:prstGeom>
        </p:spPr>
        <p:txBody>
          <a:bodyPr wrap="square">
            <a:spAutoFit/>
          </a:bodyPr>
          <a:lstStyle/>
          <a:p>
            <a:pPr>
              <a:lnSpc>
                <a:spcPts val="1660"/>
              </a:lnSpc>
            </a:pPr>
            <a:r>
              <a:rPr lang="pl-PL" sz="2400" b="1" dirty="0" smtClean="0">
                <a:solidFill>
                  <a:srgbClr val="085156"/>
                </a:solidFill>
              </a:rPr>
              <a:t>Zoptymalizuj personel i łańcuch dostaw pod kątem pogody</a:t>
            </a:r>
            <a:r>
              <a:rPr lang="pl-PL" dirty="0" smtClean="0"/>
              <a:t/>
            </a:r>
            <a:br>
              <a:rPr lang="pl-PL" dirty="0" smtClean="0"/>
            </a:br>
            <a:r>
              <a:rPr lang="pl-PL" dirty="0" smtClean="0"/>
              <a:t/>
            </a:r>
            <a:br>
              <a:rPr lang="pl-PL" dirty="0" smtClean="0"/>
            </a:br>
            <a:r>
              <a:rPr lang="pl-PL" dirty="0" smtClean="0">
                <a:solidFill>
                  <a:srgbClr val="085156"/>
                </a:solidFill>
              </a:rPr>
              <a:t>Pogoda ma ogromny wpływ ekonomiczny na poziomie makro, ale wpływa na firmy każdej wielkości ze względu na swój nieprzewidywalny wpływ na popyt na niektóre produkty i usługi.</a:t>
            </a:r>
            <a:br>
              <a:rPr lang="pl-PL" dirty="0" smtClean="0">
                <a:solidFill>
                  <a:srgbClr val="085156"/>
                </a:solidFill>
              </a:rPr>
            </a:br>
            <a:r>
              <a:rPr lang="pl-PL" dirty="0" smtClean="0">
                <a:solidFill>
                  <a:srgbClr val="085156"/>
                </a:solidFill>
              </a:rPr>
              <a:t/>
            </a:r>
            <a:br>
              <a:rPr lang="pl-PL" dirty="0" smtClean="0">
                <a:solidFill>
                  <a:srgbClr val="085156"/>
                </a:solidFill>
              </a:rPr>
            </a:br>
            <a:r>
              <a:rPr lang="pl-PL" dirty="0" smtClean="0">
                <a:solidFill>
                  <a:srgbClr val="085156"/>
                </a:solidFill>
              </a:rPr>
              <a:t>Firmy, które odnoszą dane na temat warunków pogodowych do danych dotyczących sprzedaży i obsługi klienta, są lepiej przygotowane do wcześniejszego dostosowania strategii kadrowej i łańcucha dostaw.</a:t>
            </a:r>
          </a:p>
          <a:p>
            <a:pPr>
              <a:lnSpc>
                <a:spcPts val="1660"/>
              </a:lnSpc>
              <a:spcAft>
                <a:spcPts val="0"/>
              </a:spcAft>
            </a:pPr>
            <a:endParaRPr lang="en-US" dirty="0"/>
          </a:p>
        </p:txBody>
      </p:sp>
      <p:sp>
        <p:nvSpPr>
          <p:cNvPr id="11" name="Rectangle 10">
            <a:extLst>
              <a:ext uri="{FF2B5EF4-FFF2-40B4-BE49-F238E27FC236}">
                <a16:creationId xmlns:a16="http://schemas.microsoft.com/office/drawing/2014/main" xmlns="" id="{0ED4788C-97B4-4E12-B0F8-70AC78DB3B7D}"/>
              </a:ext>
            </a:extLst>
          </p:cNvPr>
          <p:cNvSpPr/>
          <p:nvPr/>
        </p:nvSpPr>
        <p:spPr>
          <a:xfrm>
            <a:off x="22417" y="5944151"/>
            <a:ext cx="3977495" cy="553998"/>
          </a:xfrm>
          <a:prstGeom prst="rect">
            <a:avLst/>
          </a:prstGeom>
        </p:spPr>
        <p:txBody>
          <a:bodyPr wrap="square">
            <a:spAutoFit/>
          </a:bodyPr>
          <a:lstStyle/>
          <a:p>
            <a:r>
              <a:rPr lang="pl-PL" sz="1000" dirty="0" smtClean="0">
                <a:solidFill>
                  <a:schemeClr val="bg1"/>
                </a:solidFill>
              </a:rPr>
              <a:t>Źródło</a:t>
            </a:r>
            <a:r>
              <a:rPr lang="en-IE" sz="1000" dirty="0" smtClean="0">
                <a:solidFill>
                  <a:schemeClr val="bg1"/>
                </a:solidFill>
              </a:rPr>
              <a:t>: </a:t>
            </a:r>
            <a:r>
              <a:rPr lang="en-IE" sz="1000" dirty="0">
                <a:hlinkClick r:id="rId3"/>
              </a:rPr>
              <a:t>https://www.informationweek.com/software/enterprise-applications/bigdata-6-real-life-business-cases/d/d-id/1320590?image_number=2&amp;piddl_msgorder=asc</a:t>
            </a:r>
            <a:endParaRPr lang="en-IE" sz="1000" dirty="0"/>
          </a:p>
        </p:txBody>
      </p:sp>
    </p:spTree>
    <p:extLst>
      <p:ext uri="{BB962C8B-B14F-4D97-AF65-F5344CB8AC3E}">
        <p14:creationId xmlns:p14="http://schemas.microsoft.com/office/powerpoint/2010/main" xmlns="" val="1572486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rminator 6"/>
          <p:cNvSpPr/>
          <p:nvPr/>
        </p:nvSpPr>
        <p:spPr>
          <a:xfrm>
            <a:off x="1338" y="296585"/>
            <a:ext cx="12192000" cy="2540097"/>
          </a:xfrm>
          <a:prstGeom prst="flowChartTerminator">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rminator 8"/>
          <p:cNvSpPr/>
          <p:nvPr/>
        </p:nvSpPr>
        <p:spPr>
          <a:xfrm>
            <a:off x="-54476" y="557930"/>
            <a:ext cx="12192000" cy="2488444"/>
          </a:xfrm>
          <a:prstGeom prst="flowChartTermina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6" y="1644776"/>
            <a:ext cx="12192000" cy="5213224"/>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endParaRPr lang="en-US" sz="2000" b="1" dirty="0">
              <a:solidFill>
                <a:schemeClr val="bg1"/>
              </a:solidFill>
              <a:ea typeface="Calibri" charset="0"/>
              <a:cs typeface="Times New Roman" charset="0"/>
            </a:endParaRPr>
          </a:p>
        </p:txBody>
      </p:sp>
      <p:sp>
        <p:nvSpPr>
          <p:cNvPr id="13" name="Oval 12"/>
          <p:cNvSpPr/>
          <p:nvPr/>
        </p:nvSpPr>
        <p:spPr>
          <a:xfrm>
            <a:off x="4070353" y="434748"/>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0660424" y="514357"/>
            <a:ext cx="264812" cy="264812"/>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プレースホルダー 36"/>
          <p:cNvSpPr txBox="1">
            <a:spLocks/>
          </p:cNvSpPr>
          <p:nvPr/>
        </p:nvSpPr>
        <p:spPr bwMode="auto">
          <a:xfrm>
            <a:off x="834662" y="6301557"/>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16" name="Oval 15"/>
          <p:cNvSpPr/>
          <p:nvPr/>
        </p:nvSpPr>
        <p:spPr>
          <a:xfrm>
            <a:off x="702256" y="657908"/>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74"/>
          <p:cNvSpPr txBox="1">
            <a:spLocks/>
          </p:cNvSpPr>
          <p:nvPr/>
        </p:nvSpPr>
        <p:spPr>
          <a:xfrm>
            <a:off x="485192" y="1110386"/>
            <a:ext cx="3389793" cy="629984"/>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dirty="0" smtClean="0"/>
              <a:t>SŁOWNIK</a:t>
            </a:r>
            <a:endParaRPr lang="en-US" b="1" dirty="0"/>
          </a:p>
        </p:txBody>
      </p:sp>
      <p:sp>
        <p:nvSpPr>
          <p:cNvPr id="3" name="TextBox 2"/>
          <p:cNvSpPr txBox="1"/>
          <p:nvPr/>
        </p:nvSpPr>
        <p:spPr>
          <a:xfrm>
            <a:off x="6288833" y="2015946"/>
            <a:ext cx="5952294" cy="2862322"/>
          </a:xfrm>
          <a:prstGeom prst="rect">
            <a:avLst/>
          </a:prstGeom>
          <a:noFill/>
        </p:spPr>
        <p:txBody>
          <a:bodyPr wrap="square" rtlCol="0">
            <a:spAutoFit/>
          </a:bodyPr>
          <a:lstStyle/>
          <a:p>
            <a:pPr>
              <a:spcAft>
                <a:spcPts val="0"/>
              </a:spcAft>
            </a:pPr>
            <a:r>
              <a:rPr lang="pl-PL" sz="2000" b="1" dirty="0" smtClean="0">
                <a:solidFill>
                  <a:schemeClr val="bg1"/>
                </a:solidFill>
                <a:ea typeface="Calibri" charset="0"/>
                <a:cs typeface="Times New Roman" charset="0"/>
              </a:rPr>
              <a:t>JEDNOSTKA MIARY</a:t>
            </a:r>
            <a:endParaRPr lang="en-US" sz="2000" b="1" dirty="0">
              <a:solidFill>
                <a:schemeClr val="bg1"/>
              </a:solidFill>
              <a:ea typeface="Calibri" charset="0"/>
              <a:cs typeface="Times New Roman" charset="0"/>
            </a:endParaRPr>
          </a:p>
          <a:p>
            <a:pPr>
              <a:spcAft>
                <a:spcPts val="0"/>
              </a:spcAft>
            </a:pPr>
            <a:r>
              <a:rPr lang="pl-PL" sz="2000" dirty="0" smtClean="0">
                <a:solidFill>
                  <a:schemeClr val="bg1"/>
                </a:solidFill>
                <a:ea typeface="Calibri" charset="0"/>
                <a:cs typeface="Times New Roman" charset="0"/>
              </a:rPr>
              <a:t>Bajt</a:t>
            </a:r>
            <a:r>
              <a:rPr lang="en-US" sz="2000" dirty="0">
                <a:solidFill>
                  <a:schemeClr val="bg1"/>
                </a:solidFill>
                <a:ea typeface="Calibri" charset="0"/>
                <a:cs typeface="Times New Roman" charset="0"/>
              </a:rPr>
              <a:t>		10</a:t>
            </a:r>
            <a:r>
              <a:rPr lang="en-US" sz="2000" baseline="30000" dirty="0">
                <a:solidFill>
                  <a:schemeClr val="bg1"/>
                </a:solidFill>
                <a:ea typeface="Calibri" charset="0"/>
                <a:cs typeface="Times New Roman" charset="0"/>
              </a:rPr>
              <a:t>0</a:t>
            </a:r>
            <a:r>
              <a:rPr lang="en-US" sz="2000" dirty="0">
                <a:solidFill>
                  <a:schemeClr val="bg1"/>
                </a:solidFill>
                <a:ea typeface="Calibri" charset="0"/>
                <a:cs typeface="Times New Roman" charset="0"/>
              </a:rPr>
              <a:t>	1</a:t>
            </a:r>
          </a:p>
          <a:p>
            <a:pPr>
              <a:spcAft>
                <a:spcPts val="0"/>
              </a:spcAft>
            </a:pPr>
            <a:r>
              <a:rPr lang="pl-PL" sz="2000" dirty="0" smtClean="0">
                <a:solidFill>
                  <a:schemeClr val="bg1"/>
                </a:solidFill>
                <a:ea typeface="Calibri" charset="0"/>
                <a:cs typeface="Times New Roman" charset="0"/>
              </a:rPr>
              <a:t>Kilobajt</a:t>
            </a:r>
            <a:r>
              <a:rPr lang="en-US" sz="2000" dirty="0" smtClean="0">
                <a:solidFill>
                  <a:schemeClr val="bg1"/>
                </a:solidFill>
                <a:ea typeface="Calibri" charset="0"/>
                <a:cs typeface="Times New Roman" charset="0"/>
              </a:rPr>
              <a:t> </a:t>
            </a:r>
            <a:r>
              <a:rPr lang="en-US" sz="2000" dirty="0">
                <a:solidFill>
                  <a:schemeClr val="bg1"/>
                </a:solidFill>
                <a:ea typeface="Calibri" charset="0"/>
                <a:cs typeface="Times New Roman" charset="0"/>
              </a:rPr>
              <a:t>KB	10</a:t>
            </a:r>
            <a:r>
              <a:rPr lang="en-US" sz="2000" baseline="30000" dirty="0">
                <a:solidFill>
                  <a:schemeClr val="bg1"/>
                </a:solidFill>
                <a:ea typeface="Calibri" charset="0"/>
                <a:cs typeface="Times New Roman" charset="0"/>
              </a:rPr>
              <a:t>3</a:t>
            </a:r>
            <a:r>
              <a:rPr lang="en-US" sz="2000" dirty="0">
                <a:solidFill>
                  <a:schemeClr val="bg1"/>
                </a:solidFill>
                <a:ea typeface="Calibri" charset="0"/>
                <a:cs typeface="Times New Roman" charset="0"/>
              </a:rPr>
              <a:t>	1,000</a:t>
            </a:r>
          </a:p>
          <a:p>
            <a:pPr>
              <a:spcAft>
                <a:spcPts val="0"/>
              </a:spcAft>
            </a:pPr>
            <a:r>
              <a:rPr lang="pl-PL" sz="2000" dirty="0" smtClean="0">
                <a:solidFill>
                  <a:schemeClr val="bg1"/>
                </a:solidFill>
                <a:ea typeface="Calibri" charset="0"/>
                <a:cs typeface="Times New Roman" charset="0"/>
              </a:rPr>
              <a:t>Megabajt</a:t>
            </a:r>
            <a:r>
              <a:rPr lang="en-US" sz="2000" dirty="0" smtClean="0">
                <a:solidFill>
                  <a:schemeClr val="bg1"/>
                </a:solidFill>
                <a:ea typeface="Calibri" charset="0"/>
                <a:cs typeface="Times New Roman" charset="0"/>
              </a:rPr>
              <a:t> </a:t>
            </a:r>
            <a:r>
              <a:rPr lang="en-US" sz="2000" dirty="0">
                <a:solidFill>
                  <a:schemeClr val="bg1"/>
                </a:solidFill>
                <a:ea typeface="Calibri" charset="0"/>
                <a:cs typeface="Times New Roman" charset="0"/>
              </a:rPr>
              <a:t>MB	10</a:t>
            </a:r>
            <a:r>
              <a:rPr lang="en-US" sz="2000" baseline="30000" dirty="0">
                <a:solidFill>
                  <a:schemeClr val="bg1"/>
                </a:solidFill>
                <a:ea typeface="Calibri" charset="0"/>
                <a:cs typeface="Times New Roman" charset="0"/>
              </a:rPr>
              <a:t>6</a:t>
            </a:r>
            <a:r>
              <a:rPr lang="en-US" sz="2000" dirty="0">
                <a:solidFill>
                  <a:schemeClr val="bg1"/>
                </a:solidFill>
                <a:ea typeface="Calibri" charset="0"/>
                <a:cs typeface="Times New Roman" charset="0"/>
              </a:rPr>
              <a:t> 	1,000,000</a:t>
            </a:r>
          </a:p>
          <a:p>
            <a:pPr>
              <a:spcAft>
                <a:spcPts val="0"/>
              </a:spcAft>
            </a:pPr>
            <a:r>
              <a:rPr lang="pl-PL" sz="2000" dirty="0" smtClean="0">
                <a:solidFill>
                  <a:schemeClr val="bg1"/>
                </a:solidFill>
                <a:ea typeface="Calibri" charset="0"/>
                <a:cs typeface="Times New Roman" charset="0"/>
              </a:rPr>
              <a:t>Gigabajt </a:t>
            </a:r>
            <a:r>
              <a:rPr lang="en-US" sz="2000" dirty="0" smtClean="0">
                <a:solidFill>
                  <a:schemeClr val="bg1"/>
                </a:solidFill>
                <a:ea typeface="Calibri" charset="0"/>
                <a:cs typeface="Times New Roman" charset="0"/>
              </a:rPr>
              <a:t>GB </a:t>
            </a:r>
            <a:r>
              <a:rPr lang="en-US" sz="2000" dirty="0">
                <a:solidFill>
                  <a:schemeClr val="bg1"/>
                </a:solidFill>
                <a:ea typeface="Calibri" charset="0"/>
                <a:cs typeface="Times New Roman" charset="0"/>
              </a:rPr>
              <a:t>	10</a:t>
            </a:r>
            <a:r>
              <a:rPr lang="en-US" sz="2000" baseline="30000" dirty="0">
                <a:solidFill>
                  <a:schemeClr val="bg1"/>
                </a:solidFill>
                <a:ea typeface="Calibri" charset="0"/>
                <a:cs typeface="Times New Roman" charset="0"/>
              </a:rPr>
              <a:t>9 	</a:t>
            </a:r>
            <a:r>
              <a:rPr lang="en-US" sz="2000" dirty="0">
                <a:solidFill>
                  <a:schemeClr val="bg1"/>
                </a:solidFill>
                <a:ea typeface="Calibri" charset="0"/>
                <a:cs typeface="Times New Roman" charset="0"/>
              </a:rPr>
              <a:t>1,000,000,000</a:t>
            </a:r>
          </a:p>
          <a:p>
            <a:pPr>
              <a:spcAft>
                <a:spcPts val="0"/>
              </a:spcAft>
            </a:pPr>
            <a:r>
              <a:rPr lang="pl-PL" sz="2000" dirty="0" smtClean="0">
                <a:solidFill>
                  <a:schemeClr val="bg1"/>
                </a:solidFill>
                <a:ea typeface="Calibri" charset="0"/>
                <a:cs typeface="Times New Roman" charset="0"/>
              </a:rPr>
              <a:t>Terabajt</a:t>
            </a:r>
            <a:r>
              <a:rPr lang="en-US" sz="2000" dirty="0" smtClean="0">
                <a:solidFill>
                  <a:schemeClr val="bg1"/>
                </a:solidFill>
                <a:ea typeface="Calibri" charset="0"/>
                <a:cs typeface="Times New Roman" charset="0"/>
              </a:rPr>
              <a:t> </a:t>
            </a:r>
            <a:r>
              <a:rPr lang="en-US" sz="2000" dirty="0">
                <a:solidFill>
                  <a:schemeClr val="bg1"/>
                </a:solidFill>
                <a:ea typeface="Calibri" charset="0"/>
                <a:cs typeface="Times New Roman" charset="0"/>
              </a:rPr>
              <a:t>TB 	10</a:t>
            </a:r>
            <a:r>
              <a:rPr lang="en-US" sz="2000" baseline="30000" dirty="0">
                <a:solidFill>
                  <a:schemeClr val="bg1"/>
                </a:solidFill>
                <a:ea typeface="Calibri" charset="0"/>
                <a:cs typeface="Times New Roman" charset="0"/>
              </a:rPr>
              <a:t>12 	</a:t>
            </a:r>
            <a:r>
              <a:rPr lang="en-US" sz="2000" dirty="0">
                <a:solidFill>
                  <a:schemeClr val="bg1"/>
                </a:solidFill>
                <a:ea typeface="Calibri" charset="0"/>
                <a:cs typeface="Times New Roman" charset="0"/>
              </a:rPr>
              <a:t>1,000,000,000,000</a:t>
            </a:r>
          </a:p>
          <a:p>
            <a:pPr>
              <a:spcAft>
                <a:spcPts val="0"/>
              </a:spcAft>
            </a:pPr>
            <a:r>
              <a:rPr lang="pl-PL" sz="2000" dirty="0" err="1" smtClean="0">
                <a:solidFill>
                  <a:schemeClr val="bg1"/>
                </a:solidFill>
                <a:ea typeface="Calibri" charset="0"/>
                <a:cs typeface="Times New Roman" charset="0"/>
              </a:rPr>
              <a:t>Petabajt</a:t>
            </a:r>
            <a:r>
              <a:rPr lang="en-US" sz="2000" dirty="0" smtClean="0">
                <a:solidFill>
                  <a:schemeClr val="bg1"/>
                </a:solidFill>
                <a:ea typeface="Calibri" charset="0"/>
                <a:cs typeface="Times New Roman" charset="0"/>
              </a:rPr>
              <a:t> </a:t>
            </a:r>
            <a:r>
              <a:rPr lang="en-US" sz="2000" dirty="0">
                <a:solidFill>
                  <a:schemeClr val="bg1"/>
                </a:solidFill>
                <a:ea typeface="Calibri" charset="0"/>
                <a:cs typeface="Times New Roman" charset="0"/>
              </a:rPr>
              <a:t>TB	10</a:t>
            </a:r>
            <a:r>
              <a:rPr lang="en-US" sz="2000" baseline="30000" dirty="0">
                <a:solidFill>
                  <a:schemeClr val="bg1"/>
                </a:solidFill>
                <a:ea typeface="Calibri" charset="0"/>
                <a:cs typeface="Times New Roman" charset="0"/>
              </a:rPr>
              <a:t>15	</a:t>
            </a:r>
            <a:r>
              <a:rPr lang="en-US" sz="2000" dirty="0">
                <a:solidFill>
                  <a:schemeClr val="bg1"/>
                </a:solidFill>
                <a:ea typeface="Calibri" charset="0"/>
                <a:cs typeface="Times New Roman" charset="0"/>
              </a:rPr>
              <a:t>1,000,000,000,000,000</a:t>
            </a:r>
          </a:p>
          <a:p>
            <a:pPr>
              <a:spcAft>
                <a:spcPts val="0"/>
              </a:spcAft>
            </a:pPr>
            <a:r>
              <a:rPr lang="pl-PL" sz="2000" dirty="0" err="1" smtClean="0">
                <a:solidFill>
                  <a:schemeClr val="bg1"/>
                </a:solidFill>
                <a:ea typeface="Calibri" charset="0"/>
                <a:cs typeface="Times New Roman" charset="0"/>
              </a:rPr>
              <a:t>Eksabajt</a:t>
            </a:r>
            <a:r>
              <a:rPr lang="en-US" sz="2000" dirty="0" smtClean="0">
                <a:solidFill>
                  <a:schemeClr val="bg1"/>
                </a:solidFill>
                <a:ea typeface="Calibri" charset="0"/>
                <a:cs typeface="Times New Roman" charset="0"/>
              </a:rPr>
              <a:t> </a:t>
            </a:r>
            <a:r>
              <a:rPr lang="en-US" sz="2000" dirty="0">
                <a:solidFill>
                  <a:schemeClr val="bg1"/>
                </a:solidFill>
                <a:ea typeface="Calibri" charset="0"/>
                <a:cs typeface="Times New Roman" charset="0"/>
              </a:rPr>
              <a:t>EB 	10</a:t>
            </a:r>
            <a:r>
              <a:rPr lang="en-US" sz="2000" baseline="30000" dirty="0">
                <a:solidFill>
                  <a:schemeClr val="bg1"/>
                </a:solidFill>
                <a:ea typeface="Calibri" charset="0"/>
                <a:cs typeface="Times New Roman" charset="0"/>
              </a:rPr>
              <a:t>18	</a:t>
            </a:r>
            <a:r>
              <a:rPr lang="en-US" sz="2000" dirty="0">
                <a:solidFill>
                  <a:schemeClr val="bg1"/>
                </a:solidFill>
                <a:ea typeface="Calibri" charset="0"/>
                <a:cs typeface="Times New Roman" charset="0"/>
              </a:rPr>
              <a:t>1,000,000,000,000,000,000</a:t>
            </a:r>
          </a:p>
          <a:p>
            <a:endParaRPr lang="es-ES_tradnl" sz="2000" dirty="0"/>
          </a:p>
        </p:txBody>
      </p:sp>
      <p:sp>
        <p:nvSpPr>
          <p:cNvPr id="5" name="TextBox 4"/>
          <p:cNvSpPr txBox="1"/>
          <p:nvPr/>
        </p:nvSpPr>
        <p:spPr>
          <a:xfrm>
            <a:off x="485191" y="1786406"/>
            <a:ext cx="5747827" cy="4247317"/>
          </a:xfrm>
          <a:prstGeom prst="rect">
            <a:avLst/>
          </a:prstGeom>
          <a:noFill/>
        </p:spPr>
        <p:txBody>
          <a:bodyPr wrap="square" rtlCol="0">
            <a:spAutoFit/>
          </a:bodyPr>
          <a:lstStyle/>
          <a:p>
            <a:r>
              <a:rPr lang="pl-PL" b="1" dirty="0" smtClean="0">
                <a:solidFill>
                  <a:schemeClr val="bg1"/>
                </a:solidFill>
              </a:rPr>
              <a:t>DANE</a:t>
            </a:r>
            <a:r>
              <a:rPr lang="pl-PL" dirty="0" smtClean="0">
                <a:solidFill>
                  <a:schemeClr val="bg1"/>
                </a:solidFill>
              </a:rPr>
              <a:t/>
            </a:r>
            <a:br>
              <a:rPr lang="pl-PL" dirty="0" smtClean="0">
                <a:solidFill>
                  <a:schemeClr val="bg1"/>
                </a:solidFill>
              </a:rPr>
            </a:br>
            <a:r>
              <a:rPr lang="pl-PL" dirty="0" smtClean="0">
                <a:solidFill>
                  <a:schemeClr val="bg1"/>
                </a:solidFill>
              </a:rPr>
              <a:t>Informacje, zwłaszcza fakty lub liczby, zebrane, zbadane i wykorzystane w celu ułatwienia podejmowania decyzji.</a:t>
            </a:r>
            <a:r>
              <a:rPr lang="es-ES_tradnl" dirty="0" smtClean="0">
                <a:solidFill>
                  <a:schemeClr val="bg1"/>
                </a:solidFill>
              </a:rPr>
              <a:t> </a:t>
            </a:r>
            <a:endParaRPr lang="es-ES_tradnl" dirty="0">
              <a:solidFill>
                <a:schemeClr val="bg1"/>
              </a:solidFill>
            </a:endParaRPr>
          </a:p>
          <a:p>
            <a:endParaRPr lang="es-ES_tradnl" dirty="0">
              <a:solidFill>
                <a:schemeClr val="bg1"/>
              </a:solidFill>
            </a:endParaRPr>
          </a:p>
          <a:p>
            <a:r>
              <a:rPr lang="pl-PL" b="1" dirty="0" smtClean="0">
                <a:solidFill>
                  <a:schemeClr val="bg1"/>
                </a:solidFill>
              </a:rPr>
              <a:t>DATASET</a:t>
            </a:r>
          </a:p>
          <a:p>
            <a:r>
              <a:rPr lang="pl-PL" dirty="0" smtClean="0">
                <a:solidFill>
                  <a:schemeClr val="bg1"/>
                </a:solidFill>
              </a:rPr>
              <a:t>Zbiór danych, zwykle w formie tabelarycznej.</a:t>
            </a:r>
          </a:p>
          <a:p>
            <a:endParaRPr lang="es-ES_tradnl" dirty="0">
              <a:solidFill>
                <a:schemeClr val="bg1"/>
              </a:solidFill>
            </a:endParaRPr>
          </a:p>
          <a:p>
            <a:r>
              <a:rPr lang="pl-PL" b="1" dirty="0" smtClean="0">
                <a:solidFill>
                  <a:schemeClr val="bg1"/>
                </a:solidFill>
              </a:rPr>
              <a:t>BAZA DANYCH</a:t>
            </a:r>
            <a:br>
              <a:rPr lang="pl-PL" b="1" dirty="0" smtClean="0">
                <a:solidFill>
                  <a:schemeClr val="bg1"/>
                </a:solidFill>
              </a:rPr>
            </a:br>
            <a:r>
              <a:rPr lang="pl-PL" dirty="0" smtClean="0">
                <a:solidFill>
                  <a:schemeClr val="bg1"/>
                </a:solidFill>
              </a:rPr>
              <a:t>Cyfrowy zbiór danych i struktura, wokół której są zorganizowane dane.</a:t>
            </a:r>
          </a:p>
          <a:p>
            <a:endParaRPr lang="pl-PL" b="1" dirty="0" smtClean="0">
              <a:solidFill>
                <a:schemeClr val="bg1"/>
              </a:solidFill>
            </a:endParaRPr>
          </a:p>
          <a:p>
            <a:r>
              <a:rPr lang="pl-PL" b="1" dirty="0" smtClean="0">
                <a:solidFill>
                  <a:schemeClr val="bg1"/>
                </a:solidFill>
              </a:rPr>
              <a:t>SYSTEM PLIKÓW ROZPROWADZONYCH</a:t>
            </a:r>
            <a:r>
              <a:rPr lang="pl-PL" dirty="0" smtClean="0">
                <a:solidFill>
                  <a:schemeClr val="bg1"/>
                </a:solidFill>
              </a:rPr>
              <a:t/>
            </a:r>
            <a:br>
              <a:rPr lang="pl-PL" dirty="0" smtClean="0">
                <a:solidFill>
                  <a:schemeClr val="bg1"/>
                </a:solidFill>
              </a:rPr>
            </a:br>
            <a:r>
              <a:rPr lang="pl-PL" dirty="0" smtClean="0">
                <a:solidFill>
                  <a:schemeClr val="bg1"/>
                </a:solidFill>
              </a:rPr>
              <a:t>System przechowywania danych, który przechowuje duże ilości danych na wielu urządzeniach pamięciowych w celu zmniejszenia kosztów i złożoności ich przechowywania.</a:t>
            </a:r>
          </a:p>
        </p:txBody>
      </p:sp>
    </p:spTree>
    <p:extLst>
      <p:ext uri="{BB962C8B-B14F-4D97-AF65-F5344CB8AC3E}">
        <p14:creationId xmlns:p14="http://schemas.microsoft.com/office/powerpoint/2010/main" xmlns="" val="872515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5"/>
            <a:ext cx="3302708" cy="6858004"/>
            <a:chOff x="2" y="-5"/>
            <a:chExt cx="4790545" cy="6858004"/>
          </a:xfrm>
          <a:solidFill>
            <a:srgbClr val="085156"/>
          </a:solidFill>
        </p:grpSpPr>
        <p:sp>
          <p:nvSpPr>
            <p:cNvPr id="17" name="Rectangle 1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rminator 18"/>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21"/>
          <p:cNvSpPr>
            <a:spLocks noChangeArrowheads="1"/>
          </p:cNvSpPr>
          <p:nvPr/>
        </p:nvSpPr>
        <p:spPr bwMode="auto">
          <a:xfrm flipV="1">
            <a:off x="251982" y="1379040"/>
            <a:ext cx="2685239" cy="8133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21"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2" name="Text Placeholder 5"/>
          <p:cNvSpPr txBox="1">
            <a:spLocks/>
          </p:cNvSpPr>
          <p:nvPr/>
        </p:nvSpPr>
        <p:spPr>
          <a:xfrm>
            <a:off x="443191" y="681688"/>
            <a:ext cx="2328577" cy="697353"/>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AKTYWNOŚĆ 1</a:t>
            </a:r>
            <a:endParaRPr lang="en-US" dirty="0"/>
          </a:p>
        </p:txBody>
      </p:sp>
      <p:sp>
        <p:nvSpPr>
          <p:cNvPr id="23" name="Text Placeholder 6"/>
          <p:cNvSpPr txBox="1">
            <a:spLocks/>
          </p:cNvSpPr>
          <p:nvPr/>
        </p:nvSpPr>
        <p:spPr>
          <a:xfrm>
            <a:off x="277736" y="2006615"/>
            <a:ext cx="2659485"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3200" dirty="0" smtClean="0"/>
              <a:t>Ile danych generujesz? </a:t>
            </a:r>
            <a:endParaRPr lang="en-US" sz="3200" dirty="0"/>
          </a:p>
        </p:txBody>
      </p:sp>
      <p:sp>
        <p:nvSpPr>
          <p:cNvPr id="2" name="Rectangle 1"/>
          <p:cNvSpPr/>
          <p:nvPr/>
        </p:nvSpPr>
        <p:spPr>
          <a:xfrm>
            <a:off x="3578195" y="298455"/>
            <a:ext cx="8439633" cy="2554545"/>
          </a:xfrm>
          <a:prstGeom prst="rect">
            <a:avLst/>
          </a:prstGeom>
        </p:spPr>
        <p:txBody>
          <a:bodyPr wrap="square">
            <a:spAutoFit/>
          </a:bodyPr>
          <a:lstStyle/>
          <a:p>
            <a:r>
              <a:rPr lang="pl-PL" sz="2000" dirty="0" smtClean="0">
                <a:solidFill>
                  <a:srgbClr val="085156"/>
                </a:solidFill>
                <a:ea typeface="Times New Roman" charset="0"/>
                <a:cs typeface="Times New Roman" charset="0"/>
              </a:rPr>
              <a:t>Wyobraź sobie swój typowy dzień od chwili gdy się budzisz, do momentu, kiedy idziesz spać. Możesz sprawdzić swój </a:t>
            </a:r>
            <a:r>
              <a:rPr lang="pl-PL" sz="2000" dirty="0" err="1" smtClean="0">
                <a:solidFill>
                  <a:srgbClr val="085156"/>
                </a:solidFill>
                <a:ea typeface="Times New Roman" charset="0"/>
                <a:cs typeface="Times New Roman" charset="0"/>
              </a:rPr>
              <a:t>smartfon</a:t>
            </a:r>
            <a:r>
              <a:rPr lang="pl-PL" sz="2000" dirty="0" smtClean="0">
                <a:solidFill>
                  <a:srgbClr val="085156"/>
                </a:solidFill>
                <a:ea typeface="Times New Roman" charset="0"/>
                <a:cs typeface="Times New Roman" charset="0"/>
              </a:rPr>
              <a:t>, zalogować się do komputera i kilku aplikacji, wykonywać połączenia telefoniczne, odpowiadać na e-maile, kupować przedmioty przez Internet, publikować treści w mediach </a:t>
            </a:r>
            <a:r>
              <a:rPr lang="pl-PL" sz="2000" dirty="0" err="1" smtClean="0">
                <a:solidFill>
                  <a:srgbClr val="085156"/>
                </a:solidFill>
                <a:ea typeface="Times New Roman" charset="0"/>
                <a:cs typeface="Times New Roman" charset="0"/>
              </a:rPr>
              <a:t>społecznościowych</a:t>
            </a:r>
            <a:r>
              <a:rPr lang="pl-PL" sz="2000" dirty="0" smtClean="0">
                <a:solidFill>
                  <a:srgbClr val="085156"/>
                </a:solidFill>
                <a:ea typeface="Times New Roman" charset="0"/>
                <a:cs typeface="Times New Roman" charset="0"/>
              </a:rPr>
              <a:t>…</a:t>
            </a:r>
            <a:br>
              <a:rPr lang="pl-PL" sz="2000" dirty="0" smtClean="0">
                <a:solidFill>
                  <a:srgbClr val="085156"/>
                </a:solidFill>
                <a:ea typeface="Times New Roman" charset="0"/>
                <a:cs typeface="Times New Roman" charset="0"/>
              </a:rPr>
            </a:br>
            <a:r>
              <a:rPr lang="pl-PL" sz="2000" dirty="0" smtClean="0">
                <a:solidFill>
                  <a:srgbClr val="085156"/>
                </a:solidFill>
                <a:ea typeface="Times New Roman" charset="0"/>
                <a:cs typeface="Times New Roman" charset="0"/>
              </a:rPr>
              <a:t/>
            </a:r>
            <a:br>
              <a:rPr lang="pl-PL" sz="2000" dirty="0" smtClean="0">
                <a:solidFill>
                  <a:srgbClr val="085156"/>
                </a:solidFill>
                <a:ea typeface="Times New Roman" charset="0"/>
                <a:cs typeface="Times New Roman" charset="0"/>
              </a:rPr>
            </a:br>
            <a:r>
              <a:rPr lang="pl-PL" sz="2000" dirty="0" smtClean="0">
                <a:solidFill>
                  <a:srgbClr val="085156"/>
                </a:solidFill>
                <a:ea typeface="Times New Roman" charset="0"/>
                <a:cs typeface="Times New Roman" charset="0"/>
              </a:rPr>
              <a:t>Sporządź listę wszystkich typów danych, które generujesz; jaki to rodzaj danych, kto może je zobaczyć i jaką mogą one mieć dla tego kogoś wartość.</a:t>
            </a:r>
          </a:p>
        </p:txBody>
      </p:sp>
      <p:graphicFrame>
        <p:nvGraphicFramePr>
          <p:cNvPr id="4" name="Table 3"/>
          <p:cNvGraphicFramePr>
            <a:graphicFrameLocks noGrp="1"/>
          </p:cNvGraphicFramePr>
          <p:nvPr>
            <p:extLst>
              <p:ext uri="{D42A27DB-BD31-4B8C-83A1-F6EECF244321}">
                <p14:modId xmlns:p14="http://schemas.microsoft.com/office/powerpoint/2010/main" xmlns="" val="445730115"/>
              </p:ext>
            </p:extLst>
          </p:nvPr>
        </p:nvGraphicFramePr>
        <p:xfrm>
          <a:off x="3578195" y="3827619"/>
          <a:ext cx="8128000" cy="2473960"/>
        </p:xfrm>
        <a:graphic>
          <a:graphicData uri="http://schemas.openxmlformats.org/drawingml/2006/table">
            <a:tbl>
              <a:tblPr firstRow="1" bandRow="1">
                <a:tableStyleId>{2D5ABB26-0587-4C30-8999-92F81FD0307C}</a:tableStyleId>
              </a:tblPr>
              <a:tblGrid>
                <a:gridCol w="1625600">
                  <a:extLst>
                    <a:ext uri="{9D8B030D-6E8A-4147-A177-3AD203B41FA5}">
                      <a16:colId xmlns:a16="http://schemas.microsoft.com/office/drawing/2014/main" xmlns="" val="20000"/>
                    </a:ext>
                  </a:extLst>
                </a:gridCol>
                <a:gridCol w="1625600">
                  <a:extLst>
                    <a:ext uri="{9D8B030D-6E8A-4147-A177-3AD203B41FA5}">
                      <a16:colId xmlns:a16="http://schemas.microsoft.com/office/drawing/2014/main" xmlns="" val="20001"/>
                    </a:ext>
                  </a:extLst>
                </a:gridCol>
                <a:gridCol w="1625600">
                  <a:extLst>
                    <a:ext uri="{9D8B030D-6E8A-4147-A177-3AD203B41FA5}">
                      <a16:colId xmlns:a16="http://schemas.microsoft.com/office/drawing/2014/main" xmlns="" val="20002"/>
                    </a:ext>
                  </a:extLst>
                </a:gridCol>
                <a:gridCol w="1625600">
                  <a:extLst>
                    <a:ext uri="{9D8B030D-6E8A-4147-A177-3AD203B41FA5}">
                      <a16:colId xmlns:a16="http://schemas.microsoft.com/office/drawing/2014/main" xmlns="" val="20003"/>
                    </a:ext>
                  </a:extLst>
                </a:gridCol>
                <a:gridCol w="1625600">
                  <a:extLst>
                    <a:ext uri="{9D8B030D-6E8A-4147-A177-3AD203B41FA5}">
                      <a16:colId xmlns:a16="http://schemas.microsoft.com/office/drawing/2014/main" xmlns="" val="20004"/>
                    </a:ext>
                  </a:extLst>
                </a:gridCol>
              </a:tblGrid>
              <a:tr h="370840">
                <a:tc>
                  <a:txBody>
                    <a:bodyPr/>
                    <a:lstStyle/>
                    <a:p>
                      <a:r>
                        <a:rPr lang="pl-PL" b="1" i="1" dirty="0" smtClean="0">
                          <a:solidFill>
                            <a:schemeClr val="bg1"/>
                          </a:solidFill>
                        </a:rPr>
                        <a:t>Działanie</a:t>
                      </a:r>
                      <a:endParaRPr lang="es-ES_tradnl" b="1" i="1" dirty="0">
                        <a:solidFill>
                          <a:schemeClr val="bg1"/>
                        </a:solidFill>
                      </a:endParaRPr>
                    </a:p>
                  </a:txBody>
                  <a:tcPr>
                    <a:solidFill>
                      <a:srgbClr val="085156"/>
                    </a:solidFill>
                  </a:tcPr>
                </a:tc>
                <a:tc>
                  <a:txBody>
                    <a:bodyPr/>
                    <a:lstStyle/>
                    <a:p>
                      <a:r>
                        <a:rPr lang="pl-PL" b="1" i="1" dirty="0" smtClean="0">
                          <a:solidFill>
                            <a:schemeClr val="bg1"/>
                          </a:solidFill>
                        </a:rPr>
                        <a:t>Generowane dane</a:t>
                      </a:r>
                      <a:endParaRPr lang="es-ES_tradnl" b="1" i="1" dirty="0">
                        <a:solidFill>
                          <a:schemeClr val="bg1"/>
                        </a:solidFill>
                      </a:endParaRPr>
                    </a:p>
                  </a:txBody>
                  <a:tcPr>
                    <a:solidFill>
                      <a:srgbClr val="085156"/>
                    </a:solidFill>
                  </a:tcPr>
                </a:tc>
                <a:tc>
                  <a:txBody>
                    <a:bodyPr/>
                    <a:lstStyle/>
                    <a:p>
                      <a:r>
                        <a:rPr lang="pl-PL" b="1" i="1" dirty="0" smtClean="0">
                          <a:solidFill>
                            <a:schemeClr val="bg1"/>
                          </a:solidFill>
                        </a:rPr>
                        <a:t>Rodzaj danych</a:t>
                      </a:r>
                      <a:endParaRPr lang="es-ES_tradnl" b="1" i="1" dirty="0">
                        <a:solidFill>
                          <a:schemeClr val="bg1"/>
                        </a:solidFill>
                      </a:endParaRPr>
                    </a:p>
                  </a:txBody>
                  <a:tcPr>
                    <a:solidFill>
                      <a:srgbClr val="085156"/>
                    </a:solidFill>
                  </a:tcPr>
                </a:tc>
                <a:tc>
                  <a:txBody>
                    <a:bodyPr/>
                    <a:lstStyle/>
                    <a:p>
                      <a:r>
                        <a:rPr lang="pl-PL" b="1" i="1" dirty="0" smtClean="0">
                          <a:solidFill>
                            <a:schemeClr val="bg1"/>
                          </a:solidFill>
                        </a:rPr>
                        <a:t>Kto może je zobaczyć</a:t>
                      </a:r>
                      <a:endParaRPr lang="es-ES_tradnl" b="1" i="1" dirty="0">
                        <a:solidFill>
                          <a:schemeClr val="bg1"/>
                        </a:solidFill>
                      </a:endParaRPr>
                    </a:p>
                  </a:txBody>
                  <a:tcPr>
                    <a:solidFill>
                      <a:srgbClr val="085156"/>
                    </a:solidFill>
                  </a:tcPr>
                </a:tc>
                <a:tc>
                  <a:txBody>
                    <a:bodyPr/>
                    <a:lstStyle/>
                    <a:p>
                      <a:r>
                        <a:rPr lang="pl-PL" b="1" i="1" dirty="0" smtClean="0">
                          <a:solidFill>
                            <a:schemeClr val="bg1"/>
                          </a:solidFill>
                        </a:rPr>
                        <a:t>Wartość biznesowa</a:t>
                      </a:r>
                      <a:endParaRPr lang="es-ES_tradnl" b="1" i="1" dirty="0">
                        <a:solidFill>
                          <a:schemeClr val="bg1"/>
                        </a:solidFill>
                      </a:endParaRPr>
                    </a:p>
                  </a:txBody>
                  <a:tcPr>
                    <a:solidFill>
                      <a:srgbClr val="085156"/>
                    </a:solidFill>
                  </a:tcPr>
                </a:tc>
                <a:extLst>
                  <a:ext uri="{0D108BD9-81ED-4DB2-BD59-A6C34878D82A}">
                    <a16:rowId xmlns:a16="http://schemas.microsoft.com/office/drawing/2014/main" xmlns="" val="10000"/>
                  </a:ext>
                </a:extLst>
              </a:tr>
              <a:tr h="370840">
                <a:tc>
                  <a:txBody>
                    <a:bodyPr/>
                    <a:lstStyle/>
                    <a:p>
                      <a:r>
                        <a:rPr lang="pl-PL" dirty="0" smtClean="0"/>
                        <a:t>Wpis w kalendarzu prowadzonym w chmurze </a:t>
                      </a:r>
                    </a:p>
                  </a:txBody>
                  <a:tcPr/>
                </a:tc>
                <a:tc>
                  <a:txBody>
                    <a:bodyPr/>
                    <a:lstStyle/>
                    <a:p>
                      <a:r>
                        <a:rPr lang="pl-PL" dirty="0" smtClean="0"/>
                        <a:t>Miejsce wizyty</a:t>
                      </a:r>
                      <a:endParaRPr lang="es-ES_tradnl" dirty="0"/>
                    </a:p>
                  </a:txBody>
                  <a:tcPr/>
                </a:tc>
                <a:tc>
                  <a:txBody>
                    <a:bodyPr/>
                    <a:lstStyle/>
                    <a:p>
                      <a:r>
                        <a:rPr lang="pl-PL" dirty="0" smtClean="0"/>
                        <a:t>Średnio ustrukturyzowane</a:t>
                      </a:r>
                      <a:endParaRPr lang="es-ES_tradnl" dirty="0"/>
                    </a:p>
                  </a:txBody>
                  <a:tcPr/>
                </a:tc>
                <a:tc>
                  <a:txBody>
                    <a:bodyPr/>
                    <a:lstStyle/>
                    <a:p>
                      <a:r>
                        <a:rPr lang="es-ES_tradnl" dirty="0"/>
                        <a:t>Google</a:t>
                      </a:r>
                      <a:r>
                        <a:rPr lang="es-ES_tradnl" baseline="0" dirty="0"/>
                        <a:t> </a:t>
                      </a:r>
                      <a:endParaRPr lang="es-ES_tradnl" dirty="0"/>
                    </a:p>
                  </a:txBody>
                  <a:tcPr/>
                </a:tc>
                <a:tc>
                  <a:txBody>
                    <a:bodyPr/>
                    <a:lstStyle/>
                    <a:p>
                      <a:r>
                        <a:rPr lang="pl-PL" dirty="0" smtClean="0"/>
                        <a:t>Można kierować reklamy do miejsca mojej wizyty</a:t>
                      </a:r>
                      <a:endParaRPr lang="es-ES_tradnl" dirty="0"/>
                    </a:p>
                  </a:txBody>
                  <a:tcPr/>
                </a:tc>
                <a:extLst>
                  <a:ext uri="{0D108BD9-81ED-4DB2-BD59-A6C34878D82A}">
                    <a16:rowId xmlns:a16="http://schemas.microsoft.com/office/drawing/2014/main" xmlns="" val="10001"/>
                  </a:ext>
                </a:extLst>
              </a:tr>
              <a:tr h="370840">
                <a:tc>
                  <a:txBody>
                    <a:bodyPr/>
                    <a:lstStyle/>
                    <a:p>
                      <a:endParaRPr lang="es-ES_tradnl"/>
                    </a:p>
                  </a:txBody>
                  <a:tcPr/>
                </a:tc>
                <a:tc>
                  <a:txBody>
                    <a:bodyPr/>
                    <a:lstStyle/>
                    <a:p>
                      <a:endParaRPr lang="es-ES_tradnl" dirty="0"/>
                    </a:p>
                  </a:txBody>
                  <a:tcPr/>
                </a:tc>
                <a:tc>
                  <a:txBody>
                    <a:bodyPr/>
                    <a:lstStyle/>
                    <a:p>
                      <a:endParaRPr lang="es-ES_tradnl"/>
                    </a:p>
                  </a:txBody>
                  <a:tcPr/>
                </a:tc>
                <a:tc>
                  <a:txBody>
                    <a:bodyPr/>
                    <a:lstStyle/>
                    <a:p>
                      <a:endParaRPr lang="es-ES_tradnl"/>
                    </a:p>
                  </a:txBody>
                  <a:tcPr/>
                </a:tc>
                <a:tc>
                  <a:txBody>
                    <a:bodyPr/>
                    <a:lstStyle/>
                    <a:p>
                      <a:endParaRPr lang="es-ES_tradnl"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87245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5"/>
            <a:ext cx="3302708" cy="6858004"/>
            <a:chOff x="2" y="-5"/>
            <a:chExt cx="4790545" cy="6858004"/>
          </a:xfrm>
          <a:solidFill>
            <a:srgbClr val="085156"/>
          </a:solidFill>
        </p:grpSpPr>
        <p:sp>
          <p:nvSpPr>
            <p:cNvPr id="17" name="Rectangle 1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rminator 18"/>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21"/>
          <p:cNvSpPr>
            <a:spLocks noChangeArrowheads="1"/>
          </p:cNvSpPr>
          <p:nvPr/>
        </p:nvSpPr>
        <p:spPr bwMode="auto">
          <a:xfrm flipV="1">
            <a:off x="251982" y="1379040"/>
            <a:ext cx="2685239" cy="8133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21"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2" name="Text Placeholder 5"/>
          <p:cNvSpPr txBox="1">
            <a:spLocks/>
          </p:cNvSpPr>
          <p:nvPr/>
        </p:nvSpPr>
        <p:spPr>
          <a:xfrm>
            <a:off x="443191" y="681688"/>
            <a:ext cx="2328577" cy="697353"/>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AKTYWNOŚĆ </a:t>
            </a:r>
            <a:r>
              <a:rPr lang="en-US" dirty="0" smtClean="0"/>
              <a:t>2</a:t>
            </a:r>
            <a:endParaRPr lang="en-US" dirty="0"/>
          </a:p>
        </p:txBody>
      </p:sp>
      <p:sp>
        <p:nvSpPr>
          <p:cNvPr id="23" name="Text Placeholder 6"/>
          <p:cNvSpPr txBox="1">
            <a:spLocks/>
          </p:cNvSpPr>
          <p:nvPr/>
        </p:nvSpPr>
        <p:spPr>
          <a:xfrm>
            <a:off x="203248" y="2006615"/>
            <a:ext cx="3099460"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3200" dirty="0" smtClean="0"/>
              <a:t>Prawda czy fałsz? </a:t>
            </a:r>
            <a:endParaRPr lang="en-US" sz="3200" dirty="0"/>
          </a:p>
        </p:txBody>
      </p:sp>
      <p:sp>
        <p:nvSpPr>
          <p:cNvPr id="2" name="Rectangle 1"/>
          <p:cNvSpPr/>
          <p:nvPr/>
        </p:nvSpPr>
        <p:spPr>
          <a:xfrm>
            <a:off x="3540873" y="1134699"/>
            <a:ext cx="8439633" cy="4770537"/>
          </a:xfrm>
          <a:prstGeom prst="rect">
            <a:avLst/>
          </a:prstGeom>
        </p:spPr>
        <p:txBody>
          <a:bodyPr wrap="square">
            <a:spAutoFit/>
          </a:bodyPr>
          <a:lstStyle/>
          <a:p>
            <a:pPr algn="ctr"/>
            <a:r>
              <a:rPr lang="pl-PL" sz="3600" dirty="0" smtClean="0">
                <a:solidFill>
                  <a:srgbClr val="085156"/>
                </a:solidFill>
              </a:rPr>
              <a:t>„Dowody są jasne:</a:t>
            </a:r>
            <a:br>
              <a:rPr lang="pl-PL" sz="3600" dirty="0" smtClean="0">
                <a:solidFill>
                  <a:srgbClr val="085156"/>
                </a:solidFill>
              </a:rPr>
            </a:br>
            <a:r>
              <a:rPr lang="pl-PL" sz="3600" dirty="0" smtClean="0">
                <a:solidFill>
                  <a:srgbClr val="085156"/>
                </a:solidFill>
              </a:rPr>
              <a:t>Decyzje oparte na danych są zwykle lepszymi decyzjami. Liderzy albo zaakceptują ten fakt, albo zostaną zastąpieni przez innych, którzy to zrobią. ”</a:t>
            </a:r>
            <a:r>
              <a:rPr lang="pl-PL" sz="2800" dirty="0" smtClean="0"/>
              <a:t/>
            </a:r>
            <a:br>
              <a:rPr lang="pl-PL" sz="2800" dirty="0" smtClean="0"/>
            </a:br>
            <a:r>
              <a:rPr lang="pl-PL" sz="2800" dirty="0" smtClean="0"/>
              <a:t/>
            </a:r>
            <a:br>
              <a:rPr lang="pl-PL" sz="2800" dirty="0" smtClean="0"/>
            </a:br>
            <a:r>
              <a:rPr lang="pl-PL" sz="2400" dirty="0" smtClean="0">
                <a:solidFill>
                  <a:srgbClr val="085156"/>
                </a:solidFill>
                <a:ea typeface="Times New Roman" charset="0"/>
                <a:cs typeface="Times New Roman" charset="0"/>
              </a:rPr>
              <a:t>Czy uważasz, że to stwierdzenie jest prawdziwe czy fałszywe? Czy zdarzają się sytuacje, w których metoda </a:t>
            </a:r>
            <a:r>
              <a:rPr lang="pl-PL" sz="2400" dirty="0" err="1" smtClean="0">
                <a:solidFill>
                  <a:srgbClr val="085156"/>
                </a:solidFill>
                <a:ea typeface="Times New Roman" charset="0"/>
                <a:cs typeface="Times New Roman" charset="0"/>
              </a:rPr>
              <a:t>HiPPO</a:t>
            </a:r>
            <a:r>
              <a:rPr lang="pl-PL" sz="2400" dirty="0" smtClean="0">
                <a:solidFill>
                  <a:srgbClr val="085156"/>
                </a:solidFill>
                <a:ea typeface="Times New Roman" charset="0"/>
                <a:cs typeface="Times New Roman" charset="0"/>
              </a:rPr>
              <a:t> jest lepsza przy podejmowaniu decyzji?</a:t>
            </a:r>
          </a:p>
          <a:p>
            <a:pPr algn="ctr">
              <a:spcAft>
                <a:spcPts val="0"/>
              </a:spcAft>
            </a:pPr>
            <a:endParaRPr lang="en-US" sz="2400" dirty="0">
              <a:solidFill>
                <a:srgbClr val="085156"/>
              </a:solidFill>
              <a:ea typeface="Times New Roman" charset="0"/>
              <a:cs typeface="Times New Roman" charset="0"/>
            </a:endParaRPr>
          </a:p>
        </p:txBody>
      </p:sp>
    </p:spTree>
    <p:extLst>
      <p:ext uri="{BB962C8B-B14F-4D97-AF65-F5344CB8AC3E}">
        <p14:creationId xmlns:p14="http://schemas.microsoft.com/office/powerpoint/2010/main" xmlns="" val="963082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5"/>
            <a:ext cx="3302708" cy="6858004"/>
            <a:chOff x="2" y="-5"/>
            <a:chExt cx="4790545" cy="6858004"/>
          </a:xfrm>
          <a:solidFill>
            <a:srgbClr val="085156"/>
          </a:solidFill>
        </p:grpSpPr>
        <p:sp>
          <p:nvSpPr>
            <p:cNvPr id="17" name="Rectangle 1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rminator 18"/>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21"/>
          <p:cNvSpPr>
            <a:spLocks noChangeArrowheads="1"/>
          </p:cNvSpPr>
          <p:nvPr/>
        </p:nvSpPr>
        <p:spPr bwMode="auto">
          <a:xfrm flipV="1">
            <a:off x="251982" y="1379040"/>
            <a:ext cx="2685239" cy="8133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21"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2" name="Text Placeholder 5"/>
          <p:cNvSpPr txBox="1">
            <a:spLocks/>
          </p:cNvSpPr>
          <p:nvPr/>
        </p:nvSpPr>
        <p:spPr>
          <a:xfrm>
            <a:off x="443191" y="681688"/>
            <a:ext cx="2328577" cy="697353"/>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AKTYWNOŚĆ 3</a:t>
            </a:r>
            <a:endParaRPr lang="en-US" dirty="0"/>
          </a:p>
        </p:txBody>
      </p:sp>
      <p:sp>
        <p:nvSpPr>
          <p:cNvPr id="23" name="Text Placeholder 6"/>
          <p:cNvSpPr txBox="1">
            <a:spLocks/>
          </p:cNvSpPr>
          <p:nvPr/>
        </p:nvSpPr>
        <p:spPr>
          <a:xfrm>
            <a:off x="277736" y="2006615"/>
            <a:ext cx="2659485"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3200" dirty="0" smtClean="0"/>
              <a:t>Co to znaczy „być napędzanym danymi”?</a:t>
            </a:r>
            <a:endParaRPr lang="en-US" sz="3200" dirty="0"/>
          </a:p>
        </p:txBody>
      </p:sp>
      <p:sp>
        <p:nvSpPr>
          <p:cNvPr id="2" name="Rectangle 1"/>
          <p:cNvSpPr/>
          <p:nvPr/>
        </p:nvSpPr>
        <p:spPr>
          <a:xfrm>
            <a:off x="3578195" y="3504453"/>
            <a:ext cx="8439633" cy="3046988"/>
          </a:xfrm>
          <a:prstGeom prst="rect">
            <a:avLst/>
          </a:prstGeom>
        </p:spPr>
        <p:txBody>
          <a:bodyPr wrap="square">
            <a:spAutoFit/>
          </a:bodyPr>
          <a:lstStyle/>
          <a:p>
            <a:r>
              <a:rPr lang="pl-PL" sz="2400" dirty="0" smtClean="0">
                <a:solidFill>
                  <a:srgbClr val="085156"/>
                </a:solidFill>
              </a:rPr>
              <a:t>Wybierz którąś z powyższych gałęzi przemysłu i spróbuj podać dwa sposoby, za pomocą których firmy z tej gałęzi zrobiły użytek z danych w celu dalszego rozwoju. </a:t>
            </a:r>
          </a:p>
          <a:p>
            <a:endParaRPr lang="en-US" sz="2400" dirty="0">
              <a:solidFill>
                <a:srgbClr val="085156"/>
              </a:solidFill>
            </a:endParaRPr>
          </a:p>
          <a:p>
            <a:pPr marL="457200" indent="-457200">
              <a:buFont typeface="+mj-lt"/>
              <a:buAutoNum type="arabicPeriod"/>
            </a:pPr>
            <a:r>
              <a:rPr lang="pl-PL" sz="2400" dirty="0" smtClean="0">
                <a:solidFill>
                  <a:srgbClr val="085156"/>
                </a:solidFill>
              </a:rPr>
              <a:t>Co takiego zrobili?</a:t>
            </a:r>
            <a:endParaRPr lang="en-US" sz="2400" dirty="0">
              <a:solidFill>
                <a:srgbClr val="085156"/>
              </a:solidFill>
            </a:endParaRPr>
          </a:p>
          <a:p>
            <a:pPr marL="457200" lvl="0" indent="-457200">
              <a:buFont typeface="+mj-lt"/>
              <a:buAutoNum type="arabicPeriod"/>
            </a:pPr>
            <a:r>
              <a:rPr lang="pl-PL" sz="2400" dirty="0" smtClean="0">
                <a:solidFill>
                  <a:srgbClr val="085156"/>
                </a:solidFill>
              </a:rPr>
              <a:t>Jak wykorzystanie danych zmodyfikowało ich wewnętrzne procesy lub innowacyjność produktową? </a:t>
            </a:r>
            <a:endParaRPr lang="en-US" sz="2400" dirty="0">
              <a:solidFill>
                <a:srgbClr val="085156"/>
              </a:solidFill>
            </a:endParaRPr>
          </a:p>
          <a:p>
            <a:pPr marL="457200" lvl="0" indent="-457200">
              <a:buFont typeface="+mj-lt"/>
              <a:buAutoNum type="arabicPeriod"/>
            </a:pPr>
            <a:r>
              <a:rPr lang="pl-PL" sz="2400" dirty="0" smtClean="0">
                <a:solidFill>
                  <a:srgbClr val="085156"/>
                </a:solidFill>
              </a:rPr>
              <a:t>Jak wpłynęło to liczbowo na rentowność przedsięwzięcia?</a:t>
            </a:r>
            <a:endParaRPr lang="en-US" sz="2400" dirty="0">
              <a:solidFill>
                <a:srgbClr val="085156"/>
              </a:solidFill>
            </a:endParaRPr>
          </a:p>
        </p:txBody>
      </p:sp>
      <p:sp>
        <p:nvSpPr>
          <p:cNvPr id="11" name="TextBox 2"/>
          <p:cNvSpPr txBox="1"/>
          <p:nvPr/>
        </p:nvSpPr>
        <p:spPr>
          <a:xfrm>
            <a:off x="3578195" y="349229"/>
            <a:ext cx="3278730" cy="2800767"/>
          </a:xfrm>
          <a:prstGeom prst="rect">
            <a:avLst/>
          </a:prstGeom>
          <a:solidFill>
            <a:srgbClr val="ED2891"/>
          </a:solidFill>
        </p:spPr>
        <p:txBody>
          <a:bodyPr wrap="square" numCol="1" rtlCol="0">
            <a:spAutoFit/>
          </a:bodyPr>
          <a:lstStyle/>
          <a:p>
            <a:r>
              <a:rPr lang="pl-PL" sz="2200" dirty="0" smtClean="0">
                <a:solidFill>
                  <a:schemeClr val="bg1"/>
                </a:solidFill>
              </a:rPr>
              <a:t>Usługi finansowe</a:t>
            </a:r>
            <a:endParaRPr lang="en-US" sz="2200" dirty="0">
              <a:solidFill>
                <a:schemeClr val="bg1"/>
              </a:solidFill>
            </a:endParaRPr>
          </a:p>
          <a:p>
            <a:r>
              <a:rPr lang="pl-PL" sz="2200" dirty="0" smtClean="0">
                <a:solidFill>
                  <a:schemeClr val="bg1"/>
                </a:solidFill>
              </a:rPr>
              <a:t>Handel</a:t>
            </a:r>
            <a:endParaRPr lang="en-US" sz="2200" dirty="0">
              <a:solidFill>
                <a:schemeClr val="bg1"/>
              </a:solidFill>
            </a:endParaRPr>
          </a:p>
          <a:p>
            <a:r>
              <a:rPr lang="pl-PL" sz="2200" dirty="0" smtClean="0">
                <a:solidFill>
                  <a:schemeClr val="bg1"/>
                </a:solidFill>
              </a:rPr>
              <a:t>Jedzenie i napoje</a:t>
            </a:r>
            <a:endParaRPr lang="en-US" sz="2200" dirty="0">
              <a:solidFill>
                <a:schemeClr val="bg1"/>
              </a:solidFill>
            </a:endParaRPr>
          </a:p>
          <a:p>
            <a:r>
              <a:rPr lang="pl-PL" sz="2200" dirty="0" smtClean="0">
                <a:solidFill>
                  <a:schemeClr val="bg1"/>
                </a:solidFill>
              </a:rPr>
              <a:t>Produkcja</a:t>
            </a:r>
            <a:endParaRPr lang="en-US" sz="2200" dirty="0">
              <a:solidFill>
                <a:schemeClr val="bg1"/>
              </a:solidFill>
            </a:endParaRPr>
          </a:p>
          <a:p>
            <a:r>
              <a:rPr lang="pl-PL" sz="2200" dirty="0" smtClean="0">
                <a:solidFill>
                  <a:schemeClr val="bg1"/>
                </a:solidFill>
              </a:rPr>
              <a:t>Opieka zdrowotna</a:t>
            </a:r>
            <a:endParaRPr lang="en-US" sz="2200" dirty="0">
              <a:solidFill>
                <a:schemeClr val="bg1"/>
              </a:solidFill>
            </a:endParaRPr>
          </a:p>
          <a:p>
            <a:r>
              <a:rPr lang="pl-PL" sz="2200" dirty="0" smtClean="0">
                <a:solidFill>
                  <a:schemeClr val="bg1"/>
                </a:solidFill>
              </a:rPr>
              <a:t>Turystyka</a:t>
            </a:r>
            <a:endParaRPr lang="en-US" sz="2200" dirty="0">
              <a:solidFill>
                <a:schemeClr val="bg1"/>
              </a:solidFill>
            </a:endParaRPr>
          </a:p>
          <a:p>
            <a:r>
              <a:rPr lang="en-US" sz="2200" dirty="0" smtClean="0">
                <a:solidFill>
                  <a:schemeClr val="bg1"/>
                </a:solidFill>
              </a:rPr>
              <a:t>Transport</a:t>
            </a:r>
            <a:endParaRPr lang="en-US" sz="2200" dirty="0">
              <a:solidFill>
                <a:schemeClr val="bg1"/>
              </a:solidFill>
            </a:endParaRPr>
          </a:p>
          <a:p>
            <a:endParaRPr lang="es-ES_tradnl" sz="2200" dirty="0">
              <a:solidFill>
                <a:schemeClr val="bg1"/>
              </a:solidFill>
            </a:endParaRPr>
          </a:p>
        </p:txBody>
      </p:sp>
    </p:spTree>
    <p:extLst>
      <p:ext uri="{BB962C8B-B14F-4D97-AF65-F5344CB8AC3E}">
        <p14:creationId xmlns:p14="http://schemas.microsoft.com/office/powerpoint/2010/main" xmlns="" val="1275442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flipH="1">
            <a:off x="4651525" y="10071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flipH="1">
            <a:off x="4825298" y="373158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flipH="1">
            <a:off x="4568413" y="4957986"/>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
          <p:cNvSpPr>
            <a:spLocks noChangeArrowheads="1"/>
          </p:cNvSpPr>
          <p:nvPr/>
        </p:nvSpPr>
        <p:spPr bwMode="auto">
          <a:xfrm>
            <a:off x="6751114" y="805728"/>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1</a:t>
            </a:r>
          </a:p>
        </p:txBody>
      </p:sp>
      <p:sp>
        <p:nvSpPr>
          <p:cNvPr id="7" name="Oval 42"/>
          <p:cNvSpPr>
            <a:spLocks noChangeArrowheads="1"/>
          </p:cNvSpPr>
          <p:nvPr/>
        </p:nvSpPr>
        <p:spPr bwMode="auto">
          <a:xfrm>
            <a:off x="6952237" y="3566988"/>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3</a:t>
            </a:r>
          </a:p>
        </p:txBody>
      </p:sp>
      <p:sp>
        <p:nvSpPr>
          <p:cNvPr id="8" name="Oval 48"/>
          <p:cNvSpPr>
            <a:spLocks noChangeArrowheads="1"/>
          </p:cNvSpPr>
          <p:nvPr/>
        </p:nvSpPr>
        <p:spPr bwMode="auto">
          <a:xfrm>
            <a:off x="6890607" y="4811759"/>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4</a:t>
            </a:r>
          </a:p>
        </p:txBody>
      </p:sp>
      <p:cxnSp>
        <p:nvCxnSpPr>
          <p:cNvPr id="10" name="Straight Connector 9"/>
          <p:cNvCxnSpPr/>
          <p:nvPr/>
        </p:nvCxnSpPr>
        <p:spPr>
          <a:xfrm flipH="1">
            <a:off x="4825298" y="1098497"/>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038759" y="3848878"/>
            <a:ext cx="1977166" cy="0"/>
          </a:xfrm>
          <a:prstGeom prst="line">
            <a:avLst/>
          </a:prstGeom>
          <a:ln>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2"/>
            <a:endCxn id="5" idx="2"/>
          </p:cNvCxnSpPr>
          <p:nvPr/>
        </p:nvCxnSpPr>
        <p:spPr>
          <a:xfrm flipH="1">
            <a:off x="4833225" y="5075284"/>
            <a:ext cx="2057382" cy="15108"/>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sp>
        <p:nvSpPr>
          <p:cNvPr id="14" name="Text Placeholder 63"/>
          <p:cNvSpPr txBox="1">
            <a:spLocks/>
          </p:cNvSpPr>
          <p:nvPr/>
        </p:nvSpPr>
        <p:spPr>
          <a:xfrm>
            <a:off x="7599923" y="3541549"/>
            <a:ext cx="4510843"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Od dużych danych do inteligentnych danych</a:t>
            </a:r>
            <a:endParaRPr lang="en-US" dirty="0"/>
          </a:p>
        </p:txBody>
      </p:sp>
      <p:sp>
        <p:nvSpPr>
          <p:cNvPr id="16" name="Text Placeholder 63"/>
          <p:cNvSpPr txBox="1">
            <a:spLocks/>
          </p:cNvSpPr>
          <p:nvPr/>
        </p:nvSpPr>
        <p:spPr>
          <a:xfrm>
            <a:off x="7427910" y="790431"/>
            <a:ext cx="352323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Krótka historia danych</a:t>
            </a:r>
            <a:endParaRPr lang="en-US" dirty="0"/>
          </a:p>
        </p:txBody>
      </p:sp>
      <p:sp>
        <p:nvSpPr>
          <p:cNvPr id="20" name="Text Placeholder 63"/>
          <p:cNvSpPr txBox="1">
            <a:spLocks/>
          </p:cNvSpPr>
          <p:nvPr/>
        </p:nvSpPr>
        <p:spPr>
          <a:xfrm>
            <a:off x="7503448" y="4841001"/>
            <a:ext cx="4467568"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Korzyści z danych dla biznesu</a:t>
            </a:r>
            <a:endParaRPr lang="en-US" dirty="0"/>
          </a:p>
        </p:txBody>
      </p:sp>
      <p:cxnSp>
        <p:nvCxnSpPr>
          <p:cNvPr id="27" name="Straight Connector 26"/>
          <p:cNvCxnSpPr/>
          <p:nvPr/>
        </p:nvCxnSpPr>
        <p:spPr>
          <a:xfrm flipH="1">
            <a:off x="4876120" y="2086970"/>
            <a:ext cx="1977166" cy="0"/>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28" name="Oval 48"/>
          <p:cNvSpPr>
            <a:spLocks noChangeArrowheads="1"/>
          </p:cNvSpPr>
          <p:nvPr/>
        </p:nvSpPr>
        <p:spPr bwMode="auto">
          <a:xfrm>
            <a:off x="6853286" y="1791569"/>
            <a:ext cx="527050" cy="527050"/>
          </a:xfrm>
          <a:prstGeom prst="ellipse">
            <a:avLst/>
          </a:prstGeom>
          <a:solidFill>
            <a:srgbClr val="FFD700"/>
          </a:solidFill>
          <a:ln>
            <a:solidFill>
              <a:srgbClr val="FFD700"/>
            </a:solid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2</a:t>
            </a:r>
          </a:p>
        </p:txBody>
      </p:sp>
      <p:sp>
        <p:nvSpPr>
          <p:cNvPr id="30" name="Oval 29"/>
          <p:cNvSpPr/>
          <p:nvPr/>
        </p:nvSpPr>
        <p:spPr>
          <a:xfrm flipH="1">
            <a:off x="4743714" y="1977717"/>
            <a:ext cx="264812" cy="264812"/>
          </a:xfrm>
          <a:prstGeom prst="ellipse">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63"/>
          <p:cNvSpPr txBox="1">
            <a:spLocks/>
          </p:cNvSpPr>
          <p:nvPr/>
        </p:nvSpPr>
        <p:spPr>
          <a:xfrm>
            <a:off x="7560591" y="1811272"/>
            <a:ext cx="441042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Czym są duże zbiory danych</a:t>
            </a:r>
            <a:endParaRPr lang="en-US" dirty="0"/>
          </a:p>
        </p:txBody>
      </p:sp>
      <p:sp>
        <p:nvSpPr>
          <p:cNvPr id="32" name="Text Placeholder 63"/>
          <p:cNvSpPr txBox="1">
            <a:spLocks/>
          </p:cNvSpPr>
          <p:nvPr/>
        </p:nvSpPr>
        <p:spPr>
          <a:xfrm>
            <a:off x="7560591" y="2275659"/>
            <a:ext cx="352323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2000" i="1" dirty="0"/>
              <a:t>2.1 </a:t>
            </a:r>
            <a:r>
              <a:rPr lang="pl-PL" sz="2000" i="1" dirty="0" smtClean="0"/>
              <a:t>Zasada 5V</a:t>
            </a:r>
            <a:endParaRPr lang="en-US" sz="2000" i="1" dirty="0"/>
          </a:p>
          <a:p>
            <a:pPr>
              <a:lnSpc>
                <a:spcPct val="100000"/>
              </a:lnSpc>
              <a:spcBef>
                <a:spcPts val="0"/>
              </a:spcBef>
            </a:pPr>
            <a:r>
              <a:rPr lang="en-US" sz="2000" i="1" dirty="0"/>
              <a:t>2.2 </a:t>
            </a:r>
            <a:r>
              <a:rPr lang="pl-PL" sz="2000" i="1" dirty="0" smtClean="0"/>
              <a:t>Rozumienie danych</a:t>
            </a:r>
            <a:endParaRPr lang="en-US" sz="2000" i="1" dirty="0"/>
          </a:p>
        </p:txBody>
      </p:sp>
      <p:sp>
        <p:nvSpPr>
          <p:cNvPr id="33" name="Rectangle 32"/>
          <p:cNvSpPr/>
          <p:nvPr/>
        </p:nvSpPr>
        <p:spPr>
          <a:xfrm>
            <a:off x="895921" y="1929725"/>
            <a:ext cx="2255426" cy="707886"/>
          </a:xfrm>
          <a:prstGeom prst="rect">
            <a:avLst/>
          </a:prstGeom>
        </p:spPr>
        <p:txBody>
          <a:bodyPr wrap="none">
            <a:spAutoFit/>
          </a:bodyPr>
          <a:lstStyle/>
          <a:p>
            <a:r>
              <a:rPr lang="pl-PL" sz="4000" dirty="0" smtClean="0">
                <a:solidFill>
                  <a:schemeClr val="bg1"/>
                </a:solidFill>
              </a:rPr>
              <a:t>Spis treści</a:t>
            </a:r>
            <a:endParaRPr lang="es-ES_tradnl" sz="2800" dirty="0">
              <a:solidFill>
                <a:schemeClr val="bg1"/>
              </a:solidFill>
            </a:endParaRPr>
          </a:p>
        </p:txBody>
      </p:sp>
    </p:spTree>
    <p:extLst>
      <p:ext uri="{BB962C8B-B14F-4D97-AF65-F5344CB8AC3E}">
        <p14:creationId xmlns:p14="http://schemas.microsoft.com/office/powerpoint/2010/main" xmlns="" val="720148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103A81B8-CEB3-2442-A454-4F79067A3721}"/>
              </a:ext>
            </a:extLst>
          </p:cNvPr>
          <p:cNvCxnSpPr>
            <a:cxnSpLocks/>
          </p:cNvCxnSpPr>
          <p:nvPr/>
        </p:nvCxnSpPr>
        <p:spPr>
          <a:xfrm>
            <a:off x="0" y="3517632"/>
            <a:ext cx="12192000" cy="0"/>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3007AFD-FFED-9D44-B001-2A4B9F6ECB7B}"/>
              </a:ext>
            </a:extLst>
          </p:cNvPr>
          <p:cNvCxnSpPr>
            <a:cxnSpLocks/>
          </p:cNvCxnSpPr>
          <p:nvPr/>
        </p:nvCxnSpPr>
        <p:spPr>
          <a:xfrm>
            <a:off x="1030765" y="3185132"/>
            <a:ext cx="0" cy="179489"/>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xmlns="" id="{689B1781-CB3D-7041-B9F2-3CDBF1B72A2D}"/>
              </a:ext>
            </a:extLst>
          </p:cNvPr>
          <p:cNvSpPr/>
          <p:nvPr/>
        </p:nvSpPr>
        <p:spPr>
          <a:xfrm>
            <a:off x="463818" y="3358647"/>
            <a:ext cx="1096427" cy="358978"/>
          </a:xfrm>
          <a:prstGeom prst="round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300 BCE</a:t>
            </a:r>
          </a:p>
        </p:txBody>
      </p:sp>
      <p:cxnSp>
        <p:nvCxnSpPr>
          <p:cNvPr id="13" name="Straight Connector 12">
            <a:extLst>
              <a:ext uri="{FF2B5EF4-FFF2-40B4-BE49-F238E27FC236}">
                <a16:creationId xmlns:a16="http://schemas.microsoft.com/office/drawing/2014/main" xmlns="" id="{23ABF186-46BB-9649-8764-44DAFA52C537}"/>
              </a:ext>
            </a:extLst>
          </p:cNvPr>
          <p:cNvCxnSpPr>
            <a:cxnSpLocks/>
          </p:cNvCxnSpPr>
          <p:nvPr/>
        </p:nvCxnSpPr>
        <p:spPr>
          <a:xfrm>
            <a:off x="3058287" y="3699098"/>
            <a:ext cx="0" cy="179489"/>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xmlns="" id="{B1FD4A73-52C2-DE4B-A378-B1DDA969CAB4}"/>
              </a:ext>
            </a:extLst>
          </p:cNvPr>
          <p:cNvSpPr/>
          <p:nvPr/>
        </p:nvSpPr>
        <p:spPr>
          <a:xfrm>
            <a:off x="2665397" y="3357575"/>
            <a:ext cx="771140" cy="358978"/>
          </a:xfrm>
          <a:prstGeom prst="roundRect">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1663</a:t>
            </a:r>
          </a:p>
        </p:txBody>
      </p:sp>
      <p:cxnSp>
        <p:nvCxnSpPr>
          <p:cNvPr id="15" name="Straight Connector 14">
            <a:extLst>
              <a:ext uri="{FF2B5EF4-FFF2-40B4-BE49-F238E27FC236}">
                <a16:creationId xmlns:a16="http://schemas.microsoft.com/office/drawing/2014/main" xmlns="" id="{322A02E2-349D-A646-B9F6-B1E1B7BC163F}"/>
              </a:ext>
            </a:extLst>
          </p:cNvPr>
          <p:cNvCxnSpPr>
            <a:cxnSpLocks/>
          </p:cNvCxnSpPr>
          <p:nvPr/>
        </p:nvCxnSpPr>
        <p:spPr>
          <a:xfrm>
            <a:off x="5146656" y="3173557"/>
            <a:ext cx="0" cy="179489"/>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xmlns="" id="{D10B05A4-044E-EE46-AE56-E83AEB080ED0}"/>
              </a:ext>
            </a:extLst>
          </p:cNvPr>
          <p:cNvSpPr/>
          <p:nvPr/>
        </p:nvSpPr>
        <p:spPr>
          <a:xfrm>
            <a:off x="4799659" y="3345351"/>
            <a:ext cx="771140" cy="358978"/>
          </a:xfrm>
          <a:prstGeom prst="roundRect">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1989</a:t>
            </a:r>
          </a:p>
        </p:txBody>
      </p:sp>
      <p:cxnSp>
        <p:nvCxnSpPr>
          <p:cNvPr id="17" name="Straight Connector 16">
            <a:extLst>
              <a:ext uri="{FF2B5EF4-FFF2-40B4-BE49-F238E27FC236}">
                <a16:creationId xmlns:a16="http://schemas.microsoft.com/office/drawing/2014/main" xmlns="" id="{3AA3B85A-CB79-BF4A-B19C-A9C865E23AD1}"/>
              </a:ext>
            </a:extLst>
          </p:cNvPr>
          <p:cNvCxnSpPr>
            <a:cxnSpLocks/>
          </p:cNvCxnSpPr>
          <p:nvPr/>
        </p:nvCxnSpPr>
        <p:spPr>
          <a:xfrm>
            <a:off x="7116915" y="3699098"/>
            <a:ext cx="0" cy="179489"/>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xmlns="" id="{0E24C66A-763A-E04E-9047-B17662F18C01}"/>
              </a:ext>
            </a:extLst>
          </p:cNvPr>
          <p:cNvSpPr/>
          <p:nvPr/>
        </p:nvSpPr>
        <p:spPr>
          <a:xfrm>
            <a:off x="6704413" y="3357575"/>
            <a:ext cx="771140" cy="358978"/>
          </a:xfrm>
          <a:prstGeom prst="roundRect">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1997</a:t>
            </a:r>
          </a:p>
        </p:txBody>
      </p:sp>
      <p:cxnSp>
        <p:nvCxnSpPr>
          <p:cNvPr id="19" name="Straight Connector 18">
            <a:extLst>
              <a:ext uri="{FF2B5EF4-FFF2-40B4-BE49-F238E27FC236}">
                <a16:creationId xmlns:a16="http://schemas.microsoft.com/office/drawing/2014/main" xmlns="" id="{6FDA5E34-44F5-364F-99C7-019353A35DA9}"/>
              </a:ext>
            </a:extLst>
          </p:cNvPr>
          <p:cNvCxnSpPr>
            <a:cxnSpLocks/>
          </p:cNvCxnSpPr>
          <p:nvPr/>
        </p:nvCxnSpPr>
        <p:spPr>
          <a:xfrm>
            <a:off x="9193738" y="3202308"/>
            <a:ext cx="0" cy="179489"/>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xmlns="" id="{8BFE1F8F-B96D-934E-B9BD-27E76F04991C}"/>
              </a:ext>
            </a:extLst>
          </p:cNvPr>
          <p:cNvSpPr/>
          <p:nvPr/>
        </p:nvSpPr>
        <p:spPr>
          <a:xfrm>
            <a:off x="8808780" y="3357575"/>
            <a:ext cx="771140" cy="358978"/>
          </a:xfrm>
          <a:prstGeom prst="round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2005</a:t>
            </a:r>
          </a:p>
        </p:txBody>
      </p:sp>
      <p:cxnSp>
        <p:nvCxnSpPr>
          <p:cNvPr id="21" name="Straight Connector 20">
            <a:extLst>
              <a:ext uri="{FF2B5EF4-FFF2-40B4-BE49-F238E27FC236}">
                <a16:creationId xmlns:a16="http://schemas.microsoft.com/office/drawing/2014/main" xmlns="" id="{54E01ED1-216F-5549-9F04-D04E2954B9A0}"/>
              </a:ext>
            </a:extLst>
          </p:cNvPr>
          <p:cNvCxnSpPr>
            <a:cxnSpLocks/>
          </p:cNvCxnSpPr>
          <p:nvPr/>
        </p:nvCxnSpPr>
        <p:spPr>
          <a:xfrm>
            <a:off x="11052979" y="3717202"/>
            <a:ext cx="0" cy="179489"/>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xmlns="" id="{92BF8659-2BA8-FC48-ABAE-6BF4A4E73140}"/>
              </a:ext>
            </a:extLst>
          </p:cNvPr>
          <p:cNvSpPr/>
          <p:nvPr/>
        </p:nvSpPr>
        <p:spPr>
          <a:xfrm>
            <a:off x="10637850" y="3357575"/>
            <a:ext cx="771140" cy="358978"/>
          </a:xfrm>
          <a:prstGeom prst="roundRect">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2015</a:t>
            </a:r>
          </a:p>
        </p:txBody>
      </p:sp>
      <p:sp>
        <p:nvSpPr>
          <p:cNvPr id="25" name="Text Box 57">
            <a:extLst>
              <a:ext uri="{FF2B5EF4-FFF2-40B4-BE49-F238E27FC236}">
                <a16:creationId xmlns:a16="http://schemas.microsoft.com/office/drawing/2014/main" xmlns="" id="{4CE8EB13-CF0E-F844-AEA5-BE4CFCFE4D2C}"/>
              </a:ext>
            </a:extLst>
          </p:cNvPr>
          <p:cNvSpPr txBox="1"/>
          <p:nvPr/>
        </p:nvSpPr>
        <p:spPr>
          <a:xfrm>
            <a:off x="5854535" y="3887682"/>
            <a:ext cx="2954245" cy="164613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pl-PL" sz="1400" dirty="0" err="1" smtClean="0">
                <a:solidFill>
                  <a:srgbClr val="085156"/>
                </a:solidFill>
                <a:ea typeface="Calibri" charset="0"/>
                <a:cs typeface="Times New Roman" charset="0"/>
              </a:rPr>
              <a:t>Pirwsze</a:t>
            </a:r>
            <a:r>
              <a:rPr lang="pl-PL" sz="1400" dirty="0" smtClean="0">
                <a:solidFill>
                  <a:srgbClr val="085156"/>
                </a:solidFill>
                <a:ea typeface="Calibri" charset="0"/>
                <a:cs typeface="Times New Roman" charset="0"/>
              </a:rPr>
              <a:t> </a:t>
            </a:r>
            <a:r>
              <a:rPr lang="pl-PL" sz="1400" dirty="0" err="1" smtClean="0">
                <a:solidFill>
                  <a:srgbClr val="085156"/>
                </a:solidFill>
                <a:ea typeface="Calibri" charset="0"/>
                <a:cs typeface="Times New Roman" charset="0"/>
              </a:rPr>
              <a:t>udokumenowane</a:t>
            </a:r>
            <a:r>
              <a:rPr lang="pl-PL" sz="1400" dirty="0" smtClean="0">
                <a:solidFill>
                  <a:srgbClr val="085156"/>
                </a:solidFill>
                <a:ea typeface="Calibri" charset="0"/>
                <a:cs typeface="Times New Roman" charset="0"/>
              </a:rPr>
              <a:t> wykorzystanie terminu "big data" miało miejsce w artykule przygotowanym przez naukowców NASA. Opisywali oni problem przy wykorzystaniu wizualizacji dużych zestawów danych, które nie mieściły się w pamięci lokalnych dysków. </a:t>
            </a:r>
            <a:endParaRPr lang="en-US" sz="1400" dirty="0">
              <a:solidFill>
                <a:srgbClr val="085156"/>
              </a:solidFill>
              <a:effectLst/>
              <a:ea typeface="Calibri" charset="0"/>
              <a:cs typeface="Times New Roman" charset="0"/>
            </a:endParaRPr>
          </a:p>
        </p:txBody>
      </p:sp>
      <p:sp>
        <p:nvSpPr>
          <p:cNvPr id="31" name="Rectangle 30">
            <a:extLst>
              <a:ext uri="{FF2B5EF4-FFF2-40B4-BE49-F238E27FC236}">
                <a16:creationId xmlns:a16="http://schemas.microsoft.com/office/drawing/2014/main" xmlns="" id="{B7CB79AE-2A80-7F40-B187-A0944CE2EB27}"/>
              </a:ext>
            </a:extLst>
          </p:cNvPr>
          <p:cNvSpPr/>
          <p:nvPr/>
        </p:nvSpPr>
        <p:spPr>
          <a:xfrm>
            <a:off x="244461" y="875912"/>
            <a:ext cx="1952044" cy="2246769"/>
          </a:xfrm>
          <a:prstGeom prst="rect">
            <a:avLst/>
          </a:prstGeom>
        </p:spPr>
        <p:txBody>
          <a:bodyPr wrap="square" anchor="b">
            <a:spAutoFit/>
          </a:bodyPr>
          <a:lstStyle/>
          <a:p>
            <a:pPr lvl="0" algn="ctr"/>
            <a:r>
              <a:rPr lang="pl-PL" sz="1400" dirty="0" smtClean="0">
                <a:solidFill>
                  <a:srgbClr val="085156"/>
                </a:solidFill>
              </a:rPr>
              <a:t>Biblioteka Aleksandryjska jest prawdopodobnie </a:t>
            </a:r>
            <a:r>
              <a:rPr lang="pl-PL" sz="1400" b="1" dirty="0" smtClean="0">
                <a:solidFill>
                  <a:srgbClr val="085156"/>
                </a:solidFill>
              </a:rPr>
              <a:t>największym zbiorem danych w starożytnym świecie</a:t>
            </a:r>
            <a:r>
              <a:rPr lang="pl-PL" sz="1400" dirty="0" smtClean="0">
                <a:solidFill>
                  <a:srgbClr val="085156"/>
                </a:solidFill>
              </a:rPr>
              <a:t>, mieszczącym do pół miliona zwojów i obejmującym wszystko, czego do tej pory </a:t>
            </a:r>
            <a:r>
              <a:rPr lang="pl-PL" sz="1400" dirty="0" smtClean="0">
                <a:solidFill>
                  <a:srgbClr val="085156"/>
                </a:solidFill>
              </a:rPr>
              <a:t>się nauczyliśmy.</a:t>
            </a:r>
            <a:endParaRPr lang="en-IE" sz="1400" dirty="0">
              <a:solidFill>
                <a:srgbClr val="085156"/>
              </a:solidFill>
            </a:endParaRPr>
          </a:p>
        </p:txBody>
      </p:sp>
      <p:sp>
        <p:nvSpPr>
          <p:cNvPr id="32" name="Rectangle 31">
            <a:extLst>
              <a:ext uri="{FF2B5EF4-FFF2-40B4-BE49-F238E27FC236}">
                <a16:creationId xmlns:a16="http://schemas.microsoft.com/office/drawing/2014/main" xmlns="" id="{10E9ADD9-B5D3-7940-BFC1-642D9EB70A3B}"/>
              </a:ext>
            </a:extLst>
          </p:cNvPr>
          <p:cNvSpPr/>
          <p:nvPr/>
        </p:nvSpPr>
        <p:spPr>
          <a:xfrm>
            <a:off x="3709533" y="966350"/>
            <a:ext cx="2853317" cy="2246769"/>
          </a:xfrm>
          <a:prstGeom prst="rect">
            <a:avLst/>
          </a:prstGeom>
        </p:spPr>
        <p:txBody>
          <a:bodyPr wrap="square" anchor="b">
            <a:spAutoFit/>
          </a:bodyPr>
          <a:lstStyle/>
          <a:p>
            <a:pPr lvl="0" algn="ctr"/>
            <a:r>
              <a:rPr lang="pl-PL" sz="1400" b="1" dirty="0" smtClean="0">
                <a:solidFill>
                  <a:srgbClr val="085156"/>
                </a:solidFill>
              </a:rPr>
              <a:t>Prawdopodobnie pierwsze użycie terminu dużych danych w formie znanej nam dziś</a:t>
            </a:r>
            <a:r>
              <a:rPr lang="pl-PL" sz="1400" dirty="0" smtClean="0">
                <a:solidFill>
                  <a:srgbClr val="085156"/>
                </a:solidFill>
              </a:rPr>
              <a:t>. Autor, Erik </a:t>
            </a:r>
            <a:r>
              <a:rPr lang="pl-PL" sz="1400" dirty="0" err="1" smtClean="0">
                <a:solidFill>
                  <a:srgbClr val="085156"/>
                </a:solidFill>
              </a:rPr>
              <a:t>Larson</a:t>
            </a:r>
            <a:r>
              <a:rPr lang="pl-PL" sz="1400" dirty="0" smtClean="0">
                <a:solidFill>
                  <a:srgbClr val="085156"/>
                </a:solidFill>
              </a:rPr>
              <a:t>, spekulował na temat pochodzenia spamu, który otrzymuje. Napisał on: posiadacze dużych danych twierdzą, że robią to dla dobra konsumenta, ale dane wykorzystywane są do celów innych, niż pierwotnie zamierzone.</a:t>
            </a:r>
            <a:endParaRPr lang="en-IE" sz="1400" dirty="0">
              <a:solidFill>
                <a:srgbClr val="085156"/>
              </a:solidFill>
            </a:endParaRPr>
          </a:p>
        </p:txBody>
      </p:sp>
      <p:sp>
        <p:nvSpPr>
          <p:cNvPr id="33" name="Rectangle 32">
            <a:extLst>
              <a:ext uri="{FF2B5EF4-FFF2-40B4-BE49-F238E27FC236}">
                <a16:creationId xmlns:a16="http://schemas.microsoft.com/office/drawing/2014/main" xmlns="" id="{71046472-96C2-F14B-A0D4-C7577B62F134}"/>
              </a:ext>
            </a:extLst>
          </p:cNvPr>
          <p:cNvSpPr/>
          <p:nvPr/>
        </p:nvSpPr>
        <p:spPr>
          <a:xfrm>
            <a:off x="1806951" y="3915846"/>
            <a:ext cx="2607187" cy="2031325"/>
          </a:xfrm>
          <a:prstGeom prst="rect">
            <a:avLst/>
          </a:prstGeom>
        </p:spPr>
        <p:txBody>
          <a:bodyPr wrap="square">
            <a:spAutoFit/>
          </a:bodyPr>
          <a:lstStyle/>
          <a:p>
            <a:pPr lvl="0" algn="ctr"/>
            <a:r>
              <a:rPr lang="pl-PL" sz="1400" dirty="0" smtClean="0">
                <a:solidFill>
                  <a:srgbClr val="085156"/>
                </a:solidFill>
              </a:rPr>
              <a:t>W Londynie, John </a:t>
            </a:r>
            <a:r>
              <a:rPr lang="pl-PL" sz="1400" dirty="0" err="1" smtClean="0">
                <a:solidFill>
                  <a:srgbClr val="085156"/>
                </a:solidFill>
              </a:rPr>
              <a:t>Graunt</a:t>
            </a:r>
            <a:r>
              <a:rPr lang="pl-PL" sz="1400" dirty="0" smtClean="0">
                <a:solidFill>
                  <a:srgbClr val="085156"/>
                </a:solidFill>
              </a:rPr>
              <a:t> przeprowadza pierwszy eksperyment w zakresie analizy statystycznej danych. Zapisując informacje o śmiertelności, teoretyzuje że może zaprojektować system wczesnego ostrzegania przed epidemią dżumy w Europie.</a:t>
            </a:r>
            <a:endParaRPr lang="en-IE" sz="1400" dirty="0">
              <a:solidFill>
                <a:srgbClr val="085156"/>
              </a:solidFill>
            </a:endParaRPr>
          </a:p>
        </p:txBody>
      </p:sp>
      <p:sp>
        <p:nvSpPr>
          <p:cNvPr id="34" name="Rectangle 33">
            <a:extLst>
              <a:ext uri="{FF2B5EF4-FFF2-40B4-BE49-F238E27FC236}">
                <a16:creationId xmlns:a16="http://schemas.microsoft.com/office/drawing/2014/main" xmlns="" id="{AAF28590-54E6-9944-8773-BCFC2951E42B}"/>
              </a:ext>
            </a:extLst>
          </p:cNvPr>
          <p:cNvSpPr/>
          <p:nvPr/>
        </p:nvSpPr>
        <p:spPr>
          <a:xfrm>
            <a:off x="10025147" y="3910530"/>
            <a:ext cx="1977092" cy="1815882"/>
          </a:xfrm>
          <a:prstGeom prst="rect">
            <a:avLst/>
          </a:prstGeom>
        </p:spPr>
        <p:txBody>
          <a:bodyPr wrap="square">
            <a:spAutoFit/>
          </a:bodyPr>
          <a:lstStyle/>
          <a:p>
            <a:pPr lvl="0" algn="ctr"/>
            <a:r>
              <a:rPr lang="pl-PL" sz="1400" dirty="0" smtClean="0">
                <a:solidFill>
                  <a:srgbClr val="085156"/>
                </a:solidFill>
              </a:rPr>
              <a:t>Google jest największą firmą na świecie, jeśli chodzi o duże dane. Przechowują oni 10 bilionów gigabajtów danych, a przetwarzają ok. 3,5 biliona zapytań każdego dnia. </a:t>
            </a:r>
            <a:endParaRPr lang="en-IE" sz="1400" dirty="0">
              <a:solidFill>
                <a:srgbClr val="085156"/>
              </a:solidFill>
            </a:endParaRPr>
          </a:p>
        </p:txBody>
      </p:sp>
      <p:sp>
        <p:nvSpPr>
          <p:cNvPr id="35" name="Rectangle 34">
            <a:extLst>
              <a:ext uri="{FF2B5EF4-FFF2-40B4-BE49-F238E27FC236}">
                <a16:creationId xmlns:a16="http://schemas.microsoft.com/office/drawing/2014/main" xmlns="" id="{F128CAF7-C754-4B41-9249-585B2B9A52EE}"/>
              </a:ext>
            </a:extLst>
          </p:cNvPr>
          <p:cNvSpPr/>
          <p:nvPr/>
        </p:nvSpPr>
        <p:spPr>
          <a:xfrm>
            <a:off x="8122710" y="936468"/>
            <a:ext cx="2025531" cy="2246769"/>
          </a:xfrm>
          <a:prstGeom prst="rect">
            <a:avLst/>
          </a:prstGeom>
        </p:spPr>
        <p:txBody>
          <a:bodyPr wrap="square" anchor="b">
            <a:spAutoFit/>
          </a:bodyPr>
          <a:lstStyle/>
          <a:p>
            <a:pPr lvl="0" algn="ctr"/>
            <a:r>
              <a:rPr lang="pl-PL" sz="1400" dirty="0" smtClean="0">
                <a:solidFill>
                  <a:srgbClr val="085156"/>
                </a:solidFill>
              </a:rPr>
              <a:t>Komentatorzy ogłaszają, że jesteśmy świadkami narodzin "Web 2.0" - sieci generowanej przez użytkowników, gdzie większość zawartości pochodzi od użytkowników usług, a nie od dostawców tych usług.</a:t>
            </a:r>
            <a:endParaRPr lang="en-IE" sz="1400" dirty="0">
              <a:solidFill>
                <a:srgbClr val="085156"/>
              </a:solidFill>
            </a:endParaRPr>
          </a:p>
        </p:txBody>
      </p:sp>
      <p:sp>
        <p:nvSpPr>
          <p:cNvPr id="36" name="Rectangle 35">
            <a:extLst>
              <a:ext uri="{FF2B5EF4-FFF2-40B4-BE49-F238E27FC236}">
                <a16:creationId xmlns:a16="http://schemas.microsoft.com/office/drawing/2014/main" xmlns="" id="{46A7BA49-2B19-B648-9420-D54A3D25A2AA}"/>
              </a:ext>
            </a:extLst>
          </p:cNvPr>
          <p:cNvSpPr/>
          <p:nvPr/>
        </p:nvSpPr>
        <p:spPr>
          <a:xfrm>
            <a:off x="45857" y="5964653"/>
            <a:ext cx="12100285" cy="246221"/>
          </a:xfrm>
          <a:prstGeom prst="rect">
            <a:avLst/>
          </a:prstGeom>
        </p:spPr>
        <p:txBody>
          <a:bodyPr wrap="square">
            <a:spAutoFit/>
          </a:bodyPr>
          <a:lstStyle/>
          <a:p>
            <a:pPr algn="ctr">
              <a:spcAft>
                <a:spcPts val="0"/>
              </a:spcAft>
            </a:pPr>
            <a:r>
              <a:rPr lang="en-US" sz="1000" dirty="0">
                <a:solidFill>
                  <a:srgbClr val="085156"/>
                </a:solidFill>
                <a:ea typeface="Times New Roman" charset="0"/>
                <a:cs typeface="Times New Roman" charset="0"/>
                <a:hlinkClick r:id="rId3">
                  <a:extLst>
                    <a:ext uri="{A12FA001-AC4F-418D-AE19-62706E023703}">
                      <ahyp:hlinkClr xmlns:ahyp="http://schemas.microsoft.com/office/drawing/2018/hyperlinkcolor" xmlns="" val="tx"/>
                    </a:ext>
                  </a:extLst>
                </a:hlinkClick>
              </a:rPr>
              <a:t>*https://www.forbes.com/sites/gilpress/2014/09/03/12-big-data-definitions-whats-yours/#79b0a05813ae</a:t>
            </a:r>
            <a:endParaRPr lang="en-US" sz="1000" dirty="0">
              <a:solidFill>
                <a:srgbClr val="085156"/>
              </a:solidFill>
              <a:ea typeface="Calibri" charset="0"/>
              <a:cs typeface="Times New Roman" charset="0"/>
            </a:endParaRPr>
          </a:p>
        </p:txBody>
      </p:sp>
      <p:sp>
        <p:nvSpPr>
          <p:cNvPr id="46" name="Text Placeholder 2">
            <a:extLst>
              <a:ext uri="{FF2B5EF4-FFF2-40B4-BE49-F238E27FC236}">
                <a16:creationId xmlns:a16="http://schemas.microsoft.com/office/drawing/2014/main" xmlns="" id="{BE787BDD-1151-0446-9C39-003E19ABB5B1}"/>
              </a:ext>
            </a:extLst>
          </p:cNvPr>
          <p:cNvSpPr txBox="1">
            <a:spLocks/>
          </p:cNvSpPr>
          <p:nvPr/>
        </p:nvSpPr>
        <p:spPr>
          <a:xfrm>
            <a:off x="3" y="159121"/>
            <a:ext cx="12191997" cy="716791"/>
          </a:xfrm>
          <a:prstGeom prst="rect">
            <a:avLst/>
          </a:prstGeom>
          <a:solidFill>
            <a:srgbClr val="085156"/>
          </a:solidFill>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4000" dirty="0">
                <a:solidFill>
                  <a:schemeClr val="bg1"/>
                </a:solidFill>
              </a:rPr>
              <a:t>1. </a:t>
            </a:r>
            <a:r>
              <a:rPr lang="pl-PL" sz="4000" dirty="0" smtClean="0">
                <a:solidFill>
                  <a:schemeClr val="bg1"/>
                </a:solidFill>
              </a:rPr>
              <a:t>KRÓTKA HISTORIA DANYCH</a:t>
            </a:r>
            <a:endParaRPr lang="es-ES_tradnl" sz="4000" dirty="0">
              <a:solidFill>
                <a:schemeClr val="bg1"/>
              </a:solidFill>
            </a:endParaRPr>
          </a:p>
        </p:txBody>
      </p:sp>
      <p:sp>
        <p:nvSpPr>
          <p:cNvPr id="47" name="テキスト プレースホルダー 36">
            <a:extLst>
              <a:ext uri="{FF2B5EF4-FFF2-40B4-BE49-F238E27FC236}">
                <a16:creationId xmlns:a16="http://schemas.microsoft.com/office/drawing/2014/main" xmlns="" id="{6F1C49DA-1F0F-6649-9858-8E950867A365}"/>
              </a:ext>
            </a:extLst>
          </p:cNvPr>
          <p:cNvSpPr txBox="1">
            <a:spLocks/>
          </p:cNvSpPr>
          <p:nvPr/>
        </p:nvSpPr>
        <p:spPr bwMode="auto">
          <a:xfrm>
            <a:off x="-9321" y="6328837"/>
            <a:ext cx="12141136"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xmlns="" val="635571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a:xfrm>
            <a:off x="2679032" y="284693"/>
            <a:ext cx="9205040" cy="857158"/>
          </a:xfrm>
        </p:spPr>
        <p:txBody>
          <a:bodyPr>
            <a:normAutofit/>
          </a:bodyPr>
          <a:lstStyle/>
          <a:p>
            <a:pPr algn="r"/>
            <a:r>
              <a:rPr lang="es-ES_tradnl" sz="4000" b="1" dirty="0"/>
              <a:t>2. </a:t>
            </a:r>
            <a:r>
              <a:rPr lang="pl-PL" sz="4000" b="1" dirty="0" smtClean="0"/>
              <a:t>CZYM SĄ DUŻE ZBIORY DANYCH?</a:t>
            </a:r>
            <a:endParaRPr lang="es-ES_tradnl" sz="4000" b="1" dirty="0"/>
          </a:p>
        </p:txBody>
      </p:sp>
      <p:sp>
        <p:nvSpPr>
          <p:cNvPr id="10" name="Text Placeholder 3"/>
          <p:cNvSpPr>
            <a:spLocks noGrp="1"/>
          </p:cNvSpPr>
          <p:nvPr>
            <p:ph type="body" sz="quarter" idx="4294967295"/>
          </p:nvPr>
        </p:nvSpPr>
        <p:spPr>
          <a:xfrm>
            <a:off x="2679032" y="1983678"/>
            <a:ext cx="9205040" cy="4228118"/>
          </a:xfrm>
          <a:prstGeom prst="rect">
            <a:avLst/>
          </a:prstGeom>
        </p:spPr>
        <p:txBody>
          <a:bodyPr>
            <a:noAutofit/>
          </a:bodyPr>
          <a:lstStyle/>
          <a:p>
            <a:pPr>
              <a:spcBef>
                <a:spcPts val="2200"/>
              </a:spcBef>
            </a:pPr>
            <a:r>
              <a:rPr lang="pl-PL" sz="2400" dirty="0" smtClean="0">
                <a:solidFill>
                  <a:srgbClr val="085156"/>
                </a:solidFill>
              </a:rPr>
              <a:t>Dane o bardzo dużym rozmiarze, zwykle w zakresie, w jakim ich manipulacja i zarządzanie stanowią poważne wyzwania logistyczne. </a:t>
            </a:r>
            <a:r>
              <a:rPr lang="pl-PL" sz="1600" i="1" dirty="0" smtClean="0">
                <a:solidFill>
                  <a:srgbClr val="085156"/>
                </a:solidFill>
              </a:rPr>
              <a:t>Słownik angielski </a:t>
            </a:r>
            <a:r>
              <a:rPr lang="pl-PL" sz="1600" i="1" dirty="0" err="1" smtClean="0">
                <a:solidFill>
                  <a:srgbClr val="085156"/>
                </a:solidFill>
              </a:rPr>
              <a:t>oxford</a:t>
            </a:r>
            <a:r>
              <a:rPr lang="pl-PL" sz="1600" i="1" dirty="0" smtClean="0">
                <a:solidFill>
                  <a:srgbClr val="085156"/>
                </a:solidFill>
              </a:rPr>
              <a:t>.</a:t>
            </a:r>
            <a:endParaRPr lang="pl-PL" sz="2400" dirty="0" smtClean="0"/>
          </a:p>
          <a:p>
            <a:pPr>
              <a:spcBef>
                <a:spcPts val="2200"/>
              </a:spcBef>
            </a:pPr>
            <a:r>
              <a:rPr lang="pl-PL" sz="2400" dirty="0" smtClean="0">
                <a:solidFill>
                  <a:srgbClr val="085156"/>
                </a:solidFill>
              </a:rPr>
              <a:t>Nowe podejście firm, organizacji non-profit, agencji rządowych i osób prywatnych, które zdaje sobie sprawę, że łączenie danych z wielu źródeł może prowadzić do lepszych decyzji. </a:t>
            </a:r>
            <a:r>
              <a:rPr lang="pl-PL" sz="1600" i="1" dirty="0" err="1" smtClean="0">
                <a:solidFill>
                  <a:srgbClr val="085156"/>
                </a:solidFill>
              </a:rPr>
              <a:t>Gill</a:t>
            </a:r>
            <a:r>
              <a:rPr lang="pl-PL" sz="1600" i="1" dirty="0" smtClean="0">
                <a:solidFill>
                  <a:srgbClr val="085156"/>
                </a:solidFill>
              </a:rPr>
              <a:t> Press w </a:t>
            </a:r>
            <a:r>
              <a:rPr lang="pl-PL" sz="1600" i="1" dirty="0" err="1" smtClean="0">
                <a:solidFill>
                  <a:srgbClr val="085156"/>
                </a:solidFill>
              </a:rPr>
              <a:t>Forbes</a:t>
            </a:r>
            <a:r>
              <a:rPr lang="pl-PL" sz="1600" i="1" dirty="0" smtClean="0">
                <a:solidFill>
                  <a:srgbClr val="085156"/>
                </a:solidFill>
              </a:rPr>
              <a:t>, 2014.</a:t>
            </a:r>
          </a:p>
          <a:p>
            <a:pPr>
              <a:spcBef>
                <a:spcPts val="2200"/>
              </a:spcBef>
            </a:pPr>
            <a:r>
              <a:rPr lang="pl-PL" sz="2400" dirty="0" smtClean="0">
                <a:solidFill>
                  <a:srgbClr val="085156"/>
                </a:solidFill>
              </a:rPr>
              <a:t>Zasoby informacyjne o dużej objętości, dużej prędkości i różnorodności, które wymagają opłacalnych, innowacyjnych form przetwarzania informacji w celu lepszego wglądu i podejmowania decyzji. </a:t>
            </a:r>
            <a:r>
              <a:rPr lang="pl-PL" sz="1600" i="1" dirty="0" err="1" smtClean="0">
                <a:solidFill>
                  <a:srgbClr val="085156"/>
                </a:solidFill>
              </a:rPr>
              <a:t>Gartner</a:t>
            </a:r>
            <a:r>
              <a:rPr lang="pl-PL" sz="1600" i="1" dirty="0" smtClean="0">
                <a:solidFill>
                  <a:srgbClr val="085156"/>
                </a:solidFill>
              </a:rPr>
              <a:t>, 2014</a:t>
            </a:r>
            <a:endParaRPr lang="en-US" sz="1600" i="1" dirty="0" smtClean="0">
              <a:solidFill>
                <a:srgbClr val="085156"/>
              </a:solidFill>
            </a:endParaRPr>
          </a:p>
        </p:txBody>
      </p:sp>
    </p:spTree>
    <p:extLst>
      <p:ext uri="{BB962C8B-B14F-4D97-AF65-F5344CB8AC3E}">
        <p14:creationId xmlns:p14="http://schemas.microsoft.com/office/powerpoint/2010/main" xmlns="" val="184343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5391024" y="1037228"/>
            <a:ext cx="6800976" cy="672389"/>
          </a:xfrm>
        </p:spPr>
        <p:txBody>
          <a:bodyPr/>
          <a:lstStyle/>
          <a:p>
            <a:pPr algn="ctr"/>
            <a:r>
              <a:rPr lang="pl-PL" sz="4400" i="0" dirty="0" smtClean="0"/>
              <a:t>Zanim zaczniemy, zapoznajmy się z historią Modelu T Forda. </a:t>
            </a:r>
            <a:r>
              <a:rPr lang="es-ES_tradnl" sz="3600" i="0" dirty="0" smtClean="0"/>
              <a:t>(</a:t>
            </a:r>
            <a:r>
              <a:rPr lang="pl-PL" sz="3600" i="0" dirty="0" smtClean="0"/>
              <a:t>notatki do modułu nr </a:t>
            </a:r>
            <a:r>
              <a:rPr lang="es-ES_tradnl" sz="3600" i="0" dirty="0" smtClean="0"/>
              <a:t>1</a:t>
            </a:r>
            <a:r>
              <a:rPr lang="es-ES_tradnl" sz="3600" i="0" dirty="0"/>
              <a:t>)</a:t>
            </a:r>
          </a:p>
          <a:p>
            <a:pPr algn="ctr"/>
            <a:endParaRPr lang="es-ES_tradnl" sz="1600" i="0" dirty="0"/>
          </a:p>
          <a:p>
            <a:pPr algn="ctr"/>
            <a:r>
              <a:rPr lang="pl-PL" sz="4000" i="0" dirty="0" smtClean="0"/>
              <a:t>Ograniczenia wynikające z myślenia, że jeden model zadowoli wszystkich w czasach danych cyfrowych</a:t>
            </a:r>
            <a:r>
              <a:rPr lang="es-ES_tradnl" sz="4000" i="0" dirty="0" smtClean="0"/>
              <a:t>.</a:t>
            </a:r>
            <a:endParaRPr lang="es-ES_tradnl" sz="4000" i="0" dirty="0"/>
          </a:p>
        </p:txBody>
      </p:sp>
      <p:pic>
        <p:nvPicPr>
          <p:cNvPr id="4" name="Picture Placeholder 3"/>
          <p:cNvPicPr>
            <a:picLocks noGrp="1" noChangeAspect="1"/>
          </p:cNvPicPr>
          <p:nvPr>
            <p:ph type="pic" sz="quarter" idx="24"/>
          </p:nvPr>
        </p:nvPicPr>
        <p:blipFill>
          <a:blip r:embed="rId3">
            <a:extLst>
              <a:ext uri="{28A0092B-C50C-407E-A947-70E740481C1C}">
                <a14:useLocalDpi xmlns:a14="http://schemas.microsoft.com/office/drawing/2010/main" xmlns="" val="0"/>
              </a:ext>
            </a:extLst>
          </a:blip>
          <a:srcRect l="18537" r="18537"/>
          <a:stretch>
            <a:fillRect/>
          </a:stretch>
        </p:blipFill>
        <p:spPr>
          <a:xfrm>
            <a:off x="-45819" y="-688"/>
            <a:ext cx="7203689" cy="6868406"/>
          </a:xfrm>
        </p:spPr>
      </p:pic>
    </p:spTree>
    <p:extLst>
      <p:ext uri="{BB962C8B-B14F-4D97-AF65-F5344CB8AC3E}">
        <p14:creationId xmlns:p14="http://schemas.microsoft.com/office/powerpoint/2010/main" xmlns="" val="22225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92500" lnSpcReduction="20000"/>
          </a:bodyPr>
          <a:lstStyle/>
          <a:p>
            <a:r>
              <a:rPr lang="es-ES_tradnl" dirty="0" smtClean="0"/>
              <a:t>VOLUME</a:t>
            </a:r>
            <a:r>
              <a:rPr lang="pl-PL" dirty="0" smtClean="0"/>
              <a:t> (Wielkość)</a:t>
            </a:r>
            <a:endParaRPr lang="es-ES_tradnl" dirty="0"/>
          </a:p>
        </p:txBody>
      </p:sp>
      <p:sp>
        <p:nvSpPr>
          <p:cNvPr id="3" name="Text Placeholder 2"/>
          <p:cNvSpPr>
            <a:spLocks noGrp="1"/>
          </p:cNvSpPr>
          <p:nvPr>
            <p:ph type="body" sz="quarter" idx="15"/>
          </p:nvPr>
        </p:nvSpPr>
        <p:spPr/>
        <p:txBody>
          <a:bodyPr>
            <a:normAutofit/>
          </a:bodyPr>
          <a:lstStyle/>
          <a:p>
            <a:r>
              <a:rPr lang="pl-PL" sz="2000" dirty="0" smtClean="0">
                <a:solidFill>
                  <a:srgbClr val="404040"/>
                </a:solidFill>
                <a:ea typeface="Calibri" charset="0"/>
                <a:cs typeface="Times New Roman" charset="0"/>
              </a:rPr>
              <a:t>Wielkość generowanych danych.</a:t>
            </a:r>
          </a:p>
        </p:txBody>
      </p:sp>
      <p:sp>
        <p:nvSpPr>
          <p:cNvPr id="4" name="Text Placeholder 3"/>
          <p:cNvSpPr>
            <a:spLocks noGrp="1"/>
          </p:cNvSpPr>
          <p:nvPr>
            <p:ph type="body" sz="quarter" idx="16"/>
          </p:nvPr>
        </p:nvSpPr>
        <p:spPr/>
        <p:txBody>
          <a:bodyPr>
            <a:normAutofit fontScale="92500" lnSpcReduction="20000"/>
          </a:bodyPr>
          <a:lstStyle/>
          <a:p>
            <a:r>
              <a:rPr lang="es-ES_tradnl" dirty="0" smtClean="0"/>
              <a:t>VELOCITY</a:t>
            </a:r>
            <a:r>
              <a:rPr lang="pl-PL" dirty="0" smtClean="0"/>
              <a:t> (Prędkość)</a:t>
            </a:r>
            <a:endParaRPr lang="es-ES_tradnl" dirty="0"/>
          </a:p>
        </p:txBody>
      </p:sp>
      <p:sp>
        <p:nvSpPr>
          <p:cNvPr id="5" name="Text Placeholder 4"/>
          <p:cNvSpPr>
            <a:spLocks noGrp="1"/>
          </p:cNvSpPr>
          <p:nvPr>
            <p:ph type="body" sz="quarter" idx="17"/>
          </p:nvPr>
        </p:nvSpPr>
        <p:spPr>
          <a:xfrm>
            <a:off x="2910288" y="4792779"/>
            <a:ext cx="1934844" cy="1469167"/>
          </a:xfrm>
        </p:spPr>
        <p:txBody>
          <a:bodyPr>
            <a:noAutofit/>
          </a:bodyPr>
          <a:lstStyle/>
          <a:p>
            <a:r>
              <a:rPr lang="pl-PL" sz="2000" dirty="0" smtClean="0"/>
              <a:t>Szybkość, z jaką dane są generowane i agregowane</a:t>
            </a:r>
            <a:endParaRPr lang="es-ES_tradnl" sz="2000" dirty="0"/>
          </a:p>
        </p:txBody>
      </p:sp>
      <p:sp>
        <p:nvSpPr>
          <p:cNvPr id="6" name="Text Placeholder 5"/>
          <p:cNvSpPr>
            <a:spLocks noGrp="1"/>
          </p:cNvSpPr>
          <p:nvPr>
            <p:ph type="body" sz="quarter" idx="18"/>
          </p:nvPr>
        </p:nvSpPr>
        <p:spPr/>
        <p:txBody>
          <a:bodyPr>
            <a:normAutofit fontScale="62500" lnSpcReduction="20000"/>
          </a:bodyPr>
          <a:lstStyle/>
          <a:p>
            <a:r>
              <a:rPr lang="es-ES_tradnl" dirty="0" smtClean="0"/>
              <a:t>VARIETY</a:t>
            </a:r>
            <a:r>
              <a:rPr lang="pl-PL" dirty="0" smtClean="0"/>
              <a:t> ( Różnorodność)</a:t>
            </a:r>
            <a:endParaRPr lang="es-ES_tradnl" dirty="0"/>
          </a:p>
        </p:txBody>
      </p:sp>
      <p:sp>
        <p:nvSpPr>
          <p:cNvPr id="7" name="Text Placeholder 6"/>
          <p:cNvSpPr>
            <a:spLocks noGrp="1"/>
          </p:cNvSpPr>
          <p:nvPr>
            <p:ph type="body" sz="quarter" idx="19"/>
          </p:nvPr>
        </p:nvSpPr>
        <p:spPr/>
        <p:txBody>
          <a:bodyPr>
            <a:normAutofit/>
          </a:bodyPr>
          <a:lstStyle/>
          <a:p>
            <a:r>
              <a:rPr lang="pl-PL" sz="2000" dirty="0" smtClean="0"/>
              <a:t>Rodzaje dostępnych danych. </a:t>
            </a:r>
            <a:endParaRPr lang="es-ES_tradnl" sz="2000" dirty="0"/>
          </a:p>
        </p:txBody>
      </p:sp>
      <p:sp>
        <p:nvSpPr>
          <p:cNvPr id="8" name="Text Placeholder 7"/>
          <p:cNvSpPr>
            <a:spLocks noGrp="1"/>
          </p:cNvSpPr>
          <p:nvPr>
            <p:ph type="body" sz="quarter" idx="20"/>
          </p:nvPr>
        </p:nvSpPr>
        <p:spPr/>
        <p:txBody>
          <a:bodyPr>
            <a:normAutofit fontScale="62500" lnSpcReduction="20000"/>
          </a:bodyPr>
          <a:lstStyle/>
          <a:p>
            <a:r>
              <a:rPr lang="es-ES_tradnl" dirty="0" smtClean="0"/>
              <a:t>VERACITY</a:t>
            </a:r>
            <a:r>
              <a:rPr lang="pl-PL" dirty="0" smtClean="0"/>
              <a:t> (Wiarygodność)</a:t>
            </a:r>
            <a:endParaRPr lang="es-ES_tradnl" dirty="0"/>
          </a:p>
        </p:txBody>
      </p:sp>
      <p:sp>
        <p:nvSpPr>
          <p:cNvPr id="9" name="Text Placeholder 8"/>
          <p:cNvSpPr>
            <a:spLocks noGrp="1"/>
          </p:cNvSpPr>
          <p:nvPr>
            <p:ph type="body" sz="quarter" idx="21"/>
          </p:nvPr>
        </p:nvSpPr>
        <p:spPr>
          <a:xfrm>
            <a:off x="7421795" y="4125170"/>
            <a:ext cx="1861689" cy="1469167"/>
          </a:xfrm>
        </p:spPr>
        <p:txBody>
          <a:bodyPr>
            <a:normAutofit/>
          </a:bodyPr>
          <a:lstStyle/>
          <a:p>
            <a:r>
              <a:rPr lang="pl-PL" sz="2000" dirty="0" smtClean="0"/>
              <a:t>Dokładność lub wiarygodność danych</a:t>
            </a:r>
            <a:endParaRPr lang="es-ES_tradnl" sz="2000" dirty="0"/>
          </a:p>
        </p:txBody>
      </p:sp>
      <p:sp>
        <p:nvSpPr>
          <p:cNvPr id="10" name="Text Placeholder 9"/>
          <p:cNvSpPr>
            <a:spLocks noGrp="1"/>
          </p:cNvSpPr>
          <p:nvPr>
            <p:ph type="body" sz="quarter" idx="22"/>
          </p:nvPr>
        </p:nvSpPr>
        <p:spPr/>
        <p:txBody>
          <a:bodyPr>
            <a:normAutofit fontScale="77500" lnSpcReduction="20000"/>
          </a:bodyPr>
          <a:lstStyle/>
          <a:p>
            <a:r>
              <a:rPr lang="es-ES_tradnl" dirty="0" smtClean="0"/>
              <a:t>VALUE</a:t>
            </a:r>
            <a:r>
              <a:rPr lang="pl-PL" dirty="0" smtClean="0"/>
              <a:t> </a:t>
            </a:r>
          </a:p>
          <a:p>
            <a:r>
              <a:rPr lang="pl-PL" dirty="0" smtClean="0"/>
              <a:t>( Wartość) </a:t>
            </a:r>
            <a:endParaRPr lang="es-ES_tradnl" dirty="0"/>
          </a:p>
        </p:txBody>
      </p:sp>
      <p:sp>
        <p:nvSpPr>
          <p:cNvPr id="11" name="Text Placeholder 10"/>
          <p:cNvSpPr>
            <a:spLocks noGrp="1"/>
          </p:cNvSpPr>
          <p:nvPr>
            <p:ph type="body" sz="quarter" idx="23"/>
          </p:nvPr>
        </p:nvSpPr>
        <p:spPr>
          <a:xfrm>
            <a:off x="9678094" y="4677297"/>
            <a:ext cx="2007628" cy="1469167"/>
          </a:xfrm>
        </p:spPr>
        <p:txBody>
          <a:bodyPr>
            <a:noAutofit/>
          </a:bodyPr>
          <a:lstStyle/>
          <a:p>
            <a:r>
              <a:rPr lang="pl-PL" sz="1800" dirty="0" smtClean="0"/>
              <a:t>Zakres, w jakim dane generują cenne ekonomicznie spostrzeżenia lub korzyści. </a:t>
            </a:r>
            <a:endParaRPr lang="es-ES_tradnl" sz="1800" dirty="0"/>
          </a:p>
        </p:txBody>
      </p:sp>
      <p:sp>
        <p:nvSpPr>
          <p:cNvPr id="12" name="Text Placeholder 6"/>
          <p:cNvSpPr txBox="1">
            <a:spLocks/>
          </p:cNvSpPr>
          <p:nvPr/>
        </p:nvSpPr>
        <p:spPr>
          <a:xfrm>
            <a:off x="-53019" y="0"/>
            <a:ext cx="12192000" cy="857158"/>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70000"/>
              </a:lnSpc>
              <a:buNone/>
            </a:pPr>
            <a:r>
              <a:rPr lang="en-US" sz="3600" b="1" dirty="0">
                <a:solidFill>
                  <a:schemeClr val="bg1"/>
                </a:solidFill>
              </a:rPr>
              <a:t>2.1 	</a:t>
            </a:r>
            <a:r>
              <a:rPr lang="pl-PL" sz="3600" b="1" dirty="0" smtClean="0">
                <a:solidFill>
                  <a:schemeClr val="bg1"/>
                </a:solidFill>
              </a:rPr>
              <a:t>Zasada 5V</a:t>
            </a:r>
            <a:endParaRPr lang="en-US" sz="3600" b="1" dirty="0">
              <a:solidFill>
                <a:schemeClr val="bg1"/>
              </a:solidFill>
            </a:endParaRPr>
          </a:p>
        </p:txBody>
      </p:sp>
      <p:sp>
        <p:nvSpPr>
          <p:cNvPr id="13" name="Rectangle 12">
            <a:extLst>
              <a:ext uri="{FF2B5EF4-FFF2-40B4-BE49-F238E27FC236}">
                <a16:creationId xmlns:a16="http://schemas.microsoft.com/office/drawing/2014/main" xmlns="" id="{365380AF-5791-4DAE-93CE-04180F7DBBF3}"/>
              </a:ext>
            </a:extLst>
          </p:cNvPr>
          <p:cNvSpPr/>
          <p:nvPr/>
        </p:nvSpPr>
        <p:spPr>
          <a:xfrm>
            <a:off x="5348183" y="6337377"/>
            <a:ext cx="6096000" cy="246221"/>
          </a:xfrm>
          <a:prstGeom prst="rect">
            <a:avLst/>
          </a:prstGeom>
        </p:spPr>
        <p:txBody>
          <a:bodyPr>
            <a:spAutoFit/>
          </a:bodyPr>
          <a:lstStyle/>
          <a:p>
            <a:r>
              <a:rPr lang="pl-PL" sz="1000" dirty="0" smtClean="0"/>
              <a:t>Źródło</a:t>
            </a:r>
            <a:r>
              <a:rPr lang="en-IE" sz="1000" dirty="0" smtClean="0"/>
              <a:t>: </a:t>
            </a:r>
            <a:r>
              <a:rPr lang="en-IE" sz="1000" dirty="0">
                <a:hlinkClick r:id="rId2"/>
              </a:rPr>
              <a:t>AQA A Level Business 2 Third Edition (</a:t>
            </a:r>
            <a:r>
              <a:rPr lang="en-IE" sz="1000" dirty="0" err="1">
                <a:hlinkClick r:id="rId2"/>
              </a:rPr>
              <a:t>Wolinski</a:t>
            </a:r>
            <a:r>
              <a:rPr lang="en-IE" sz="1000" dirty="0">
                <a:hlinkClick r:id="rId2"/>
              </a:rPr>
              <a:t> &amp; Coates)</a:t>
            </a:r>
            <a:endParaRPr lang="en-IE" sz="1000" dirty="0"/>
          </a:p>
        </p:txBody>
      </p:sp>
    </p:spTree>
    <p:extLst>
      <p:ext uri="{BB962C8B-B14F-4D97-AF65-F5344CB8AC3E}">
        <p14:creationId xmlns:p14="http://schemas.microsoft.com/office/powerpoint/2010/main" xmlns="" val="146452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ated image"/>
          <p:cNvPicPr/>
          <p:nvPr/>
        </p:nvPicPr>
        <p:blipFill>
          <a:blip r:embed="rId2">
            <a:extLst>
              <a:ext uri="{28A0092B-C50C-407E-A947-70E740481C1C}">
                <a14:useLocalDpi xmlns:a14="http://schemas.microsoft.com/office/drawing/2010/main" xmlns="" val="0"/>
              </a:ext>
            </a:extLst>
          </a:blip>
          <a:srcRect/>
          <a:stretch>
            <a:fillRect/>
          </a:stretch>
        </p:blipFill>
        <p:spPr bwMode="auto">
          <a:xfrm>
            <a:off x="4308797" y="1447990"/>
            <a:ext cx="7831451" cy="4268034"/>
          </a:xfrm>
          <a:prstGeom prst="rect">
            <a:avLst/>
          </a:prstGeom>
          <a:noFill/>
          <a:ln>
            <a:noFill/>
          </a:ln>
        </p:spPr>
      </p:pic>
      <p:sp>
        <p:nvSpPr>
          <p:cNvPr id="11" name="TextBox 10"/>
          <p:cNvSpPr txBox="1"/>
          <p:nvPr/>
        </p:nvSpPr>
        <p:spPr>
          <a:xfrm>
            <a:off x="883126" y="6055361"/>
            <a:ext cx="5208025" cy="415498"/>
          </a:xfrm>
          <a:prstGeom prst="rect">
            <a:avLst/>
          </a:prstGeom>
          <a:noFill/>
        </p:spPr>
        <p:txBody>
          <a:bodyPr wrap="square" rtlCol="0">
            <a:spAutoFit/>
          </a:bodyPr>
          <a:lstStyle/>
          <a:p>
            <a:r>
              <a:rPr lang="pl-PL" sz="1050" dirty="0" smtClean="0"/>
              <a:t>Źródło</a:t>
            </a:r>
            <a:r>
              <a:rPr lang="es-ES_tradnl" sz="1050" dirty="0" smtClean="0"/>
              <a:t>: </a:t>
            </a:r>
            <a:r>
              <a:rPr lang="es-ES_tradnl" sz="1050" dirty="0"/>
              <a:t>Testyotta</a:t>
            </a:r>
          </a:p>
          <a:p>
            <a:r>
              <a:rPr lang="es-ES_tradnl" sz="1050" dirty="0"/>
              <a:t> </a:t>
            </a:r>
            <a:r>
              <a:rPr lang="en-US" sz="1050" u="sng" dirty="0">
                <a:hlinkClick r:id="rId3"/>
              </a:rPr>
              <a:t>http://testyotta.blogspot.com/2015/10/yotta.html</a:t>
            </a:r>
            <a:endParaRPr lang="en-US" sz="1050" dirty="0"/>
          </a:p>
        </p:txBody>
      </p:sp>
      <p:grpSp>
        <p:nvGrpSpPr>
          <p:cNvPr id="12" name="Group 11"/>
          <p:cNvGrpSpPr/>
          <p:nvPr/>
        </p:nvGrpSpPr>
        <p:grpSpPr>
          <a:xfrm>
            <a:off x="0" y="-1416"/>
            <a:ext cx="12192000" cy="1110069"/>
            <a:chOff x="0" y="-1416"/>
            <a:chExt cx="12192000" cy="1110069"/>
          </a:xfrm>
          <a:solidFill>
            <a:srgbClr val="085156"/>
          </a:solidFill>
        </p:grpSpPr>
        <p:sp>
          <p:nvSpPr>
            <p:cNvPr id="13" name="Rectangle 12"/>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rminator 13"/>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1"/>
          <p:cNvSpPr txBox="1">
            <a:spLocks/>
          </p:cNvSpPr>
          <p:nvPr/>
        </p:nvSpPr>
        <p:spPr>
          <a:xfrm>
            <a:off x="1" y="284006"/>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3600" b="1" dirty="0">
                <a:solidFill>
                  <a:schemeClr val="bg1"/>
                </a:solidFill>
              </a:rPr>
              <a:t>1. </a:t>
            </a:r>
            <a:r>
              <a:rPr lang="es-ES_tradnl" sz="3600" b="1" dirty="0" smtClean="0">
                <a:solidFill>
                  <a:schemeClr val="bg1"/>
                </a:solidFill>
              </a:rPr>
              <a:t>Volume</a:t>
            </a:r>
            <a:r>
              <a:rPr lang="pl-PL" sz="3600" b="1" dirty="0" smtClean="0">
                <a:solidFill>
                  <a:schemeClr val="bg1"/>
                </a:solidFill>
              </a:rPr>
              <a:t> (Wielkość)</a:t>
            </a:r>
            <a:endParaRPr lang="es-ES_tradnl" b="1" dirty="0">
              <a:solidFill>
                <a:schemeClr val="bg1"/>
              </a:solidFill>
            </a:endParaRPr>
          </a:p>
        </p:txBody>
      </p:sp>
      <p:pic>
        <p:nvPicPr>
          <p:cNvPr id="16" name="Picture 15"/>
          <p:cNvPicPr>
            <a:picLocks noChangeAspect="1"/>
          </p:cNvPicPr>
          <p:nvPr/>
        </p:nvPicPr>
        <p:blipFill rotWithShape="1">
          <a:blip r:embed="rId4">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sp>
        <p:nvSpPr>
          <p:cNvPr id="17"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sp>
        <p:nvSpPr>
          <p:cNvPr id="2" name="Rectangle 1"/>
          <p:cNvSpPr/>
          <p:nvPr/>
        </p:nvSpPr>
        <p:spPr>
          <a:xfrm>
            <a:off x="287337" y="1553578"/>
            <a:ext cx="3575536" cy="3785652"/>
          </a:xfrm>
          <a:prstGeom prst="rect">
            <a:avLst/>
          </a:prstGeom>
        </p:spPr>
        <p:txBody>
          <a:bodyPr wrap="square">
            <a:spAutoFit/>
          </a:bodyPr>
          <a:lstStyle/>
          <a:p>
            <a:r>
              <a:rPr lang="pl-PL" sz="2400" b="1" dirty="0" smtClean="0">
                <a:solidFill>
                  <a:srgbClr val="085156"/>
                </a:solidFill>
                <a:ea typeface="Al Bayan Plain" charset="-78"/>
                <a:cs typeface="Al Bayan Plain" charset="-78"/>
              </a:rPr>
              <a:t>Wszystko w świecie zarządzania danymi rośnie masowo, wykładniczo i bezlitośnie.</a:t>
            </a:r>
            <a:r>
              <a:rPr lang="pl-PL" sz="2400" dirty="0" smtClean="0"/>
              <a:t/>
            </a:r>
            <a:br>
              <a:rPr lang="pl-PL" sz="2400" dirty="0" smtClean="0"/>
            </a:br>
            <a:r>
              <a:rPr lang="pl-PL" sz="2400" dirty="0" smtClean="0"/>
              <a:t/>
            </a:r>
            <a:br>
              <a:rPr lang="pl-PL" sz="2400" dirty="0" smtClean="0"/>
            </a:br>
            <a:r>
              <a:rPr lang="pl-PL" sz="2400" dirty="0" smtClean="0">
                <a:solidFill>
                  <a:srgbClr val="085156"/>
                </a:solidFill>
                <a:ea typeface="Al Bayan Plain" charset="-78"/>
                <a:cs typeface="Al Bayan Plain" charset="-78"/>
              </a:rPr>
              <a:t>Tak długo, jak codzienna działalność będzie prowadzona </a:t>
            </a:r>
            <a:r>
              <a:rPr lang="pl-PL" sz="2400" dirty="0" err="1" smtClean="0">
                <a:solidFill>
                  <a:srgbClr val="085156"/>
                </a:solidFill>
                <a:ea typeface="Al Bayan Plain" charset="-78"/>
                <a:cs typeface="Al Bayan Plain" charset="-78"/>
              </a:rPr>
              <a:t>online</a:t>
            </a:r>
            <a:r>
              <a:rPr lang="pl-PL" sz="2400" dirty="0" smtClean="0">
                <a:solidFill>
                  <a:srgbClr val="085156"/>
                </a:solidFill>
                <a:ea typeface="Al Bayan Plain" charset="-78"/>
                <a:cs typeface="Al Bayan Plain" charset="-78"/>
              </a:rPr>
              <a:t>, dane będą nadal rosły pod względem ilości i wielkości.</a:t>
            </a:r>
            <a:endParaRPr lang="es-ES_tradnl" sz="2400" dirty="0">
              <a:solidFill>
                <a:srgbClr val="085156"/>
              </a:solidFill>
              <a:ea typeface="Al Bayan Plain" charset="-78"/>
              <a:cs typeface="Al Bayan Plain" charset="-78"/>
            </a:endParaRPr>
          </a:p>
        </p:txBody>
      </p:sp>
    </p:spTree>
    <p:extLst>
      <p:ext uri="{BB962C8B-B14F-4D97-AF65-F5344CB8AC3E}">
        <p14:creationId xmlns:p14="http://schemas.microsoft.com/office/powerpoint/2010/main" xmlns="" val="86445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16"/>
            <a:ext cx="12192000" cy="1110069"/>
            <a:chOff x="0" y="-1416"/>
            <a:chExt cx="12192000" cy="1110069"/>
          </a:xfrm>
          <a:solidFill>
            <a:srgbClr val="085156"/>
          </a:solidFill>
        </p:grpSpPr>
        <p:sp>
          <p:nvSpPr>
            <p:cNvPr id="6" name="Rectangle 5"/>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rminator 6"/>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1"/>
          <p:cNvSpPr txBox="1">
            <a:spLocks/>
          </p:cNvSpPr>
          <p:nvPr/>
        </p:nvSpPr>
        <p:spPr>
          <a:xfrm>
            <a:off x="1" y="284006"/>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3600" b="1" dirty="0">
                <a:solidFill>
                  <a:schemeClr val="bg1"/>
                </a:solidFill>
              </a:rPr>
              <a:t>2. </a:t>
            </a:r>
            <a:r>
              <a:rPr lang="es-ES_tradnl" sz="3600" b="1" dirty="0" smtClean="0">
                <a:solidFill>
                  <a:schemeClr val="bg1"/>
                </a:solidFill>
              </a:rPr>
              <a:t>Velocity</a:t>
            </a:r>
            <a:r>
              <a:rPr lang="pl-PL" sz="3600" b="1" dirty="0" smtClean="0">
                <a:solidFill>
                  <a:schemeClr val="bg1"/>
                </a:solidFill>
              </a:rPr>
              <a:t> (Prędkość)</a:t>
            </a:r>
          </a:p>
        </p:txBody>
      </p:sp>
      <p:sp>
        <p:nvSpPr>
          <p:cNvPr id="12"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pic>
        <p:nvPicPr>
          <p:cNvPr id="13" name="Picture 12"/>
          <p:cNvPicPr>
            <a:picLocks noChangeAspect="1"/>
          </p:cNvPicPr>
          <p:nvPr/>
        </p:nvPicPr>
        <p:blipFill rotWithShape="1">
          <a:blip r:embed="rId2">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sp>
        <p:nvSpPr>
          <p:cNvPr id="9" name="Rectangle 8"/>
          <p:cNvSpPr/>
          <p:nvPr/>
        </p:nvSpPr>
        <p:spPr>
          <a:xfrm>
            <a:off x="221397" y="1358248"/>
            <a:ext cx="3591539" cy="4154984"/>
          </a:xfrm>
          <a:prstGeom prst="rect">
            <a:avLst/>
          </a:prstGeom>
        </p:spPr>
        <p:txBody>
          <a:bodyPr wrap="square">
            <a:spAutoFit/>
          </a:bodyPr>
          <a:lstStyle/>
          <a:p>
            <a:pPr>
              <a:spcAft>
                <a:spcPts val="0"/>
              </a:spcAft>
            </a:pPr>
            <a:r>
              <a:rPr lang="pl-PL" sz="2400" b="1" dirty="0" smtClean="0">
                <a:solidFill>
                  <a:srgbClr val="085156"/>
                </a:solidFill>
              </a:rPr>
              <a:t>Technologia Big Data pozwala nam analizować dane podczas ich generowania, bez umieszczania ich w bazach danych.</a:t>
            </a:r>
            <a:r>
              <a:rPr lang="pl-PL" sz="2400" dirty="0" smtClean="0"/>
              <a:t/>
            </a:r>
            <a:br>
              <a:rPr lang="pl-PL" sz="2400" dirty="0" smtClean="0"/>
            </a:br>
            <a:r>
              <a:rPr lang="pl-PL" sz="2400" dirty="0" smtClean="0"/>
              <a:t/>
            </a:r>
            <a:br>
              <a:rPr lang="pl-PL" sz="2400" dirty="0" smtClean="0"/>
            </a:br>
            <a:r>
              <a:rPr lang="pl-PL" sz="2400" dirty="0" smtClean="0">
                <a:solidFill>
                  <a:srgbClr val="085156"/>
                </a:solidFill>
              </a:rPr>
              <a:t>Dla wielu firm szybkość tworzenia danych jest nawet ważniejsza niż ich ilość.</a:t>
            </a:r>
            <a:endParaRPr lang="es-ES_tradnl" sz="2400" dirty="0">
              <a:solidFill>
                <a:srgbClr val="085156"/>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63266" y="1266781"/>
            <a:ext cx="8327312" cy="4837351"/>
          </a:xfrm>
          <a:prstGeom prst="rect">
            <a:avLst/>
          </a:prstGeom>
        </p:spPr>
      </p:pic>
      <p:sp>
        <p:nvSpPr>
          <p:cNvPr id="11" name="TextBox 10">
            <a:extLst>
              <a:ext uri="{FF2B5EF4-FFF2-40B4-BE49-F238E27FC236}">
                <a16:creationId xmlns:a16="http://schemas.microsoft.com/office/drawing/2014/main" xmlns="" id="{094E03C8-3CBE-4AD8-9B0F-6B938691D5FF}"/>
              </a:ext>
            </a:extLst>
          </p:cNvPr>
          <p:cNvSpPr txBox="1"/>
          <p:nvPr/>
        </p:nvSpPr>
        <p:spPr>
          <a:xfrm>
            <a:off x="4191000" y="6288150"/>
            <a:ext cx="4748416" cy="400110"/>
          </a:xfrm>
          <a:prstGeom prst="rect">
            <a:avLst/>
          </a:prstGeom>
          <a:noFill/>
        </p:spPr>
        <p:txBody>
          <a:bodyPr wrap="square" rtlCol="0">
            <a:spAutoFit/>
          </a:bodyPr>
          <a:lstStyle/>
          <a:p>
            <a:r>
              <a:rPr lang="pl-PL" sz="1000" dirty="0" smtClean="0"/>
              <a:t>Źródło</a:t>
            </a:r>
            <a:r>
              <a:rPr lang="en-IE" sz="1000" dirty="0" smtClean="0"/>
              <a:t>: </a:t>
            </a:r>
            <a:r>
              <a:rPr lang="en-IE" sz="1000" dirty="0">
                <a:hlinkClick r:id="rId4"/>
              </a:rPr>
              <a:t>https://www.xsnet.com/blog/bid/205405/the-v-s-of-big-data-velocity-volume-value-variety-and-veracity</a:t>
            </a:r>
            <a:r>
              <a:rPr lang="en-IE" sz="1000" dirty="0"/>
              <a:t> </a:t>
            </a:r>
          </a:p>
        </p:txBody>
      </p:sp>
    </p:spTree>
    <p:extLst>
      <p:ext uri="{BB962C8B-B14F-4D97-AF65-F5344CB8AC3E}">
        <p14:creationId xmlns:p14="http://schemas.microsoft.com/office/powerpoint/2010/main" xmlns="" val="1950915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4894</TotalTime>
  <Words>1691</Words>
  <Application>Microsoft Office PowerPoint</Application>
  <PresentationFormat>Niestandardowy</PresentationFormat>
  <Paragraphs>253</Paragraphs>
  <Slides>28</Slides>
  <Notes>8</Notes>
  <HiddenSlides>0</HiddenSlides>
  <MMClips>0</MMClips>
  <ScaleCrop>false</ScaleCrop>
  <HeadingPairs>
    <vt:vector size="4" baseType="variant">
      <vt:variant>
        <vt:lpstr>Motyw</vt:lpstr>
      </vt:variant>
      <vt:variant>
        <vt:i4>1</vt:i4>
      </vt:variant>
      <vt:variant>
        <vt:lpstr>Tytuły slajdów</vt:lpstr>
      </vt:variant>
      <vt:variant>
        <vt:i4>28</vt:i4>
      </vt:variant>
    </vt:vector>
  </HeadingPairs>
  <TitlesOfParts>
    <vt:vector size="29" baseType="lpstr">
      <vt:lpstr>Office Theme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BZ</cp:lastModifiedBy>
  <cp:revision>495</cp:revision>
  <dcterms:created xsi:type="dcterms:W3CDTF">2017-11-02T15:05:13Z</dcterms:created>
  <dcterms:modified xsi:type="dcterms:W3CDTF">2020-02-13T10:09:17Z</dcterms:modified>
</cp:coreProperties>
</file>