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67" r:id="rId2"/>
    <p:sldId id="368" r:id="rId3"/>
    <p:sldId id="369" r:id="rId4"/>
    <p:sldId id="415" r:id="rId5"/>
    <p:sldId id="410" r:id="rId6"/>
    <p:sldId id="469" r:id="rId7"/>
    <p:sldId id="473" r:id="rId8"/>
    <p:sldId id="500" r:id="rId9"/>
    <p:sldId id="481" r:id="rId10"/>
    <p:sldId id="501" r:id="rId11"/>
    <p:sldId id="483" r:id="rId12"/>
    <p:sldId id="476" r:id="rId13"/>
    <p:sldId id="452" r:id="rId14"/>
    <p:sldId id="487" r:id="rId15"/>
    <p:sldId id="492" r:id="rId16"/>
    <p:sldId id="490" r:id="rId17"/>
    <p:sldId id="499" r:id="rId18"/>
    <p:sldId id="494" r:id="rId19"/>
    <p:sldId id="495" r:id="rId20"/>
    <p:sldId id="411" r:id="rId21"/>
    <p:sldId id="502" r:id="rId22"/>
    <p:sldId id="503" r:id="rId23"/>
    <p:sldId id="493" r:id="rId24"/>
    <p:sldId id="504" r:id="rId25"/>
    <p:sldId id="505" r:id="rId26"/>
    <p:sldId id="506" r:id="rId27"/>
    <p:sldId id="507" r:id="rId28"/>
    <p:sldId id="448" r:id="rId29"/>
    <p:sldId id="44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D2891"/>
    <a:srgbClr val="085156"/>
    <a:srgbClr val="B52372"/>
    <a:srgbClr val="95D600"/>
    <a:srgbClr val="FFD700"/>
    <a:srgbClr val="F15A2A"/>
    <a:srgbClr val="3E1151"/>
    <a:srgbClr val="6D6E71"/>
    <a:srgbClr val="66C5B1"/>
    <a:srgbClr val="B993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4" autoAdjust="0"/>
    <p:restoredTop sz="90786" autoAdjust="0"/>
  </p:normalViewPr>
  <p:slideViewPr>
    <p:cSldViewPr snapToGrid="0" snapToObjects="1">
      <p:cViewPr varScale="1">
        <p:scale>
          <a:sx n="80" d="100"/>
          <a:sy n="80" d="100"/>
        </p:scale>
        <p:origin x="-102" y="-432"/>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7C4A2-7988-6643-81CC-A0DA021CADC6}" type="datetimeFigureOut">
              <a:rPr lang="en-US" smtClean="0"/>
              <a:pPr/>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25547-4A32-6147-ADC5-EFE816487606}" type="slidenum">
              <a:rPr lang="en-US" smtClean="0"/>
              <a:pPr/>
              <a:t>‹#›</a:t>
            </a:fld>
            <a:endParaRPr lang="en-US"/>
          </a:p>
        </p:txBody>
      </p:sp>
    </p:spTree>
    <p:extLst>
      <p:ext uri="{BB962C8B-B14F-4D97-AF65-F5344CB8AC3E}">
        <p14:creationId xmlns="" xmlns:p14="http://schemas.microsoft.com/office/powerpoint/2010/main" val="195994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5</a:t>
            </a:fld>
            <a:endParaRPr lang="en-US"/>
          </a:p>
        </p:txBody>
      </p:sp>
    </p:spTree>
    <p:extLst>
      <p:ext uri="{BB962C8B-B14F-4D97-AF65-F5344CB8AC3E}">
        <p14:creationId xmlns="" xmlns:p14="http://schemas.microsoft.com/office/powerpoint/2010/main" val="213927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13</a:t>
            </a:fld>
            <a:endParaRPr lang="en-US"/>
          </a:p>
        </p:txBody>
      </p:sp>
    </p:spTree>
    <p:extLst>
      <p:ext uri="{BB962C8B-B14F-4D97-AF65-F5344CB8AC3E}">
        <p14:creationId xmlns="" xmlns:p14="http://schemas.microsoft.com/office/powerpoint/2010/main" val="131092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21</a:t>
            </a:fld>
            <a:endParaRPr lang="en-US"/>
          </a:p>
        </p:txBody>
      </p:sp>
    </p:spTree>
    <p:extLst>
      <p:ext uri="{BB962C8B-B14F-4D97-AF65-F5344CB8AC3E}">
        <p14:creationId xmlns:p14="http://schemas.microsoft.com/office/powerpoint/2010/main" xmlns="" val="21183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22</a:t>
            </a:fld>
            <a:endParaRPr lang="en-US"/>
          </a:p>
        </p:txBody>
      </p:sp>
    </p:spTree>
    <p:extLst>
      <p:ext uri="{BB962C8B-B14F-4D97-AF65-F5344CB8AC3E}">
        <p14:creationId xmlns:p14="http://schemas.microsoft.com/office/powerpoint/2010/main" xmlns="" val="100186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24</a:t>
            </a:fld>
            <a:endParaRPr lang="en-US"/>
          </a:p>
        </p:txBody>
      </p:sp>
    </p:spTree>
    <p:extLst>
      <p:ext uri="{BB962C8B-B14F-4D97-AF65-F5344CB8AC3E}">
        <p14:creationId xmlns:p14="http://schemas.microsoft.com/office/powerpoint/2010/main" xmlns="" val="349254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26</a:t>
            </a:fld>
            <a:endParaRPr lang="en-US"/>
          </a:p>
        </p:txBody>
      </p:sp>
    </p:spTree>
    <p:extLst>
      <p:ext uri="{BB962C8B-B14F-4D97-AF65-F5344CB8AC3E}">
        <p14:creationId xmlns:p14="http://schemas.microsoft.com/office/powerpoint/2010/main" xmlns="" val="367906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27</a:t>
            </a:fld>
            <a:endParaRPr lang="en-US"/>
          </a:p>
        </p:txBody>
      </p:sp>
    </p:spTree>
    <p:extLst>
      <p:ext uri="{BB962C8B-B14F-4D97-AF65-F5344CB8AC3E}">
        <p14:creationId xmlns:p14="http://schemas.microsoft.com/office/powerpoint/2010/main" xmlns="" val="199633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9" name="Rectangle 8"/>
          <p:cNvSpPr/>
          <p:nvPr userDrawn="1"/>
        </p:nvSpPr>
        <p:spPr>
          <a:xfrm>
            <a:off x="0" y="-1"/>
            <a:ext cx="12192000" cy="6858001"/>
          </a:xfrm>
          <a:prstGeom prst="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4669" y="389988"/>
            <a:ext cx="5666415" cy="2123658"/>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p>
          <a:p>
            <a:pPr fontAlgn="base"/>
            <a:r>
              <a:rPr lang="en-IE" sz="4400" b="1" i="0" u="none" strike="noStrike" kern="1200" dirty="0">
                <a:solidFill>
                  <a:schemeClr val="bg1"/>
                </a:solidFill>
                <a:effectLst/>
                <a:latin typeface="+mn-lt"/>
                <a:ea typeface="+mn-ea"/>
                <a:cs typeface="+mn-cs"/>
              </a:rPr>
              <a:t>GENERATION</a:t>
            </a:r>
            <a:r>
              <a:rPr lang="en-IE" sz="4400" b="1" i="0" u="none" strike="noStrike" kern="1200" baseline="0" dirty="0">
                <a:solidFill>
                  <a:schemeClr val="bg1"/>
                </a:solidFill>
                <a:effectLst/>
                <a:latin typeface="+mn-lt"/>
                <a:ea typeface="+mn-ea"/>
                <a:cs typeface="+mn-cs"/>
              </a:rPr>
              <a:t> DATA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6515753" y="479961"/>
            <a:ext cx="5282381" cy="507831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GENERATION DATA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GENERATION DATA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2" name="Rectangle 11"/>
          <p:cNvSpPr/>
          <p:nvPr userDrawn="1"/>
        </p:nvSpPr>
        <p:spPr>
          <a:xfrm>
            <a:off x="424669" y="2804118"/>
            <a:ext cx="5518931" cy="2308324"/>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a:solidFill>
                  <a:schemeClr val="bg1"/>
                </a:solidFill>
                <a:effectLst/>
                <a:latin typeface="+mn-lt"/>
                <a:ea typeface="+mn-ea"/>
                <a:cs typeface="+mn-cs"/>
              </a:rPr>
              <a:t>.</a:t>
            </a:r>
            <a:r>
              <a:rPr lang="en-IE" sz="2400" b="0" i="0" u="none" strike="noStrike" kern="1200" baseline="0">
                <a:solidFill>
                  <a:schemeClr val="bg1"/>
                </a:solidFill>
                <a:effectLst/>
                <a:latin typeface="+mn-lt"/>
                <a:ea typeface="+mn-ea"/>
                <a:cs typeface="+mn-cs"/>
              </a:rPr>
              <a:t>  </a:t>
            </a:r>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102669" y="-14749"/>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1" y="2691206"/>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6" name="Straight Connector 15"/>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3220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p:cNvSpPr>
            <a:spLocks noChangeArrowheads="1"/>
          </p:cNvSpPr>
          <p:nvPr userDrawn="1"/>
        </p:nvSpPr>
        <p:spPr bwMode="auto">
          <a:xfrm flipV="1">
            <a:off x="6532149" y="1595505"/>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 xmlns:p14="http://schemas.microsoft.com/office/powerpoint/2010/main" val="103506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3" name="Rectangle 21"/>
          <p:cNvSpPr>
            <a:spLocks noChangeArrowheads="1"/>
          </p:cNvSpPr>
          <p:nvPr userDrawn="1"/>
        </p:nvSpPr>
        <p:spPr bwMode="auto">
          <a:xfrm flipV="1">
            <a:off x="443941" y="1545620"/>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 xmlns:p14="http://schemas.microsoft.com/office/powerpoint/2010/main"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cons with Title">
    <p:spTree>
      <p:nvGrpSpPr>
        <p:cNvPr id="1" name=""/>
        <p:cNvGrpSpPr/>
        <p:nvPr/>
      </p:nvGrpSpPr>
      <p:grpSpPr>
        <a:xfrm>
          <a:off x="0" y="0"/>
          <a:ext cx="0" cy="0"/>
          <a:chOff x="0" y="0"/>
          <a:chExt cx="0" cy="0"/>
        </a:xfrm>
      </p:grpSpPr>
      <p:sp>
        <p:nvSpPr>
          <p:cNvPr id="10" name="Teardrop 9"/>
          <p:cNvSpPr/>
          <p:nvPr userDrawn="1"/>
        </p:nvSpPr>
        <p:spPr>
          <a:xfrm>
            <a:off x="7147121" y="3799936"/>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965492" y="3791349"/>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083931" y="1842560"/>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1022804" y="1842783"/>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3038615" y="1354081"/>
            <a:ext cx="2407985"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3052903" y="2193067"/>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6586559" y="1365899"/>
            <a:ext cx="2407985"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6600847" y="2204885"/>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463353" y="3867948"/>
            <a:ext cx="2407985"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477641" y="4706934"/>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198235" y="3914240"/>
            <a:ext cx="2407985"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212523" y="4753226"/>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175900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Icons with Title">
    <p:spTree>
      <p:nvGrpSpPr>
        <p:cNvPr id="1" name=""/>
        <p:cNvGrpSpPr/>
        <p:nvPr/>
      </p:nvGrpSpPr>
      <p:grpSpPr>
        <a:xfrm>
          <a:off x="0" y="0"/>
          <a:ext cx="0" cy="0"/>
          <a:chOff x="0" y="0"/>
          <a:chExt cx="0" cy="0"/>
        </a:xfrm>
      </p:grpSpPr>
      <p:sp>
        <p:nvSpPr>
          <p:cNvPr id="10" name="Teardrop 9"/>
          <p:cNvSpPr/>
          <p:nvPr userDrawn="1"/>
        </p:nvSpPr>
        <p:spPr>
          <a:xfrm>
            <a:off x="7810999" y="3687202"/>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522042" y="3650830"/>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747809" y="1729826"/>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573476" y="1702264"/>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2650309" y="1203769"/>
            <a:ext cx="2088713"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2664597" y="2042755"/>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7463379" y="1215587"/>
            <a:ext cx="2088713"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7477667" y="2054573"/>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237885" y="3830370"/>
            <a:ext cx="2088713"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252173" y="4669356"/>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887165" y="3864136"/>
            <a:ext cx="2088713"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901453" y="4703122"/>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9" name="Teardrop 18"/>
          <p:cNvSpPr/>
          <p:nvPr userDrawn="1"/>
        </p:nvSpPr>
        <p:spPr>
          <a:xfrm flipH="1">
            <a:off x="5178949" y="1702264"/>
            <a:ext cx="1948566" cy="1948566"/>
          </a:xfrm>
          <a:prstGeom prst="teardrop">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3"/>
          <p:cNvSpPr>
            <a:spLocks noGrp="1"/>
          </p:cNvSpPr>
          <p:nvPr>
            <p:ph type="body" sz="quarter" idx="22" hasCustomPrompt="1"/>
          </p:nvPr>
        </p:nvSpPr>
        <p:spPr>
          <a:xfrm>
            <a:off x="5114557" y="3861782"/>
            <a:ext cx="2088713" cy="745278"/>
          </a:xfrm>
        </p:spPr>
        <p:txBody>
          <a:bodyPr anchor="ctr">
            <a:normAutofit/>
          </a:bodyPr>
          <a:lstStyle>
            <a:lvl1pPr marL="0" indent="0" algn="l">
              <a:buNone/>
              <a:defRPr sz="3000">
                <a:solidFill>
                  <a:srgbClr val="B52372"/>
                </a:solidFill>
                <a:latin typeface="+mn-lt"/>
              </a:defRPr>
            </a:lvl1pPr>
          </a:lstStyle>
          <a:p>
            <a:pPr lvl="0"/>
            <a:r>
              <a:rPr lang="en-US" dirty="0"/>
              <a:t>Title</a:t>
            </a:r>
          </a:p>
        </p:txBody>
      </p:sp>
      <p:sp>
        <p:nvSpPr>
          <p:cNvPr id="21" name="Text Placeholder 23"/>
          <p:cNvSpPr>
            <a:spLocks noGrp="1"/>
          </p:cNvSpPr>
          <p:nvPr>
            <p:ph type="body" sz="quarter" idx="23" hasCustomPrompt="1"/>
          </p:nvPr>
        </p:nvSpPr>
        <p:spPr>
          <a:xfrm>
            <a:off x="5128845" y="4700768"/>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Photo Bottom Text">
    <p:spTree>
      <p:nvGrpSpPr>
        <p:cNvPr id="1" name=""/>
        <p:cNvGrpSpPr/>
        <p:nvPr/>
      </p:nvGrpSpPr>
      <p:grpSpPr>
        <a:xfrm>
          <a:off x="0" y="0"/>
          <a:ext cx="0" cy="0"/>
          <a:chOff x="0" y="0"/>
          <a:chExt cx="0" cy="0"/>
        </a:xfrm>
      </p:grpSpPr>
      <p:sp>
        <p:nvSpPr>
          <p:cNvPr id="6" name="Terminator 5"/>
          <p:cNvSpPr/>
          <p:nvPr userDrawn="1"/>
        </p:nvSpPr>
        <p:spPr>
          <a:xfrm>
            <a:off x="1338" y="2797187"/>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userDrawn="1"/>
        </p:nvSpPr>
        <p:spPr>
          <a:xfrm>
            <a:off x="-54476" y="3058532"/>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86" y="4145378"/>
            <a:ext cx="12192000" cy="2712623"/>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179034" y="3520115"/>
            <a:ext cx="0" cy="696487"/>
          </a:xfrm>
          <a:prstGeom prst="line">
            <a:avLst/>
          </a:prstGeom>
          <a:ln w="28575">
            <a:solidFill>
              <a:srgbClr val="FFD70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4070353" y="2935350"/>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0660424" y="3014959"/>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7" name="Oval 16"/>
          <p:cNvSpPr/>
          <p:nvPr userDrawn="1"/>
        </p:nvSpPr>
        <p:spPr>
          <a:xfrm>
            <a:off x="702256" y="3158510"/>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4"/>
          <p:cNvSpPr>
            <a:spLocks noGrp="1"/>
          </p:cNvSpPr>
          <p:nvPr>
            <p:ph type="body" sz="quarter" idx="25" hasCustomPrompt="1"/>
          </p:nvPr>
        </p:nvSpPr>
        <p:spPr>
          <a:xfrm>
            <a:off x="4349032" y="3553398"/>
            <a:ext cx="7066681" cy="633861"/>
          </a:xfrm>
        </p:spPr>
        <p:txBody>
          <a:bodyPr anchor="ctr">
            <a:normAutofit/>
          </a:bodyPr>
          <a:lstStyle>
            <a:lvl1pPr marL="0" indent="0" algn="l">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1" name="Text Placeholder 74"/>
          <p:cNvSpPr>
            <a:spLocks noGrp="1"/>
          </p:cNvSpPr>
          <p:nvPr>
            <p:ph type="body" sz="quarter" idx="20" hasCustomPrompt="1"/>
          </p:nvPr>
        </p:nvSpPr>
        <p:spPr>
          <a:xfrm>
            <a:off x="619244" y="3556508"/>
            <a:ext cx="3389793" cy="629984"/>
          </a:xfrm>
        </p:spPr>
        <p:txBody>
          <a:bodyPr>
            <a:noAutofit/>
          </a:bodyPr>
          <a:lstStyle>
            <a:lvl1pPr marL="0" indent="0" algn="l">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5" name="Text Placeholder 25"/>
          <p:cNvSpPr>
            <a:spLocks noGrp="1"/>
          </p:cNvSpPr>
          <p:nvPr>
            <p:ph type="body" sz="quarter" idx="23" hasCustomPrompt="1"/>
          </p:nvPr>
        </p:nvSpPr>
        <p:spPr>
          <a:xfrm>
            <a:off x="702256" y="4558542"/>
            <a:ext cx="10860287" cy="151717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9" name="Picture Placeholder 28"/>
          <p:cNvSpPr>
            <a:spLocks noGrp="1"/>
          </p:cNvSpPr>
          <p:nvPr>
            <p:ph type="pic" sz="quarter" idx="26" hasCustomPrompt="1"/>
          </p:nvPr>
        </p:nvSpPr>
        <p:spPr>
          <a:xfrm>
            <a:off x="794" y="-7675"/>
            <a:ext cx="12204799" cy="40765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76 w 10509"/>
              <a:gd name="connsiteY0" fmla="*/ 0 h 10000"/>
              <a:gd name="connsiteX1" fmla="*/ 10509 w 10509"/>
              <a:gd name="connsiteY1" fmla="*/ 0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2176 w 10509"/>
              <a:gd name="connsiteY0" fmla="*/ 0 h 10000"/>
              <a:gd name="connsiteX1" fmla="*/ 10486 w 10509"/>
              <a:gd name="connsiteY1" fmla="*/ 8242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11035 w 11035"/>
              <a:gd name="connsiteY0" fmla="*/ 0 h 9969"/>
              <a:gd name="connsiteX1" fmla="*/ 10989 w 11035"/>
              <a:gd name="connsiteY1" fmla="*/ 8211 h 9969"/>
              <a:gd name="connsiteX2" fmla="*/ 9345 w 11035"/>
              <a:gd name="connsiteY2" fmla="*/ 4969 h 9969"/>
              <a:gd name="connsiteX3" fmla="*/ 11012 w 11035"/>
              <a:gd name="connsiteY3" fmla="*/ 9969 h 9969"/>
              <a:gd name="connsiteX4" fmla="*/ 968 w 11035"/>
              <a:gd name="connsiteY4" fmla="*/ 6616 h 9969"/>
              <a:gd name="connsiteX5" fmla="*/ 1012 w 11035"/>
              <a:gd name="connsiteY5" fmla="*/ 4969 h 9969"/>
              <a:gd name="connsiteX6" fmla="*/ 11035 w 11035"/>
              <a:gd name="connsiteY6" fmla="*/ 0 h 9969"/>
              <a:gd name="connsiteX0" fmla="*/ 9928 w 9928"/>
              <a:gd name="connsiteY0" fmla="*/ 244 h 10244"/>
              <a:gd name="connsiteX1" fmla="*/ 9886 w 9928"/>
              <a:gd name="connsiteY1" fmla="*/ 8481 h 10244"/>
              <a:gd name="connsiteX2" fmla="*/ 8397 w 9928"/>
              <a:gd name="connsiteY2" fmla="*/ 5228 h 10244"/>
              <a:gd name="connsiteX3" fmla="*/ 9907 w 9928"/>
              <a:gd name="connsiteY3" fmla="*/ 10244 h 10244"/>
              <a:gd name="connsiteX4" fmla="*/ 805 w 9928"/>
              <a:gd name="connsiteY4" fmla="*/ 6881 h 10244"/>
              <a:gd name="connsiteX5" fmla="*/ 972 w 9928"/>
              <a:gd name="connsiteY5" fmla="*/ 607 h 10244"/>
              <a:gd name="connsiteX6" fmla="*/ 9928 w 9928"/>
              <a:gd name="connsiteY6" fmla="*/ 244 h 10244"/>
              <a:gd name="connsiteX0" fmla="*/ 10241 w 10241"/>
              <a:gd name="connsiteY0" fmla="*/ 0 h 9762"/>
              <a:gd name="connsiteX1" fmla="*/ 10199 w 10241"/>
              <a:gd name="connsiteY1" fmla="*/ 8041 h 9762"/>
              <a:gd name="connsiteX2" fmla="*/ 8699 w 10241"/>
              <a:gd name="connsiteY2" fmla="*/ 4865 h 9762"/>
              <a:gd name="connsiteX3" fmla="*/ 10220 w 10241"/>
              <a:gd name="connsiteY3" fmla="*/ 9762 h 9762"/>
              <a:gd name="connsiteX4" fmla="*/ 1052 w 10241"/>
              <a:gd name="connsiteY4" fmla="*/ 6479 h 9762"/>
              <a:gd name="connsiteX5" fmla="*/ 1220 w 10241"/>
              <a:gd name="connsiteY5" fmla="*/ 355 h 9762"/>
              <a:gd name="connsiteX6" fmla="*/ 10241 w 10241"/>
              <a:gd name="connsiteY6" fmla="*/ 0 h 9762"/>
              <a:gd name="connsiteX0" fmla="*/ 10078 w 10078"/>
              <a:gd name="connsiteY0" fmla="*/ 22 h 10022"/>
              <a:gd name="connsiteX1" fmla="*/ 10037 w 10078"/>
              <a:gd name="connsiteY1" fmla="*/ 8259 h 10022"/>
              <a:gd name="connsiteX2" fmla="*/ 8572 w 10078"/>
              <a:gd name="connsiteY2" fmla="*/ 5006 h 10022"/>
              <a:gd name="connsiteX3" fmla="*/ 10057 w 10078"/>
              <a:gd name="connsiteY3" fmla="*/ 10022 h 10022"/>
              <a:gd name="connsiteX4" fmla="*/ 1105 w 10078"/>
              <a:gd name="connsiteY4" fmla="*/ 6659 h 10022"/>
              <a:gd name="connsiteX5" fmla="*/ 1144 w 10078"/>
              <a:gd name="connsiteY5" fmla="*/ 9 h 10022"/>
              <a:gd name="connsiteX6" fmla="*/ 10078 w 10078"/>
              <a:gd name="connsiteY6" fmla="*/ 22 h 10022"/>
              <a:gd name="connsiteX0" fmla="*/ 9807 w 9807"/>
              <a:gd name="connsiteY0" fmla="*/ 638 h 10638"/>
              <a:gd name="connsiteX1" fmla="*/ 9766 w 9807"/>
              <a:gd name="connsiteY1" fmla="*/ 8875 h 10638"/>
              <a:gd name="connsiteX2" fmla="*/ 8301 w 9807"/>
              <a:gd name="connsiteY2" fmla="*/ 5622 h 10638"/>
              <a:gd name="connsiteX3" fmla="*/ 9786 w 9807"/>
              <a:gd name="connsiteY3" fmla="*/ 10638 h 10638"/>
              <a:gd name="connsiteX4" fmla="*/ 897 w 9807"/>
              <a:gd name="connsiteY4" fmla="*/ 9130 h 10638"/>
              <a:gd name="connsiteX5" fmla="*/ 873 w 9807"/>
              <a:gd name="connsiteY5" fmla="*/ 625 h 10638"/>
              <a:gd name="connsiteX6" fmla="*/ 9807 w 9807"/>
              <a:gd name="connsiteY6" fmla="*/ 638 h 10638"/>
              <a:gd name="connsiteX0" fmla="*/ 10350 w 10350"/>
              <a:gd name="connsiteY0" fmla="*/ 24 h 9424"/>
              <a:gd name="connsiteX1" fmla="*/ 10308 w 10350"/>
              <a:gd name="connsiteY1" fmla="*/ 7767 h 9424"/>
              <a:gd name="connsiteX2" fmla="*/ 8814 w 10350"/>
              <a:gd name="connsiteY2" fmla="*/ 4709 h 9424"/>
              <a:gd name="connsiteX3" fmla="*/ 10329 w 10350"/>
              <a:gd name="connsiteY3" fmla="*/ 9424 h 9424"/>
              <a:gd name="connsiteX4" fmla="*/ 1265 w 10350"/>
              <a:gd name="connsiteY4" fmla="*/ 8006 h 9424"/>
              <a:gd name="connsiteX5" fmla="*/ 1240 w 10350"/>
              <a:gd name="connsiteY5" fmla="*/ 12 h 9424"/>
              <a:gd name="connsiteX6" fmla="*/ 10350 w 10350"/>
              <a:gd name="connsiteY6" fmla="*/ 24 h 9424"/>
              <a:gd name="connsiteX0" fmla="*/ 10000 w 10013"/>
              <a:gd name="connsiteY0" fmla="*/ 25 h 10000"/>
              <a:gd name="connsiteX1" fmla="*/ 10010 w 10013"/>
              <a:gd name="connsiteY1" fmla="*/ 8524 h 10000"/>
              <a:gd name="connsiteX2" fmla="*/ 8516 w 10013"/>
              <a:gd name="connsiteY2" fmla="*/ 4997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10000"/>
              <a:gd name="connsiteX1" fmla="*/ 10010 w 10013"/>
              <a:gd name="connsiteY1" fmla="*/ 8524 h 10000"/>
              <a:gd name="connsiteX2" fmla="*/ 9401 w 10013"/>
              <a:gd name="connsiteY2" fmla="*/ 6784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8524"/>
              <a:gd name="connsiteX1" fmla="*/ 10010 w 10013"/>
              <a:gd name="connsiteY1" fmla="*/ 8524 h 8524"/>
              <a:gd name="connsiteX2" fmla="*/ 9401 w 10013"/>
              <a:gd name="connsiteY2" fmla="*/ 6784 h 8524"/>
              <a:gd name="connsiteX3" fmla="*/ 3044 w 10013"/>
              <a:gd name="connsiteY3" fmla="*/ 6143 h 8524"/>
              <a:gd name="connsiteX4" fmla="*/ 1222 w 10013"/>
              <a:gd name="connsiteY4" fmla="*/ 8495 h 8524"/>
              <a:gd name="connsiteX5" fmla="*/ 1198 w 10013"/>
              <a:gd name="connsiteY5" fmla="*/ 13 h 8524"/>
              <a:gd name="connsiteX6" fmla="*/ 10000 w 10013"/>
              <a:gd name="connsiteY6" fmla="*/ 25 h 8524"/>
              <a:gd name="connsiteX0" fmla="*/ 9988 w 10001"/>
              <a:gd name="connsiteY0" fmla="*/ 28 h 9999"/>
              <a:gd name="connsiteX1" fmla="*/ 9998 w 10001"/>
              <a:gd name="connsiteY1" fmla="*/ 9999 h 9999"/>
              <a:gd name="connsiteX2" fmla="*/ 9390 w 10001"/>
              <a:gd name="connsiteY2" fmla="*/ 7958 h 9999"/>
              <a:gd name="connsiteX3" fmla="*/ 2681 w 10001"/>
              <a:gd name="connsiteY3" fmla="*/ 7206 h 9999"/>
              <a:gd name="connsiteX4" fmla="*/ 1221 w 10001"/>
              <a:gd name="connsiteY4" fmla="*/ 9965 h 9999"/>
              <a:gd name="connsiteX5" fmla="*/ 1197 w 10001"/>
              <a:gd name="connsiteY5" fmla="*/ 14 h 9999"/>
              <a:gd name="connsiteX6" fmla="*/ 9988 w 10001"/>
              <a:gd name="connsiteY6" fmla="*/ 28 h 9999"/>
              <a:gd name="connsiteX0" fmla="*/ 9987 w 10000"/>
              <a:gd name="connsiteY0" fmla="*/ 28 h 10000"/>
              <a:gd name="connsiteX1" fmla="*/ 9997 w 10000"/>
              <a:gd name="connsiteY1" fmla="*/ 10000 h 10000"/>
              <a:gd name="connsiteX2" fmla="*/ 8927 w 10000"/>
              <a:gd name="connsiteY2" fmla="*/ 7370 h 10000"/>
              <a:gd name="connsiteX3" fmla="*/ 2681 w 10000"/>
              <a:gd name="connsiteY3" fmla="*/ 7207 h 10000"/>
              <a:gd name="connsiteX4" fmla="*/ 1221 w 10000"/>
              <a:gd name="connsiteY4" fmla="*/ 9966 h 10000"/>
              <a:gd name="connsiteX5" fmla="*/ 1197 w 10000"/>
              <a:gd name="connsiteY5" fmla="*/ 14 h 10000"/>
              <a:gd name="connsiteX6" fmla="*/ 9987 w 10000"/>
              <a:gd name="connsiteY6" fmla="*/ 28 h 10000"/>
              <a:gd name="connsiteX0" fmla="*/ 9132 w 9145"/>
              <a:gd name="connsiteY0" fmla="*/ 15 h 9987"/>
              <a:gd name="connsiteX1" fmla="*/ 9142 w 9145"/>
              <a:gd name="connsiteY1" fmla="*/ 9987 h 9987"/>
              <a:gd name="connsiteX2" fmla="*/ 8072 w 9145"/>
              <a:gd name="connsiteY2" fmla="*/ 7357 h 9987"/>
              <a:gd name="connsiteX3" fmla="*/ 1826 w 9145"/>
              <a:gd name="connsiteY3" fmla="*/ 7194 h 9987"/>
              <a:gd name="connsiteX4" fmla="*/ 366 w 9145"/>
              <a:gd name="connsiteY4" fmla="*/ 9953 h 9987"/>
              <a:gd name="connsiteX5" fmla="*/ 342 w 9145"/>
              <a:gd name="connsiteY5" fmla="*/ 1 h 9987"/>
              <a:gd name="connsiteX6" fmla="*/ 9132 w 9145"/>
              <a:gd name="connsiteY6" fmla="*/ 15 h 9987"/>
              <a:gd name="connsiteX0" fmla="*/ 9613 w 9627"/>
              <a:gd name="connsiteY0" fmla="*/ 15 h 10000"/>
              <a:gd name="connsiteX1" fmla="*/ 9624 w 9627"/>
              <a:gd name="connsiteY1" fmla="*/ 10000 h 10000"/>
              <a:gd name="connsiteX2" fmla="*/ 8454 w 9627"/>
              <a:gd name="connsiteY2" fmla="*/ 7367 h 10000"/>
              <a:gd name="connsiteX3" fmla="*/ 1624 w 9627"/>
              <a:gd name="connsiteY3" fmla="*/ 7203 h 10000"/>
              <a:gd name="connsiteX4" fmla="*/ 27 w 9627"/>
              <a:gd name="connsiteY4" fmla="*/ 9966 h 10000"/>
              <a:gd name="connsiteX5" fmla="*/ 1 w 9627"/>
              <a:gd name="connsiteY5" fmla="*/ 1 h 10000"/>
              <a:gd name="connsiteX6" fmla="*/ 9613 w 9627"/>
              <a:gd name="connsiteY6" fmla="*/ 15 h 10000"/>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6 w 10731"/>
              <a:gd name="connsiteY0" fmla="*/ 763 h 11089"/>
              <a:gd name="connsiteX1" fmla="*/ 10728 w 10731"/>
              <a:gd name="connsiteY1" fmla="*/ 10748 h 11089"/>
              <a:gd name="connsiteX2" fmla="*/ 9513 w 10731"/>
              <a:gd name="connsiteY2" fmla="*/ 8115 h 11089"/>
              <a:gd name="connsiteX3" fmla="*/ 2418 w 10731"/>
              <a:gd name="connsiteY3" fmla="*/ 7951 h 11089"/>
              <a:gd name="connsiteX4" fmla="*/ 759 w 10731"/>
              <a:gd name="connsiteY4" fmla="*/ 10935 h 11089"/>
              <a:gd name="connsiteX5" fmla="*/ 732 w 10731"/>
              <a:gd name="connsiteY5" fmla="*/ 749 h 11089"/>
              <a:gd name="connsiteX6" fmla="*/ 10716 w 10731"/>
              <a:gd name="connsiteY6" fmla="*/ 763 h 11089"/>
              <a:gd name="connsiteX0" fmla="*/ 9992 w 10007"/>
              <a:gd name="connsiteY0" fmla="*/ 15 h 10321"/>
              <a:gd name="connsiteX1" fmla="*/ 10004 w 10007"/>
              <a:gd name="connsiteY1" fmla="*/ 10000 h 10321"/>
              <a:gd name="connsiteX2" fmla="*/ 8789 w 10007"/>
              <a:gd name="connsiteY2" fmla="*/ 7367 h 10321"/>
              <a:gd name="connsiteX3" fmla="*/ 1694 w 10007"/>
              <a:gd name="connsiteY3" fmla="*/ 7203 h 10321"/>
              <a:gd name="connsiteX4" fmla="*/ 35 w 10007"/>
              <a:gd name="connsiteY4" fmla="*/ 10187 h 10321"/>
              <a:gd name="connsiteX5" fmla="*/ 8 w 10007"/>
              <a:gd name="connsiteY5" fmla="*/ 1 h 10321"/>
              <a:gd name="connsiteX6" fmla="*/ 9992 w 10007"/>
              <a:gd name="connsiteY6" fmla="*/ 15 h 10321"/>
              <a:gd name="connsiteX0" fmla="*/ 9965 w 9980"/>
              <a:gd name="connsiteY0" fmla="*/ 15 h 10321"/>
              <a:gd name="connsiteX1" fmla="*/ 9977 w 9980"/>
              <a:gd name="connsiteY1" fmla="*/ 10000 h 10321"/>
              <a:gd name="connsiteX2" fmla="*/ 8762 w 9980"/>
              <a:gd name="connsiteY2" fmla="*/ 7367 h 10321"/>
              <a:gd name="connsiteX3" fmla="*/ 1667 w 9980"/>
              <a:gd name="connsiteY3" fmla="*/ 7203 h 10321"/>
              <a:gd name="connsiteX4" fmla="*/ 8 w 9980"/>
              <a:gd name="connsiteY4" fmla="*/ 10187 h 10321"/>
              <a:gd name="connsiteX5" fmla="*/ 16 w 9980"/>
              <a:gd name="connsiteY5" fmla="*/ 1 h 10321"/>
              <a:gd name="connsiteX6" fmla="*/ 9965 w 9980"/>
              <a:gd name="connsiteY6" fmla="*/ 15 h 10321"/>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11"/>
              <a:gd name="connsiteY0" fmla="*/ 15 h 10010"/>
              <a:gd name="connsiteX1" fmla="*/ 10009 w 10011"/>
              <a:gd name="connsiteY1" fmla="*/ 10010 h 10010"/>
              <a:gd name="connsiteX2" fmla="*/ 8780 w 10011"/>
              <a:gd name="connsiteY2" fmla="*/ 7138 h 10010"/>
              <a:gd name="connsiteX3" fmla="*/ 1670 w 10011"/>
              <a:gd name="connsiteY3" fmla="*/ 6979 h 10010"/>
              <a:gd name="connsiteX4" fmla="*/ 8 w 10011"/>
              <a:gd name="connsiteY4" fmla="*/ 9870 h 10010"/>
              <a:gd name="connsiteX5" fmla="*/ 16 w 10011"/>
              <a:gd name="connsiteY5" fmla="*/ 1 h 10010"/>
              <a:gd name="connsiteX6" fmla="*/ 9985 w 10011"/>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68"/>
              <a:gd name="connsiteX1" fmla="*/ 10009 w 10009"/>
              <a:gd name="connsiteY1" fmla="*/ 10010 h 10068"/>
              <a:gd name="connsiteX2" fmla="*/ 8780 w 10009"/>
              <a:gd name="connsiteY2" fmla="*/ 7138 h 10068"/>
              <a:gd name="connsiteX3" fmla="*/ 1670 w 10009"/>
              <a:gd name="connsiteY3" fmla="*/ 6979 h 10068"/>
              <a:gd name="connsiteX4" fmla="*/ 8 w 10009"/>
              <a:gd name="connsiteY4" fmla="*/ 9870 h 10068"/>
              <a:gd name="connsiteX5" fmla="*/ 16 w 10009"/>
              <a:gd name="connsiteY5" fmla="*/ 1 h 10068"/>
              <a:gd name="connsiteX6" fmla="*/ 9985 w 10009"/>
              <a:gd name="connsiteY6" fmla="*/ 15 h 10068"/>
              <a:gd name="connsiteX0" fmla="*/ 9985 w 10009"/>
              <a:gd name="connsiteY0" fmla="*/ 15 h 10063"/>
              <a:gd name="connsiteX1" fmla="*/ 10009 w 10009"/>
              <a:gd name="connsiteY1" fmla="*/ 10010 h 10063"/>
              <a:gd name="connsiteX2" fmla="*/ 8780 w 10009"/>
              <a:gd name="connsiteY2" fmla="*/ 7138 h 10063"/>
              <a:gd name="connsiteX3" fmla="*/ 1670 w 10009"/>
              <a:gd name="connsiteY3" fmla="*/ 6979 h 10063"/>
              <a:gd name="connsiteX4" fmla="*/ 8 w 10009"/>
              <a:gd name="connsiteY4" fmla="*/ 9870 h 10063"/>
              <a:gd name="connsiteX5" fmla="*/ 16 w 10009"/>
              <a:gd name="connsiteY5" fmla="*/ 1 h 10063"/>
              <a:gd name="connsiteX6" fmla="*/ 9985 w 10009"/>
              <a:gd name="connsiteY6" fmla="*/ 15 h 10063"/>
              <a:gd name="connsiteX0" fmla="*/ 9985 w 10009"/>
              <a:gd name="connsiteY0" fmla="*/ 15 h 10064"/>
              <a:gd name="connsiteX1" fmla="*/ 10009 w 10009"/>
              <a:gd name="connsiteY1" fmla="*/ 10010 h 10064"/>
              <a:gd name="connsiteX2" fmla="*/ 8780 w 10009"/>
              <a:gd name="connsiteY2" fmla="*/ 7138 h 10064"/>
              <a:gd name="connsiteX3" fmla="*/ 1670 w 10009"/>
              <a:gd name="connsiteY3" fmla="*/ 6979 h 10064"/>
              <a:gd name="connsiteX4" fmla="*/ 8 w 10009"/>
              <a:gd name="connsiteY4" fmla="*/ 9870 h 10064"/>
              <a:gd name="connsiteX5" fmla="*/ 16 w 10009"/>
              <a:gd name="connsiteY5" fmla="*/ 1 h 10064"/>
              <a:gd name="connsiteX6" fmla="*/ 9985 w 10009"/>
              <a:gd name="connsiteY6" fmla="*/ 15 h 10064"/>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8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60 h 11035"/>
              <a:gd name="connsiteX1" fmla="*/ 10729 w 10729"/>
              <a:gd name="connsiteY1" fmla="*/ 10804 h 11035"/>
              <a:gd name="connsiteX2" fmla="*/ 9320 w 10729"/>
              <a:gd name="connsiteY2" fmla="*/ 7785 h 11035"/>
              <a:gd name="connsiteX3" fmla="*/ 2307 w 10729"/>
              <a:gd name="connsiteY3" fmla="*/ 7773 h 11035"/>
              <a:gd name="connsiteX4" fmla="*/ 747 w 10729"/>
              <a:gd name="connsiteY4" fmla="*/ 10889 h 11035"/>
              <a:gd name="connsiteX5" fmla="*/ 736 w 10729"/>
              <a:gd name="connsiteY5" fmla="*/ 746 h 11035"/>
              <a:gd name="connsiteX6" fmla="*/ 10705 w 10729"/>
              <a:gd name="connsiteY6" fmla="*/ 760 h 11035"/>
              <a:gd name="connsiteX0" fmla="*/ 10703 w 10727"/>
              <a:gd name="connsiteY0" fmla="*/ 760 h 10889"/>
              <a:gd name="connsiteX1" fmla="*/ 10727 w 10727"/>
              <a:gd name="connsiteY1" fmla="*/ 10804 h 10889"/>
              <a:gd name="connsiteX2" fmla="*/ 9318 w 10727"/>
              <a:gd name="connsiteY2" fmla="*/ 7785 h 10889"/>
              <a:gd name="connsiteX3" fmla="*/ 2305 w 10727"/>
              <a:gd name="connsiteY3" fmla="*/ 7773 h 10889"/>
              <a:gd name="connsiteX4" fmla="*/ 745 w 10727"/>
              <a:gd name="connsiteY4" fmla="*/ 10889 h 10889"/>
              <a:gd name="connsiteX5" fmla="*/ 734 w 10727"/>
              <a:gd name="connsiteY5" fmla="*/ 746 h 10889"/>
              <a:gd name="connsiteX6" fmla="*/ 10703 w 10727"/>
              <a:gd name="connsiteY6" fmla="*/ 760 h 10889"/>
              <a:gd name="connsiteX0" fmla="*/ 9970 w 9994"/>
              <a:gd name="connsiteY0" fmla="*/ 25 h 10154"/>
              <a:gd name="connsiteX1" fmla="*/ 9994 w 9994"/>
              <a:gd name="connsiteY1" fmla="*/ 10069 h 10154"/>
              <a:gd name="connsiteX2" fmla="*/ 8585 w 9994"/>
              <a:gd name="connsiteY2" fmla="*/ 7050 h 10154"/>
              <a:gd name="connsiteX3" fmla="*/ 1572 w 9994"/>
              <a:gd name="connsiteY3" fmla="*/ 7038 h 10154"/>
              <a:gd name="connsiteX4" fmla="*/ 12 w 9994"/>
              <a:gd name="connsiteY4" fmla="*/ 10154 h 10154"/>
              <a:gd name="connsiteX5" fmla="*/ 1 w 9994"/>
              <a:gd name="connsiteY5" fmla="*/ 11 h 10154"/>
              <a:gd name="connsiteX6" fmla="*/ 9970 w 9994"/>
              <a:gd name="connsiteY6" fmla="*/ 25 h 10154"/>
              <a:gd name="connsiteX0" fmla="*/ 9976 w 10000"/>
              <a:gd name="connsiteY0" fmla="*/ 15 h 9990"/>
              <a:gd name="connsiteX1" fmla="*/ 10000 w 10000"/>
              <a:gd name="connsiteY1" fmla="*/ 9906 h 9990"/>
              <a:gd name="connsiteX2" fmla="*/ 8590 w 10000"/>
              <a:gd name="connsiteY2" fmla="*/ 6933 h 9990"/>
              <a:gd name="connsiteX3" fmla="*/ 1573 w 10000"/>
              <a:gd name="connsiteY3" fmla="*/ 6921 h 9990"/>
              <a:gd name="connsiteX4" fmla="*/ 12 w 10000"/>
              <a:gd name="connsiteY4" fmla="*/ 9990 h 9990"/>
              <a:gd name="connsiteX5" fmla="*/ 1 w 10000"/>
              <a:gd name="connsiteY5" fmla="*/ 1 h 9990"/>
              <a:gd name="connsiteX6" fmla="*/ 9976 w 10000"/>
              <a:gd name="connsiteY6" fmla="*/ 15 h 9990"/>
              <a:gd name="connsiteX0" fmla="*/ 9976 w 10000"/>
              <a:gd name="connsiteY0" fmla="*/ 24 h 10009"/>
              <a:gd name="connsiteX1" fmla="*/ 10000 w 10000"/>
              <a:gd name="connsiteY1" fmla="*/ 9925 h 10009"/>
              <a:gd name="connsiteX2" fmla="*/ 8590 w 10000"/>
              <a:gd name="connsiteY2" fmla="*/ 6949 h 10009"/>
              <a:gd name="connsiteX3" fmla="*/ 1573 w 10000"/>
              <a:gd name="connsiteY3" fmla="*/ 6937 h 10009"/>
              <a:gd name="connsiteX4" fmla="*/ 12 w 10000"/>
              <a:gd name="connsiteY4" fmla="*/ 10009 h 10009"/>
              <a:gd name="connsiteX5" fmla="*/ 1 w 10000"/>
              <a:gd name="connsiteY5" fmla="*/ 10 h 10009"/>
              <a:gd name="connsiteX6" fmla="*/ 9976 w 10000"/>
              <a:gd name="connsiteY6" fmla="*/ 24 h 10009"/>
              <a:gd name="connsiteX0" fmla="*/ 9978 w 10002"/>
              <a:gd name="connsiteY0" fmla="*/ 24 h 10009"/>
              <a:gd name="connsiteX1" fmla="*/ 10002 w 10002"/>
              <a:gd name="connsiteY1" fmla="*/ 9925 h 10009"/>
              <a:gd name="connsiteX2" fmla="*/ 8592 w 10002"/>
              <a:gd name="connsiteY2" fmla="*/ 6949 h 10009"/>
              <a:gd name="connsiteX3" fmla="*/ 1575 w 10002"/>
              <a:gd name="connsiteY3" fmla="*/ 6937 h 10009"/>
              <a:gd name="connsiteX4" fmla="*/ 14 w 10002"/>
              <a:gd name="connsiteY4" fmla="*/ 10009 h 10009"/>
              <a:gd name="connsiteX5" fmla="*/ 0 w 10002"/>
              <a:gd name="connsiteY5" fmla="*/ 10 h 10009"/>
              <a:gd name="connsiteX6" fmla="*/ 9978 w 10002"/>
              <a:gd name="connsiteY6" fmla="*/ 24 h 10009"/>
              <a:gd name="connsiteX0" fmla="*/ 9964 w 9988"/>
              <a:gd name="connsiteY0" fmla="*/ 24 h 10009"/>
              <a:gd name="connsiteX1" fmla="*/ 9988 w 9988"/>
              <a:gd name="connsiteY1" fmla="*/ 9925 h 10009"/>
              <a:gd name="connsiteX2" fmla="*/ 8578 w 9988"/>
              <a:gd name="connsiteY2" fmla="*/ 6949 h 10009"/>
              <a:gd name="connsiteX3" fmla="*/ 1561 w 9988"/>
              <a:gd name="connsiteY3" fmla="*/ 6937 h 10009"/>
              <a:gd name="connsiteX4" fmla="*/ 0 w 9988"/>
              <a:gd name="connsiteY4" fmla="*/ 10009 h 10009"/>
              <a:gd name="connsiteX5" fmla="*/ 2 w 9988"/>
              <a:gd name="connsiteY5" fmla="*/ 10 h 10009"/>
              <a:gd name="connsiteX6" fmla="*/ 9964 w 9988"/>
              <a:gd name="connsiteY6" fmla="*/ 24 h 10009"/>
              <a:gd name="connsiteX0" fmla="*/ 9976 w 10013"/>
              <a:gd name="connsiteY0" fmla="*/ 24 h 10000"/>
              <a:gd name="connsiteX1" fmla="*/ 10000 w 10013"/>
              <a:gd name="connsiteY1" fmla="*/ 9916 h 10000"/>
              <a:gd name="connsiteX2" fmla="*/ 8588 w 10013"/>
              <a:gd name="connsiteY2" fmla="*/ 6943 h 10000"/>
              <a:gd name="connsiteX3" fmla="*/ 1563 w 10013"/>
              <a:gd name="connsiteY3" fmla="*/ 6931 h 10000"/>
              <a:gd name="connsiteX4" fmla="*/ 0 w 10013"/>
              <a:gd name="connsiteY4" fmla="*/ 10000 h 10000"/>
              <a:gd name="connsiteX5" fmla="*/ 2 w 10013"/>
              <a:gd name="connsiteY5" fmla="*/ 10 h 10000"/>
              <a:gd name="connsiteX6" fmla="*/ 9976 w 10013"/>
              <a:gd name="connsiteY6" fmla="*/ 24 h 10000"/>
              <a:gd name="connsiteX0" fmla="*/ 9976 w 10000"/>
              <a:gd name="connsiteY0" fmla="*/ 24 h 10000"/>
              <a:gd name="connsiteX1" fmla="*/ 10000 w 10000"/>
              <a:gd name="connsiteY1" fmla="*/ 9916 h 10000"/>
              <a:gd name="connsiteX2" fmla="*/ 8588 w 10000"/>
              <a:gd name="connsiteY2" fmla="*/ 6943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16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10736 w 10741"/>
              <a:gd name="connsiteY0" fmla="*/ 749 h 10725"/>
              <a:gd name="connsiteX1" fmla="*/ 10738 w 10741"/>
              <a:gd name="connsiteY1" fmla="*/ 10674 h 10725"/>
              <a:gd name="connsiteX2" fmla="*/ 9326 w 10741"/>
              <a:gd name="connsiteY2" fmla="*/ 7733 h 10725"/>
              <a:gd name="connsiteX3" fmla="*/ 2301 w 10741"/>
              <a:gd name="connsiteY3" fmla="*/ 7754 h 10725"/>
              <a:gd name="connsiteX4" fmla="*/ 738 w 10741"/>
              <a:gd name="connsiteY4" fmla="*/ 10725 h 10725"/>
              <a:gd name="connsiteX5" fmla="*/ 740 w 10741"/>
              <a:gd name="connsiteY5" fmla="*/ 735 h 10725"/>
              <a:gd name="connsiteX6" fmla="*/ 10736 w 10741"/>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9998 w 10000"/>
              <a:gd name="connsiteY0" fmla="*/ 15 h 9991"/>
              <a:gd name="connsiteX1" fmla="*/ 10000 w 10000"/>
              <a:gd name="connsiteY1" fmla="*/ 9940 h 9991"/>
              <a:gd name="connsiteX2" fmla="*/ 8588 w 10000"/>
              <a:gd name="connsiteY2" fmla="*/ 6999 h 9991"/>
              <a:gd name="connsiteX3" fmla="*/ 1563 w 10000"/>
              <a:gd name="connsiteY3" fmla="*/ 7020 h 9991"/>
              <a:gd name="connsiteX4" fmla="*/ 0 w 10000"/>
              <a:gd name="connsiteY4" fmla="*/ 9991 h 9991"/>
              <a:gd name="connsiteX5" fmla="*/ 2 w 10000"/>
              <a:gd name="connsiteY5" fmla="*/ 1 h 9991"/>
              <a:gd name="connsiteX6" fmla="*/ 9998 w 10000"/>
              <a:gd name="connsiteY6" fmla="*/ 15 h 9991"/>
              <a:gd name="connsiteX0" fmla="*/ 10018 w 10020"/>
              <a:gd name="connsiteY0" fmla="*/ 5 h 9990"/>
              <a:gd name="connsiteX1" fmla="*/ 10020 w 10020"/>
              <a:gd name="connsiteY1" fmla="*/ 9939 h 9990"/>
              <a:gd name="connsiteX2" fmla="*/ 8608 w 10020"/>
              <a:gd name="connsiteY2" fmla="*/ 6995 h 9990"/>
              <a:gd name="connsiteX3" fmla="*/ 1583 w 10020"/>
              <a:gd name="connsiteY3" fmla="*/ 7016 h 9990"/>
              <a:gd name="connsiteX4" fmla="*/ 20 w 10020"/>
              <a:gd name="connsiteY4" fmla="*/ 9990 h 9990"/>
              <a:gd name="connsiteX5" fmla="*/ 0 w 10020"/>
              <a:gd name="connsiteY5" fmla="*/ 24 h 9990"/>
              <a:gd name="connsiteX6" fmla="*/ 10018 w 10020"/>
              <a:gd name="connsiteY6" fmla="*/ 5 h 9990"/>
              <a:gd name="connsiteX0" fmla="*/ 9998 w 10000"/>
              <a:gd name="connsiteY0" fmla="*/ 14 h 10009"/>
              <a:gd name="connsiteX1" fmla="*/ 10000 w 10000"/>
              <a:gd name="connsiteY1" fmla="*/ 9958 h 10009"/>
              <a:gd name="connsiteX2" fmla="*/ 8591 w 10000"/>
              <a:gd name="connsiteY2" fmla="*/ 7011 h 10009"/>
              <a:gd name="connsiteX3" fmla="*/ 1580 w 10000"/>
              <a:gd name="connsiteY3" fmla="*/ 7032 h 10009"/>
              <a:gd name="connsiteX4" fmla="*/ 20 w 10000"/>
              <a:gd name="connsiteY4" fmla="*/ 10009 h 10009"/>
              <a:gd name="connsiteX5" fmla="*/ 0 w 10000"/>
              <a:gd name="connsiteY5" fmla="*/ 0 h 10009"/>
              <a:gd name="connsiteX6" fmla="*/ 9998 w 10000"/>
              <a:gd name="connsiteY6" fmla="*/ 14 h 10009"/>
              <a:gd name="connsiteX0" fmla="*/ 10731 w 10733"/>
              <a:gd name="connsiteY0" fmla="*/ 772 h 10734"/>
              <a:gd name="connsiteX1" fmla="*/ 10733 w 10733"/>
              <a:gd name="connsiteY1" fmla="*/ 10683 h 10734"/>
              <a:gd name="connsiteX2" fmla="*/ 9324 w 10733"/>
              <a:gd name="connsiteY2" fmla="*/ 7736 h 10734"/>
              <a:gd name="connsiteX3" fmla="*/ 2313 w 10733"/>
              <a:gd name="connsiteY3" fmla="*/ 7757 h 10734"/>
              <a:gd name="connsiteX4" fmla="*/ 753 w 10733"/>
              <a:gd name="connsiteY4" fmla="*/ 10734 h 10734"/>
              <a:gd name="connsiteX5" fmla="*/ 733 w 10733"/>
              <a:gd name="connsiteY5" fmla="*/ 725 h 10734"/>
              <a:gd name="connsiteX6" fmla="*/ 10731 w 10733"/>
              <a:gd name="connsiteY6" fmla="*/ 772 h 10734"/>
              <a:gd name="connsiteX0" fmla="*/ 9999 w 10001"/>
              <a:gd name="connsiteY0" fmla="*/ 48 h 10010"/>
              <a:gd name="connsiteX1" fmla="*/ 10001 w 10001"/>
              <a:gd name="connsiteY1" fmla="*/ 9959 h 10010"/>
              <a:gd name="connsiteX2" fmla="*/ 8592 w 10001"/>
              <a:gd name="connsiteY2" fmla="*/ 7012 h 10010"/>
              <a:gd name="connsiteX3" fmla="*/ 1581 w 10001"/>
              <a:gd name="connsiteY3" fmla="*/ 7033 h 10010"/>
              <a:gd name="connsiteX4" fmla="*/ 21 w 10001"/>
              <a:gd name="connsiteY4" fmla="*/ 10010 h 10010"/>
              <a:gd name="connsiteX5" fmla="*/ 1 w 10001"/>
              <a:gd name="connsiteY5" fmla="*/ 1 h 10010"/>
              <a:gd name="connsiteX6" fmla="*/ 9999 w 10001"/>
              <a:gd name="connsiteY6" fmla="*/ 48 h 10010"/>
              <a:gd name="connsiteX0" fmla="*/ 9988 w 9990"/>
              <a:gd name="connsiteY0" fmla="*/ 80 h 10042"/>
              <a:gd name="connsiteX1" fmla="*/ 9990 w 9990"/>
              <a:gd name="connsiteY1" fmla="*/ 9991 h 10042"/>
              <a:gd name="connsiteX2" fmla="*/ 8581 w 9990"/>
              <a:gd name="connsiteY2" fmla="*/ 7044 h 10042"/>
              <a:gd name="connsiteX3" fmla="*/ 1570 w 9990"/>
              <a:gd name="connsiteY3" fmla="*/ 7065 h 10042"/>
              <a:gd name="connsiteX4" fmla="*/ 10 w 9990"/>
              <a:gd name="connsiteY4" fmla="*/ 10042 h 10042"/>
              <a:gd name="connsiteX5" fmla="*/ 1 w 9990"/>
              <a:gd name="connsiteY5" fmla="*/ 0 h 10042"/>
              <a:gd name="connsiteX6" fmla="*/ 9988 w 9990"/>
              <a:gd name="connsiteY6" fmla="*/ 80 h 10042"/>
              <a:gd name="connsiteX0" fmla="*/ 9998 w 10000"/>
              <a:gd name="connsiteY0" fmla="*/ 80 h 10000"/>
              <a:gd name="connsiteX1" fmla="*/ 10000 w 10000"/>
              <a:gd name="connsiteY1" fmla="*/ 9949 h 10000"/>
              <a:gd name="connsiteX2" fmla="*/ 8590 w 10000"/>
              <a:gd name="connsiteY2" fmla="*/ 7015 h 10000"/>
              <a:gd name="connsiteX3" fmla="*/ 1572 w 10000"/>
              <a:gd name="connsiteY3" fmla="*/ 7035 h 10000"/>
              <a:gd name="connsiteX4" fmla="*/ 10 w 10000"/>
              <a:gd name="connsiteY4" fmla="*/ 10000 h 10000"/>
              <a:gd name="connsiteX5" fmla="*/ 1 w 10000"/>
              <a:gd name="connsiteY5" fmla="*/ 0 h 10000"/>
              <a:gd name="connsiteX6" fmla="*/ 9998 w 10000"/>
              <a:gd name="connsiteY6" fmla="*/ 80 h 10000"/>
              <a:gd name="connsiteX0" fmla="*/ 9998 w 10000"/>
              <a:gd name="connsiteY0" fmla="*/ 649 h 10569"/>
              <a:gd name="connsiteX1" fmla="*/ 10000 w 10000"/>
              <a:gd name="connsiteY1" fmla="*/ 10518 h 10569"/>
              <a:gd name="connsiteX2" fmla="*/ 8590 w 10000"/>
              <a:gd name="connsiteY2" fmla="*/ 7584 h 10569"/>
              <a:gd name="connsiteX3" fmla="*/ 1572 w 10000"/>
              <a:gd name="connsiteY3" fmla="*/ 7604 h 10569"/>
              <a:gd name="connsiteX4" fmla="*/ 10 w 10000"/>
              <a:gd name="connsiteY4" fmla="*/ 10569 h 10569"/>
              <a:gd name="connsiteX5" fmla="*/ 1 w 10000"/>
              <a:gd name="connsiteY5" fmla="*/ 569 h 10569"/>
              <a:gd name="connsiteX6" fmla="*/ 9998 w 10000"/>
              <a:gd name="connsiteY6" fmla="*/ 649 h 10569"/>
              <a:gd name="connsiteX0" fmla="*/ 10001 w 10003"/>
              <a:gd name="connsiteY0" fmla="*/ 707 h 10627"/>
              <a:gd name="connsiteX1" fmla="*/ 10003 w 10003"/>
              <a:gd name="connsiteY1" fmla="*/ 10576 h 10627"/>
              <a:gd name="connsiteX2" fmla="*/ 8593 w 10003"/>
              <a:gd name="connsiteY2" fmla="*/ 7642 h 10627"/>
              <a:gd name="connsiteX3" fmla="*/ 1575 w 10003"/>
              <a:gd name="connsiteY3" fmla="*/ 7662 h 10627"/>
              <a:gd name="connsiteX4" fmla="*/ 13 w 10003"/>
              <a:gd name="connsiteY4" fmla="*/ 10627 h 10627"/>
              <a:gd name="connsiteX5" fmla="*/ 4 w 10003"/>
              <a:gd name="connsiteY5" fmla="*/ 627 h 10627"/>
              <a:gd name="connsiteX6" fmla="*/ 10001 w 10003"/>
              <a:gd name="connsiteY6" fmla="*/ 707 h 10627"/>
              <a:gd name="connsiteX0" fmla="*/ 9998 w 10000"/>
              <a:gd name="connsiteY0" fmla="*/ 81 h 10001"/>
              <a:gd name="connsiteX1" fmla="*/ 10000 w 10000"/>
              <a:gd name="connsiteY1" fmla="*/ 9950 h 10001"/>
              <a:gd name="connsiteX2" fmla="*/ 8590 w 10000"/>
              <a:gd name="connsiteY2" fmla="*/ 7016 h 10001"/>
              <a:gd name="connsiteX3" fmla="*/ 1572 w 10000"/>
              <a:gd name="connsiteY3" fmla="*/ 7036 h 10001"/>
              <a:gd name="connsiteX4" fmla="*/ 10 w 10000"/>
              <a:gd name="connsiteY4" fmla="*/ 10001 h 10001"/>
              <a:gd name="connsiteX5" fmla="*/ 1 w 10000"/>
              <a:gd name="connsiteY5" fmla="*/ 1 h 10001"/>
              <a:gd name="connsiteX6" fmla="*/ 9998 w 10000"/>
              <a:gd name="connsiteY6" fmla="*/ 81 h 10001"/>
              <a:gd name="connsiteX0" fmla="*/ 10745 w 10745"/>
              <a:gd name="connsiteY0" fmla="*/ 839 h 10694"/>
              <a:gd name="connsiteX1" fmla="*/ 10736 w 10745"/>
              <a:gd name="connsiteY1" fmla="*/ 10643 h 10694"/>
              <a:gd name="connsiteX2" fmla="*/ 9326 w 10745"/>
              <a:gd name="connsiteY2" fmla="*/ 7709 h 10694"/>
              <a:gd name="connsiteX3" fmla="*/ 2308 w 10745"/>
              <a:gd name="connsiteY3" fmla="*/ 7729 h 10694"/>
              <a:gd name="connsiteX4" fmla="*/ 746 w 10745"/>
              <a:gd name="connsiteY4" fmla="*/ 10694 h 10694"/>
              <a:gd name="connsiteX5" fmla="*/ 737 w 10745"/>
              <a:gd name="connsiteY5" fmla="*/ 694 h 10694"/>
              <a:gd name="connsiteX6" fmla="*/ 10745 w 10745"/>
              <a:gd name="connsiteY6" fmla="*/ 839 h 10694"/>
              <a:gd name="connsiteX0" fmla="*/ 10745 w 10745"/>
              <a:gd name="connsiteY0" fmla="*/ 772 h 10725"/>
              <a:gd name="connsiteX1" fmla="*/ 10736 w 10745"/>
              <a:gd name="connsiteY1" fmla="*/ 10674 h 10725"/>
              <a:gd name="connsiteX2" fmla="*/ 9326 w 10745"/>
              <a:gd name="connsiteY2" fmla="*/ 7740 h 10725"/>
              <a:gd name="connsiteX3" fmla="*/ 2308 w 10745"/>
              <a:gd name="connsiteY3" fmla="*/ 7760 h 10725"/>
              <a:gd name="connsiteX4" fmla="*/ 746 w 10745"/>
              <a:gd name="connsiteY4" fmla="*/ 10725 h 10725"/>
              <a:gd name="connsiteX5" fmla="*/ 737 w 10745"/>
              <a:gd name="connsiteY5" fmla="*/ 725 h 10725"/>
              <a:gd name="connsiteX6" fmla="*/ 10745 w 10745"/>
              <a:gd name="connsiteY6" fmla="*/ 772 h 10725"/>
              <a:gd name="connsiteX0" fmla="*/ 10721 w 10721"/>
              <a:gd name="connsiteY0" fmla="*/ 607 h 10560"/>
              <a:gd name="connsiteX1" fmla="*/ 10712 w 10721"/>
              <a:gd name="connsiteY1" fmla="*/ 10509 h 10560"/>
              <a:gd name="connsiteX2" fmla="*/ 9302 w 10721"/>
              <a:gd name="connsiteY2" fmla="*/ 7575 h 10560"/>
              <a:gd name="connsiteX3" fmla="*/ 2284 w 10721"/>
              <a:gd name="connsiteY3" fmla="*/ 7595 h 10560"/>
              <a:gd name="connsiteX4" fmla="*/ 722 w 10721"/>
              <a:gd name="connsiteY4" fmla="*/ 10560 h 10560"/>
              <a:gd name="connsiteX5" fmla="*/ 746 w 10721"/>
              <a:gd name="connsiteY5" fmla="*/ 788 h 10560"/>
              <a:gd name="connsiteX6" fmla="*/ 10721 w 10721"/>
              <a:gd name="connsiteY6" fmla="*/ 607 h 10560"/>
              <a:gd name="connsiteX0" fmla="*/ 9999 w 9999"/>
              <a:gd name="connsiteY0" fmla="*/ 5 h 9958"/>
              <a:gd name="connsiteX1" fmla="*/ 9990 w 9999"/>
              <a:gd name="connsiteY1" fmla="*/ 9907 h 9958"/>
              <a:gd name="connsiteX2" fmla="*/ 8580 w 9999"/>
              <a:gd name="connsiteY2" fmla="*/ 6973 h 9958"/>
              <a:gd name="connsiteX3" fmla="*/ 1562 w 9999"/>
              <a:gd name="connsiteY3" fmla="*/ 6993 h 9958"/>
              <a:gd name="connsiteX4" fmla="*/ 0 w 9999"/>
              <a:gd name="connsiteY4" fmla="*/ 9958 h 9958"/>
              <a:gd name="connsiteX5" fmla="*/ 24 w 9999"/>
              <a:gd name="connsiteY5" fmla="*/ 186 h 9958"/>
              <a:gd name="connsiteX6" fmla="*/ 9999 w 9999"/>
              <a:gd name="connsiteY6" fmla="*/ 5 h 9958"/>
              <a:gd name="connsiteX0" fmla="*/ 10000 w 10000"/>
              <a:gd name="connsiteY0" fmla="*/ 5 h 10000"/>
              <a:gd name="connsiteX1" fmla="*/ 9991 w 10000"/>
              <a:gd name="connsiteY1" fmla="*/ 9949 h 10000"/>
              <a:gd name="connsiteX2" fmla="*/ 8581 w 10000"/>
              <a:gd name="connsiteY2" fmla="*/ 7002 h 10000"/>
              <a:gd name="connsiteX3" fmla="*/ 1562 w 10000"/>
              <a:gd name="connsiteY3" fmla="*/ 7022 h 10000"/>
              <a:gd name="connsiteX4" fmla="*/ 0 w 10000"/>
              <a:gd name="connsiteY4" fmla="*/ 10000 h 10000"/>
              <a:gd name="connsiteX5" fmla="*/ 24 w 10000"/>
              <a:gd name="connsiteY5" fmla="*/ 187 h 10000"/>
              <a:gd name="connsiteX6" fmla="*/ 10000 w 10000"/>
              <a:gd name="connsiteY6" fmla="*/ 5 h 10000"/>
              <a:gd name="connsiteX0" fmla="*/ 10000 w 10000"/>
              <a:gd name="connsiteY0" fmla="*/ 54 h 10049"/>
              <a:gd name="connsiteX1" fmla="*/ 9991 w 10000"/>
              <a:gd name="connsiteY1" fmla="*/ 9998 h 10049"/>
              <a:gd name="connsiteX2" fmla="*/ 8581 w 10000"/>
              <a:gd name="connsiteY2" fmla="*/ 7051 h 10049"/>
              <a:gd name="connsiteX3" fmla="*/ 1562 w 10000"/>
              <a:gd name="connsiteY3" fmla="*/ 7071 h 10049"/>
              <a:gd name="connsiteX4" fmla="*/ 0 w 10000"/>
              <a:gd name="connsiteY4" fmla="*/ 10049 h 10049"/>
              <a:gd name="connsiteX5" fmla="*/ 2 w 10000"/>
              <a:gd name="connsiteY5" fmla="*/ 7 h 10049"/>
              <a:gd name="connsiteX6" fmla="*/ 10000 w 10000"/>
              <a:gd name="connsiteY6" fmla="*/ 54 h 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49">
                <a:moveTo>
                  <a:pt x="10000" y="54"/>
                </a:moveTo>
                <a:cubicBezTo>
                  <a:pt x="9976" y="-71"/>
                  <a:pt x="9971" y="2554"/>
                  <a:pt x="9991" y="9998"/>
                </a:cubicBezTo>
                <a:cubicBezTo>
                  <a:pt x="9992" y="10191"/>
                  <a:pt x="9768" y="7146"/>
                  <a:pt x="8581" y="7051"/>
                </a:cubicBezTo>
                <a:cubicBezTo>
                  <a:pt x="7392" y="6956"/>
                  <a:pt x="3901" y="7064"/>
                  <a:pt x="1562" y="7071"/>
                </a:cubicBezTo>
                <a:cubicBezTo>
                  <a:pt x="437" y="7319"/>
                  <a:pt x="29" y="8830"/>
                  <a:pt x="0" y="10049"/>
                </a:cubicBezTo>
                <a:cubicBezTo>
                  <a:pt x="4" y="9985"/>
                  <a:pt x="19" y="40"/>
                  <a:pt x="2" y="7"/>
                </a:cubicBezTo>
                <a:cubicBezTo>
                  <a:pt x="-15" y="-26"/>
                  <a:pt x="9980" y="54"/>
                  <a:pt x="10000" y="54"/>
                </a:cubicBezTo>
                <a:close/>
              </a:path>
            </a:pathLst>
          </a:custGeom>
        </p:spPr>
        <p:txBody>
          <a:bodyPr anchor="ctr"/>
          <a:lstStyle>
            <a:lvl1pPr marL="0" indent="0" algn="ctr">
              <a:buNone/>
              <a:defRPr/>
            </a:lvl1pPr>
          </a:lstStyle>
          <a:p>
            <a:r>
              <a:rPr lang="en-US" dirty="0"/>
              <a:t>Click here to add photo</a:t>
            </a:r>
          </a:p>
        </p:txBody>
      </p:sp>
    </p:spTree>
    <p:extLst>
      <p:ext uri="{BB962C8B-B14F-4D97-AF65-F5344CB8AC3E}">
        <p14:creationId xmlns="" xmlns:p14="http://schemas.microsoft.com/office/powerpoint/2010/main" val="137718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2495266" y="1754551"/>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2495266" y="751297"/>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 xmlns:a14="http://schemas.microsoft.com/office/drawing/2010/main" val="0"/>
              </a:ext>
            </a:extLst>
          </a:blip>
          <a:srcRect t="-1" r="58015" b="-459"/>
          <a:stretch/>
        </p:blipFill>
        <p:spPr>
          <a:xfrm rot="10800000">
            <a:off x="-13252" y="639779"/>
            <a:ext cx="2402983" cy="5057005"/>
          </a:xfrm>
          <a:prstGeom prst="rect">
            <a:avLst/>
          </a:prstGeom>
        </p:spPr>
      </p:pic>
    </p:spTree>
    <p:extLst>
      <p:ext uri="{BB962C8B-B14F-4D97-AF65-F5344CB8AC3E}">
        <p14:creationId xmlns="" xmlns:p14="http://schemas.microsoft.com/office/powerpoint/2010/main" val="173650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560446" y="1643033"/>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560446" y="639779"/>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560446" y="6328963"/>
            <a:ext cx="11139860"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 xmlns:a14="http://schemas.microsoft.com/office/drawing/2010/main" val="0"/>
              </a:ext>
            </a:extLst>
          </a:blip>
          <a:srcRect t="-1" r="58015" b="-459"/>
          <a:stretch/>
        </p:blipFill>
        <p:spPr>
          <a:xfrm rot="10800000" flipH="1">
            <a:off x="9789017" y="639779"/>
            <a:ext cx="2402983" cy="505700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ext Placeholder 23"/>
          <p:cNvSpPr>
            <a:spLocks noGrp="1"/>
          </p:cNvSpPr>
          <p:nvPr>
            <p:ph type="body" sz="quarter" idx="14" hasCustomPrompt="1"/>
          </p:nvPr>
        </p:nvSpPr>
        <p:spPr>
          <a:xfrm>
            <a:off x="5328871" y="4402483"/>
            <a:ext cx="785328" cy="1056986"/>
          </a:xfrm>
        </p:spPr>
        <p:txBody>
          <a:bodyPr anchor="t">
            <a:normAutofit/>
          </a:bodyPr>
          <a:lstStyle>
            <a:lvl1pPr marL="0" indent="0" algn="r">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9" name="Text Placeholder 23"/>
          <p:cNvSpPr>
            <a:spLocks noGrp="1"/>
          </p:cNvSpPr>
          <p:nvPr>
            <p:ph type="body" sz="quarter" idx="15" hasCustomPrompt="1"/>
          </p:nvPr>
        </p:nvSpPr>
        <p:spPr>
          <a:xfrm>
            <a:off x="625611" y="1679591"/>
            <a:ext cx="2613204" cy="1221666"/>
          </a:xfrm>
        </p:spPr>
        <p:txBody>
          <a:bodyPr anchor="t">
            <a:normAutofit/>
          </a:bodyPr>
          <a:lstStyle>
            <a:lvl1pPr marL="0" indent="0" algn="l">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10" name="Text Placeholder 23"/>
          <p:cNvSpPr>
            <a:spLocks noGrp="1"/>
          </p:cNvSpPr>
          <p:nvPr>
            <p:ph type="body" sz="quarter" idx="13" hasCustomPrompt="1"/>
          </p:nvPr>
        </p:nvSpPr>
        <p:spPr>
          <a:xfrm>
            <a:off x="658268" y="2325125"/>
            <a:ext cx="5423273" cy="2497338"/>
          </a:xfrm>
        </p:spPr>
        <p:txBody>
          <a:bodyPr anchor="ctr">
            <a:normAutofit/>
          </a:bodyPr>
          <a:lstStyle>
            <a:lvl1pPr marL="0" indent="0" algn="ctr">
              <a:buNone/>
              <a:defRPr sz="3000" i="1" baseline="0">
                <a:solidFill>
                  <a:srgbClr val="085156"/>
                </a:solidFill>
                <a:latin typeface="+mn-lt"/>
              </a:defRPr>
            </a:lvl1pPr>
          </a:lstStyle>
          <a:p>
            <a:pPr lvl="0"/>
            <a:r>
              <a:rPr lang="en-US" dirty="0"/>
              <a:t>Quote Here</a:t>
            </a:r>
          </a:p>
        </p:txBody>
      </p:sp>
      <p:pic>
        <p:nvPicPr>
          <p:cNvPr id="12" name="Picture 11"/>
          <p:cNvPicPr>
            <a:picLocks noChangeAspect="1"/>
          </p:cNvPicPr>
          <p:nvPr userDrawn="1"/>
        </p:nvPicPr>
        <p:blipFill rotWithShape="1">
          <a:blip r:embed="rId2">
            <a:extLst>
              <a:ext uri="{28A0092B-C50C-407E-A947-70E740481C1C}">
                <a14:useLocalDpi xmlns="" xmlns:a14="http://schemas.microsoft.com/office/drawing/2010/main" val="0"/>
              </a:ext>
            </a:extLst>
          </a:blip>
          <a:srcRect t="-3373" r="24114" b="-8777"/>
          <a:stretch/>
        </p:blipFill>
        <p:spPr>
          <a:xfrm rot="5400000" flipH="1">
            <a:off x="6648102" y="-693604"/>
            <a:ext cx="4602211" cy="5982003"/>
          </a:xfrm>
          <a:prstGeom prst="rect">
            <a:avLst/>
          </a:prstGeom>
        </p:spPr>
      </p:pic>
      <p:sp>
        <p:nvSpPr>
          <p:cNvPr id="15"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nd Size">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5666415" cy="14465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4400" b="1" baseline="0" dirty="0">
                <a:solidFill>
                  <a:schemeClr val="bg1"/>
                </a:solidFill>
                <a:latin typeface="+mn-lt"/>
                <a:ea typeface="Quattrocento Sans"/>
                <a:cs typeface="Quattrocento Sans"/>
                <a:sym typeface="Quattrocento Sans"/>
              </a:rPr>
              <a:t>GENERATION DATA</a:t>
            </a:r>
            <a:r>
              <a:rPr lang="en-IE" sz="4400" b="1" i="0" u="none" strike="noStrike" kern="1200" baseline="0" dirty="0">
                <a:solidFill>
                  <a:schemeClr val="bg1"/>
                </a:solidFill>
                <a:effectLst/>
                <a:latin typeface="+mn-lt"/>
                <a:ea typeface="+mn-ea"/>
                <a:cs typeface="+mn-cs"/>
                <a:sym typeface="Quattrocento Sans"/>
              </a:rPr>
              <a:t>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093974" y="729051"/>
            <a:ext cx="4589207" cy="455509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772154"/>
            <a:ext cx="5489434" cy="2492990"/>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GENERATION DATA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9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ud Icon with title">
    <p:spTree>
      <p:nvGrpSpPr>
        <p:cNvPr id="1" name=""/>
        <p:cNvGrpSpPr/>
        <p:nvPr/>
      </p:nvGrpSpPr>
      <p:grpSpPr>
        <a:xfrm>
          <a:off x="0" y="0"/>
          <a:ext cx="0" cy="0"/>
          <a:chOff x="0" y="0"/>
          <a:chExt cx="0" cy="0"/>
        </a:xfrm>
      </p:grpSpPr>
      <p:cxnSp>
        <p:nvCxnSpPr>
          <p:cNvPr id="7" name="Straight Connector 6"/>
          <p:cNvCxnSpPr/>
          <p:nvPr userDrawn="1"/>
        </p:nvCxnSpPr>
        <p:spPr>
          <a:xfrm>
            <a:off x="8242794" y="-25400"/>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Freeform 5"/>
          <p:cNvSpPr>
            <a:spLocks/>
          </p:cNvSpPr>
          <p:nvPr userDrawn="1"/>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9" name="Straight Connector 8"/>
          <p:cNvCxnSpPr/>
          <p:nvPr userDrawn="1"/>
        </p:nvCxnSpPr>
        <p:spPr>
          <a:xfrm>
            <a:off x="10690028" y="-265042"/>
            <a:ext cx="1090" cy="3186212"/>
          </a:xfrm>
          <a:prstGeom prst="line">
            <a:avLst/>
          </a:prstGeom>
          <a:ln w="9525">
            <a:solidFill>
              <a:srgbClr val="B52372"/>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userDrawn="1"/>
        </p:nvSpPr>
        <p:spPr bwMode="auto">
          <a:xfrm>
            <a:off x="9983559" y="264782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B5237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1" name="Straight Connector 10"/>
          <p:cNvCxnSpPr/>
          <p:nvPr userDrawn="1"/>
        </p:nvCxnSpPr>
        <p:spPr>
          <a:xfrm>
            <a:off x="600759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12" name="Freeform 5"/>
          <p:cNvSpPr>
            <a:spLocks/>
          </p:cNvSpPr>
          <p:nvPr userDrawn="1"/>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3" name="Straight Connector 12"/>
          <p:cNvCxnSpPr/>
          <p:nvPr userDrawn="1"/>
        </p:nvCxnSpPr>
        <p:spPr>
          <a:xfrm>
            <a:off x="3772394" y="-2540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p:nvPr userDrawn="1"/>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userDrawn="1"/>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 name="Group 26"/>
          <p:cNvGrpSpPr/>
          <p:nvPr userDrawn="1"/>
        </p:nvGrpSpPr>
        <p:grpSpPr>
          <a:xfrm>
            <a:off x="0" y="-1416"/>
            <a:ext cx="12192000" cy="1110069"/>
            <a:chOff x="0" y="-1416"/>
            <a:chExt cx="12192000" cy="1110069"/>
          </a:xfrm>
          <a:solidFill>
            <a:srgbClr val="085156"/>
          </a:solidFill>
        </p:grpSpPr>
        <p:sp>
          <p:nvSpPr>
            <p:cNvPr id="28" name="Rectangle 27"/>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rminator 28"/>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34" name="Text Placeholder 23"/>
          <p:cNvSpPr>
            <a:spLocks noGrp="1"/>
          </p:cNvSpPr>
          <p:nvPr>
            <p:ph type="body" sz="quarter" idx="14" hasCustomPrompt="1"/>
          </p:nvPr>
        </p:nvSpPr>
        <p:spPr>
          <a:xfrm>
            <a:off x="599491" y="3453777"/>
            <a:ext cx="1752788" cy="745278"/>
          </a:xfrm>
        </p:spPr>
        <p:txBody>
          <a:bodyPr anchor="ctr">
            <a:normAutofit/>
          </a:bodyPr>
          <a:lstStyle>
            <a:lvl1pPr marL="0" indent="0" algn="ctr">
              <a:buNone/>
              <a:defRPr sz="3000">
                <a:solidFill>
                  <a:srgbClr val="95D600"/>
                </a:solidFill>
                <a:latin typeface="+mn-lt"/>
              </a:defRPr>
            </a:lvl1pPr>
          </a:lstStyle>
          <a:p>
            <a:pPr lvl="0"/>
            <a:r>
              <a:rPr lang="en-US" dirty="0"/>
              <a:t>Title</a:t>
            </a:r>
          </a:p>
        </p:txBody>
      </p:sp>
      <p:sp>
        <p:nvSpPr>
          <p:cNvPr id="35" name="Text Placeholder 23"/>
          <p:cNvSpPr>
            <a:spLocks noGrp="1"/>
          </p:cNvSpPr>
          <p:nvPr>
            <p:ph type="body" sz="quarter" idx="15" hasCustomPrompt="1"/>
          </p:nvPr>
        </p:nvSpPr>
        <p:spPr>
          <a:xfrm>
            <a:off x="613779" y="4292763"/>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36" name="Text Placeholder 23"/>
          <p:cNvSpPr>
            <a:spLocks noGrp="1"/>
          </p:cNvSpPr>
          <p:nvPr>
            <p:ph type="body" sz="quarter" idx="16" hasCustomPrompt="1"/>
          </p:nvPr>
        </p:nvSpPr>
        <p:spPr>
          <a:xfrm>
            <a:off x="2896000" y="3953793"/>
            <a:ext cx="1752788" cy="745278"/>
          </a:xfrm>
        </p:spPr>
        <p:txBody>
          <a:bodyPr anchor="ctr">
            <a:normAutofit/>
          </a:bodyPr>
          <a:lstStyle>
            <a:lvl1pPr marL="0" indent="0" algn="ctr">
              <a:buNone/>
              <a:defRPr sz="3000">
                <a:solidFill>
                  <a:srgbClr val="ED2891"/>
                </a:solidFill>
                <a:latin typeface="+mn-lt"/>
              </a:defRPr>
            </a:lvl1pPr>
          </a:lstStyle>
          <a:p>
            <a:pPr lvl="0"/>
            <a:r>
              <a:rPr lang="en-US" dirty="0"/>
              <a:t>Title</a:t>
            </a:r>
          </a:p>
        </p:txBody>
      </p:sp>
      <p:sp>
        <p:nvSpPr>
          <p:cNvPr id="37" name="Text Placeholder 23"/>
          <p:cNvSpPr>
            <a:spLocks noGrp="1"/>
          </p:cNvSpPr>
          <p:nvPr>
            <p:ph type="body" sz="quarter" idx="17" hasCustomPrompt="1"/>
          </p:nvPr>
        </p:nvSpPr>
        <p:spPr>
          <a:xfrm>
            <a:off x="2910288" y="4792779"/>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0" name="Text Placeholder 23"/>
          <p:cNvSpPr>
            <a:spLocks noGrp="1"/>
          </p:cNvSpPr>
          <p:nvPr>
            <p:ph type="body" sz="quarter" idx="18" hasCustomPrompt="1"/>
          </p:nvPr>
        </p:nvSpPr>
        <p:spPr>
          <a:xfrm>
            <a:off x="5152299" y="2622738"/>
            <a:ext cx="1752788" cy="745278"/>
          </a:xfrm>
        </p:spPr>
        <p:txBody>
          <a:bodyPr anchor="ctr">
            <a:normAutofit/>
          </a:bodyPr>
          <a:lstStyle>
            <a:lvl1pPr marL="0" indent="0" algn="ctr">
              <a:buNone/>
              <a:defRPr sz="3000">
                <a:solidFill>
                  <a:srgbClr val="F15A2A"/>
                </a:solidFill>
                <a:latin typeface="+mn-lt"/>
              </a:defRPr>
            </a:lvl1pPr>
          </a:lstStyle>
          <a:p>
            <a:pPr lvl="0"/>
            <a:r>
              <a:rPr lang="en-US" dirty="0"/>
              <a:t>Title</a:t>
            </a:r>
          </a:p>
        </p:txBody>
      </p:sp>
      <p:sp>
        <p:nvSpPr>
          <p:cNvPr id="41" name="Text Placeholder 23"/>
          <p:cNvSpPr>
            <a:spLocks noGrp="1"/>
          </p:cNvSpPr>
          <p:nvPr>
            <p:ph type="body" sz="quarter" idx="19" hasCustomPrompt="1"/>
          </p:nvPr>
        </p:nvSpPr>
        <p:spPr>
          <a:xfrm>
            <a:off x="5166587" y="3461724"/>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2" name="Text Placeholder 23"/>
          <p:cNvSpPr>
            <a:spLocks noGrp="1"/>
          </p:cNvSpPr>
          <p:nvPr>
            <p:ph type="body" sz="quarter" idx="20" hasCustomPrompt="1"/>
          </p:nvPr>
        </p:nvSpPr>
        <p:spPr>
          <a:xfrm>
            <a:off x="7407508" y="3286184"/>
            <a:ext cx="1752788" cy="745278"/>
          </a:xfrm>
        </p:spPr>
        <p:txBody>
          <a:bodyPr anchor="ctr">
            <a:normAutofit/>
          </a:bodyPr>
          <a:lstStyle>
            <a:lvl1pPr marL="0" indent="0" algn="ctr">
              <a:buNone/>
              <a:defRPr sz="3000">
                <a:solidFill>
                  <a:srgbClr val="FFD700"/>
                </a:solidFill>
                <a:latin typeface="+mn-lt"/>
              </a:defRPr>
            </a:lvl1pPr>
          </a:lstStyle>
          <a:p>
            <a:pPr lvl="0"/>
            <a:r>
              <a:rPr lang="en-US" dirty="0"/>
              <a:t>Title</a:t>
            </a:r>
          </a:p>
        </p:txBody>
      </p:sp>
      <p:sp>
        <p:nvSpPr>
          <p:cNvPr id="43" name="Text Placeholder 23"/>
          <p:cNvSpPr>
            <a:spLocks noGrp="1"/>
          </p:cNvSpPr>
          <p:nvPr>
            <p:ph type="body" sz="quarter" idx="21" hasCustomPrompt="1"/>
          </p:nvPr>
        </p:nvSpPr>
        <p:spPr>
          <a:xfrm>
            <a:off x="7421796" y="4125170"/>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4" name="Text Placeholder 23"/>
          <p:cNvSpPr>
            <a:spLocks noGrp="1"/>
          </p:cNvSpPr>
          <p:nvPr>
            <p:ph type="body" sz="quarter" idx="22" hasCustomPrompt="1"/>
          </p:nvPr>
        </p:nvSpPr>
        <p:spPr>
          <a:xfrm>
            <a:off x="9813634" y="3838311"/>
            <a:ext cx="1752788" cy="745278"/>
          </a:xfrm>
        </p:spPr>
        <p:txBody>
          <a:bodyPr anchor="ctr">
            <a:normAutofit/>
          </a:bodyPr>
          <a:lstStyle>
            <a:lvl1pPr marL="0" indent="0" algn="ctr">
              <a:buNone/>
              <a:defRPr sz="3000">
                <a:solidFill>
                  <a:srgbClr val="B52372"/>
                </a:solidFill>
                <a:latin typeface="+mn-lt"/>
              </a:defRPr>
            </a:lvl1pPr>
          </a:lstStyle>
          <a:p>
            <a:pPr lvl="0"/>
            <a:r>
              <a:rPr lang="en-US" dirty="0"/>
              <a:t>Title</a:t>
            </a:r>
          </a:p>
        </p:txBody>
      </p:sp>
      <p:sp>
        <p:nvSpPr>
          <p:cNvPr id="45" name="Text Placeholder 23"/>
          <p:cNvSpPr>
            <a:spLocks noGrp="1"/>
          </p:cNvSpPr>
          <p:nvPr>
            <p:ph type="body" sz="quarter" idx="23" hasCustomPrompt="1"/>
          </p:nvPr>
        </p:nvSpPr>
        <p:spPr>
          <a:xfrm>
            <a:off x="9827922" y="4677297"/>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6"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10646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tro. Text with 3 bullets">
    <p:spTree>
      <p:nvGrpSpPr>
        <p:cNvPr id="1" name=""/>
        <p:cNvGrpSpPr/>
        <p:nvPr/>
      </p:nvGrpSpPr>
      <p:grpSpPr>
        <a:xfrm>
          <a:off x="0" y="0"/>
          <a:ext cx="0" cy="0"/>
          <a:chOff x="0" y="0"/>
          <a:chExt cx="0" cy="0"/>
        </a:xfrm>
      </p:grpSpPr>
      <p:grpSp>
        <p:nvGrpSpPr>
          <p:cNvPr id="7" name="Group 6"/>
          <p:cNvGrpSpPr/>
          <p:nvPr userDrawn="1"/>
        </p:nvGrpSpPr>
        <p:grpSpPr>
          <a:xfrm>
            <a:off x="4647458" y="4378560"/>
            <a:ext cx="6649321" cy="1132146"/>
            <a:chOff x="4731122" y="1329195"/>
            <a:chExt cx="6649321" cy="1132146"/>
          </a:xfrm>
          <a:solidFill>
            <a:srgbClr val="F15A2A"/>
          </a:solidFill>
        </p:grpSpPr>
        <p:sp>
          <p:nvSpPr>
            <p:cNvPr id="8" name="Rectangle 7"/>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731949" y="2857426"/>
            <a:ext cx="6649321" cy="1132146"/>
            <a:chOff x="4731122" y="1329195"/>
            <a:chExt cx="6649321" cy="1132146"/>
          </a:xfrm>
          <a:solidFill>
            <a:srgbClr val="ED2891"/>
          </a:solidFill>
        </p:grpSpPr>
        <p:sp>
          <p:nvSpPr>
            <p:cNvPr id="11" name="Rectangle 10"/>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731122" y="1329195"/>
            <a:ext cx="6649321" cy="1132146"/>
            <a:chOff x="4731122" y="1329195"/>
            <a:chExt cx="6649321" cy="1132146"/>
          </a:xfrm>
          <a:solidFill>
            <a:srgbClr val="95D600"/>
          </a:solidFill>
        </p:grpSpPr>
        <p:sp>
          <p:nvSpPr>
            <p:cNvPr id="14" name="Rectangle 13"/>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6003332" y="1601480"/>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
            <a:extLst>
              <a:ext uri="{28A0092B-C50C-407E-A947-70E740481C1C}">
                <a14:useLocalDpi xmlns="" xmlns:a14="http://schemas.microsoft.com/office/drawing/2010/main" val="0"/>
              </a:ext>
            </a:extLst>
          </a:blip>
          <a:srcRect l="78564" t="6637" r="6523" b="6599"/>
          <a:stretch/>
        </p:blipFill>
        <p:spPr>
          <a:xfrm>
            <a:off x="4791275" y="393787"/>
            <a:ext cx="268053" cy="5201246"/>
          </a:xfrm>
          <a:prstGeom prst="rect">
            <a:avLst/>
          </a:prstGeom>
        </p:spPr>
      </p:pic>
      <p:cxnSp>
        <p:nvCxnSpPr>
          <p:cNvPr id="21" name="Straight Connector 20"/>
          <p:cNvCxnSpPr/>
          <p:nvPr userDrawn="1"/>
        </p:nvCxnSpPr>
        <p:spPr>
          <a:xfrm>
            <a:off x="6003332" y="3145135"/>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003332" y="4657299"/>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2"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
        <p:nvSpPr>
          <p:cNvPr id="35" name="Text Placeholder 7"/>
          <p:cNvSpPr>
            <a:spLocks noGrp="1"/>
          </p:cNvSpPr>
          <p:nvPr>
            <p:ph type="body" sz="quarter" idx="15" hasCustomPrompt="1"/>
          </p:nvPr>
        </p:nvSpPr>
        <p:spPr>
          <a:xfrm>
            <a:off x="4800568" y="1329195"/>
            <a:ext cx="1176670" cy="1122295"/>
          </a:xfrm>
        </p:spPr>
        <p:txBody>
          <a:bodyPr anchor="ctr">
            <a:normAutofit/>
          </a:bodyPr>
          <a:lstStyle>
            <a:lvl1pPr marL="0" indent="0" algn="ctr">
              <a:buNone/>
              <a:defRPr sz="4800">
                <a:solidFill>
                  <a:schemeClr val="bg1"/>
                </a:solidFill>
              </a:defRPr>
            </a:lvl1pPr>
          </a:lstStyle>
          <a:p>
            <a:r>
              <a:rPr lang="en-US" dirty="0"/>
              <a:t>01</a:t>
            </a:r>
          </a:p>
        </p:txBody>
      </p:sp>
      <p:sp>
        <p:nvSpPr>
          <p:cNvPr id="36" name="Text Placeholder 4"/>
          <p:cNvSpPr>
            <a:spLocks noGrp="1"/>
          </p:cNvSpPr>
          <p:nvPr>
            <p:ph type="body" sz="quarter" idx="12" hasCustomPrompt="1"/>
          </p:nvPr>
        </p:nvSpPr>
        <p:spPr>
          <a:xfrm>
            <a:off x="6271052" y="1338468"/>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7" name="Text Placeholder 8"/>
          <p:cNvSpPr>
            <a:spLocks noGrp="1"/>
          </p:cNvSpPr>
          <p:nvPr>
            <p:ph type="body" sz="quarter" idx="16" hasCustomPrompt="1"/>
          </p:nvPr>
        </p:nvSpPr>
        <p:spPr>
          <a:xfrm>
            <a:off x="4824386" y="2877026"/>
            <a:ext cx="1176670" cy="1122295"/>
          </a:xfrm>
        </p:spPr>
        <p:txBody>
          <a:bodyPr anchor="ctr">
            <a:normAutofit/>
          </a:bodyPr>
          <a:lstStyle>
            <a:lvl1pPr marL="0" indent="0" algn="ctr">
              <a:buNone/>
              <a:defRPr sz="4800">
                <a:solidFill>
                  <a:schemeClr val="bg1"/>
                </a:solidFill>
              </a:defRPr>
            </a:lvl1pPr>
          </a:lstStyle>
          <a:p>
            <a:r>
              <a:rPr lang="en-US" dirty="0"/>
              <a:t>02</a:t>
            </a:r>
          </a:p>
        </p:txBody>
      </p:sp>
      <p:sp>
        <p:nvSpPr>
          <p:cNvPr id="38" name="Text Placeholder 9"/>
          <p:cNvSpPr>
            <a:spLocks noGrp="1"/>
          </p:cNvSpPr>
          <p:nvPr>
            <p:ph type="body" sz="quarter" idx="17" hasCustomPrompt="1"/>
          </p:nvPr>
        </p:nvSpPr>
        <p:spPr>
          <a:xfrm>
            <a:off x="6294870" y="2873047"/>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9" name="Text Placeholder 10"/>
          <p:cNvSpPr>
            <a:spLocks noGrp="1"/>
          </p:cNvSpPr>
          <p:nvPr>
            <p:ph type="body" sz="quarter" idx="18" hasCustomPrompt="1"/>
          </p:nvPr>
        </p:nvSpPr>
        <p:spPr>
          <a:xfrm>
            <a:off x="4794438" y="4391626"/>
            <a:ext cx="1176670" cy="1122295"/>
          </a:xfrm>
        </p:spPr>
        <p:txBody>
          <a:bodyPr anchor="ctr">
            <a:normAutofit/>
          </a:bodyPr>
          <a:lstStyle>
            <a:lvl1pPr marL="0" indent="0" algn="ctr">
              <a:buNone/>
              <a:defRPr sz="4800">
                <a:solidFill>
                  <a:schemeClr val="bg1"/>
                </a:solidFill>
              </a:defRPr>
            </a:lvl1pPr>
          </a:lstStyle>
          <a:p>
            <a:r>
              <a:rPr lang="en-US" dirty="0"/>
              <a:t>03</a:t>
            </a:r>
          </a:p>
        </p:txBody>
      </p:sp>
      <p:sp>
        <p:nvSpPr>
          <p:cNvPr id="40" name="Text Placeholder 11"/>
          <p:cNvSpPr>
            <a:spLocks noGrp="1"/>
          </p:cNvSpPr>
          <p:nvPr>
            <p:ph type="body" sz="quarter" idx="19" hasCustomPrompt="1"/>
          </p:nvPr>
        </p:nvSpPr>
        <p:spPr>
          <a:xfrm>
            <a:off x="6264922" y="4374394"/>
            <a:ext cx="4871864" cy="1122292"/>
          </a:xfrm>
        </p:spPr>
        <p:txBody>
          <a:bodyPr anchor="ctr">
            <a:normAutofit/>
          </a:bodyPr>
          <a:lstStyle>
            <a:lvl1pPr marL="0" indent="0">
              <a:buNone/>
              <a:defRPr sz="2400">
                <a:solidFill>
                  <a:schemeClr val="bg1"/>
                </a:solidFill>
              </a:defRPr>
            </a:lvl1pPr>
          </a:lstStyle>
          <a:p>
            <a:r>
              <a:rPr lang="en-US" dirty="0"/>
              <a:t>Body Text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Text with 3 bullets">
    <p:spTree>
      <p:nvGrpSpPr>
        <p:cNvPr id="1" name=""/>
        <p:cNvGrpSpPr/>
        <p:nvPr/>
      </p:nvGrpSpPr>
      <p:grpSpPr>
        <a:xfrm>
          <a:off x="0" y="0"/>
          <a:ext cx="0" cy="0"/>
          <a:chOff x="0" y="0"/>
          <a:chExt cx="0" cy="0"/>
        </a:xfrm>
      </p:grpSpPr>
      <p:grpSp>
        <p:nvGrpSpPr>
          <p:cNvPr id="26" name="Group 25"/>
          <p:cNvGrpSpPr/>
          <p:nvPr userDrawn="1"/>
        </p:nvGrpSpPr>
        <p:grpSpPr>
          <a:xfrm>
            <a:off x="-1487837"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Tree>
    <p:extLst>
      <p:ext uri="{BB962C8B-B14F-4D97-AF65-F5344CB8AC3E}">
        <p14:creationId xmlns="" xmlns:p14="http://schemas.microsoft.com/office/powerpoint/2010/main" val="231551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8" name="Straight Connector 7"/>
          <p:cNvCxnSpPr/>
          <p:nvPr userDrawn="1"/>
        </p:nvCxnSpPr>
        <p:spPr>
          <a:xfrm flipH="1">
            <a:off x="9430053" y="2525266"/>
            <a:ext cx="1506" cy="1279572"/>
          </a:xfrm>
          <a:prstGeom prst="line">
            <a:avLst/>
          </a:prstGeom>
          <a:ln w="19050">
            <a:solidFill>
              <a:srgbClr val="B523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06416" y="982539"/>
            <a:ext cx="21853" cy="2668912"/>
          </a:xfrm>
          <a:prstGeom prst="line">
            <a:avLst/>
          </a:prstGeom>
          <a:ln w="1905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721610" y="2494472"/>
            <a:ext cx="10730" cy="1310366"/>
          </a:xfrm>
          <a:prstGeom prst="line">
            <a:avLst/>
          </a:prstGeom>
          <a:ln w="19050">
            <a:solidFill>
              <a:srgbClr val="ED2891"/>
            </a:solidFill>
          </a:ln>
        </p:spPr>
        <p:style>
          <a:lnRef idx="1">
            <a:schemeClr val="accent1"/>
          </a:lnRef>
          <a:fillRef idx="0">
            <a:schemeClr val="accent1"/>
          </a:fillRef>
          <a:effectRef idx="0">
            <a:schemeClr val="accent1"/>
          </a:effectRef>
          <a:fontRef idx="minor">
            <a:schemeClr val="tx1"/>
          </a:fontRef>
        </p:style>
      </p:cxnSp>
      <p:sp>
        <p:nvSpPr>
          <p:cNvPr id="11" name="タイトル 35"/>
          <p:cNvSpPr txBox="1">
            <a:spLocks/>
          </p:cNvSpPr>
          <p:nvPr userDrawn="1"/>
        </p:nvSpPr>
        <p:spPr bwMode="auto">
          <a:xfrm>
            <a:off x="27038" y="5130404"/>
            <a:ext cx="12191999"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US" altLang="ja-JP" sz="2000" i="1" dirty="0">
                <a:solidFill>
                  <a:schemeClr val="bg1"/>
                </a:solidFill>
                <a:latin typeface="+mj-lt"/>
              </a:rPr>
              <a:t>Any Questions?</a:t>
            </a:r>
            <a:endParaRPr kumimoji="1" lang="ja-JP" altLang="en-US" sz="2000" i="1" dirty="0">
              <a:solidFill>
                <a:schemeClr val="bg1"/>
              </a:solidFill>
              <a:latin typeface="+mj-lt"/>
            </a:endParaRPr>
          </a:p>
        </p:txBody>
      </p:sp>
      <p:sp>
        <p:nvSpPr>
          <p:cNvPr id="12" name="Oval 23"/>
          <p:cNvSpPr>
            <a:spLocks noChangeArrowheads="1"/>
          </p:cNvSpPr>
          <p:nvPr userDrawn="1"/>
        </p:nvSpPr>
        <p:spPr bwMode="auto">
          <a:xfrm>
            <a:off x="24549285" y="5218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3" name="Oval 24"/>
          <p:cNvSpPr>
            <a:spLocks noChangeArrowheads="1"/>
          </p:cNvSpPr>
          <p:nvPr userDrawn="1"/>
        </p:nvSpPr>
        <p:spPr bwMode="auto">
          <a:xfrm>
            <a:off x="24350847" y="5832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4" name="Oval 25"/>
          <p:cNvSpPr>
            <a:spLocks noChangeArrowheads="1"/>
          </p:cNvSpPr>
          <p:nvPr userDrawn="1"/>
        </p:nvSpPr>
        <p:spPr bwMode="auto">
          <a:xfrm>
            <a:off x="25185872" y="5213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5" name="Oval 26"/>
          <p:cNvSpPr>
            <a:spLocks noChangeArrowheads="1"/>
          </p:cNvSpPr>
          <p:nvPr userDrawn="1"/>
        </p:nvSpPr>
        <p:spPr bwMode="auto">
          <a:xfrm>
            <a:off x="24701685" y="53705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7"/>
          <p:cNvSpPr>
            <a:spLocks noChangeArrowheads="1"/>
          </p:cNvSpPr>
          <p:nvPr userDrawn="1"/>
        </p:nvSpPr>
        <p:spPr bwMode="auto">
          <a:xfrm>
            <a:off x="24503247" y="59848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8"/>
          <p:cNvSpPr>
            <a:spLocks noChangeArrowheads="1"/>
          </p:cNvSpPr>
          <p:nvPr userDrawn="1"/>
        </p:nvSpPr>
        <p:spPr bwMode="auto">
          <a:xfrm>
            <a:off x="25338272" y="53657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9"/>
          <p:cNvSpPr>
            <a:spLocks noChangeArrowheads="1"/>
          </p:cNvSpPr>
          <p:nvPr userDrawn="1"/>
        </p:nvSpPr>
        <p:spPr bwMode="auto">
          <a:xfrm>
            <a:off x="24854085" y="55229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30"/>
          <p:cNvSpPr>
            <a:spLocks noChangeArrowheads="1"/>
          </p:cNvSpPr>
          <p:nvPr userDrawn="1"/>
        </p:nvSpPr>
        <p:spPr bwMode="auto">
          <a:xfrm>
            <a:off x="24655647" y="61372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31"/>
          <p:cNvSpPr>
            <a:spLocks noChangeArrowheads="1"/>
          </p:cNvSpPr>
          <p:nvPr userDrawn="1"/>
        </p:nvSpPr>
        <p:spPr bwMode="auto">
          <a:xfrm>
            <a:off x="25490672" y="55181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フッター プレースホルダー 1"/>
          <p:cNvSpPr txBox="1">
            <a:spLocks/>
          </p:cNvSpPr>
          <p:nvPr userDrawn="1"/>
        </p:nvSpPr>
        <p:spPr>
          <a:xfrm>
            <a:off x="18559647" y="55594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2" name="Oval 23"/>
          <p:cNvSpPr>
            <a:spLocks noChangeArrowheads="1"/>
          </p:cNvSpPr>
          <p:nvPr userDrawn="1"/>
        </p:nvSpPr>
        <p:spPr bwMode="auto">
          <a:xfrm>
            <a:off x="24396885" y="49133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3" name="Oval 24"/>
          <p:cNvSpPr>
            <a:spLocks noChangeArrowheads="1"/>
          </p:cNvSpPr>
          <p:nvPr userDrawn="1"/>
        </p:nvSpPr>
        <p:spPr bwMode="auto">
          <a:xfrm>
            <a:off x="24198447" y="55276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Oval 25"/>
          <p:cNvSpPr>
            <a:spLocks noChangeArrowheads="1"/>
          </p:cNvSpPr>
          <p:nvPr userDrawn="1"/>
        </p:nvSpPr>
        <p:spPr bwMode="auto">
          <a:xfrm>
            <a:off x="25033472" y="49085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Oval 26"/>
          <p:cNvSpPr>
            <a:spLocks noChangeArrowheads="1"/>
          </p:cNvSpPr>
          <p:nvPr userDrawn="1"/>
        </p:nvSpPr>
        <p:spPr bwMode="auto">
          <a:xfrm>
            <a:off x="24549285" y="50657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7"/>
          <p:cNvSpPr>
            <a:spLocks noChangeArrowheads="1"/>
          </p:cNvSpPr>
          <p:nvPr userDrawn="1"/>
        </p:nvSpPr>
        <p:spPr bwMode="auto">
          <a:xfrm>
            <a:off x="24350847" y="56800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8"/>
          <p:cNvSpPr>
            <a:spLocks noChangeArrowheads="1"/>
          </p:cNvSpPr>
          <p:nvPr userDrawn="1"/>
        </p:nvSpPr>
        <p:spPr bwMode="auto">
          <a:xfrm>
            <a:off x="25185872" y="50609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9"/>
          <p:cNvSpPr>
            <a:spLocks noChangeArrowheads="1"/>
          </p:cNvSpPr>
          <p:nvPr userDrawn="1"/>
        </p:nvSpPr>
        <p:spPr bwMode="auto">
          <a:xfrm>
            <a:off x="24701685" y="5218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30"/>
          <p:cNvSpPr>
            <a:spLocks noChangeArrowheads="1"/>
          </p:cNvSpPr>
          <p:nvPr userDrawn="1"/>
        </p:nvSpPr>
        <p:spPr bwMode="auto">
          <a:xfrm>
            <a:off x="24503247" y="5832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31"/>
          <p:cNvSpPr>
            <a:spLocks noChangeArrowheads="1"/>
          </p:cNvSpPr>
          <p:nvPr userDrawn="1"/>
        </p:nvSpPr>
        <p:spPr bwMode="auto">
          <a:xfrm>
            <a:off x="25338272" y="5213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フッター プレースホルダー 1"/>
          <p:cNvSpPr txBox="1">
            <a:spLocks/>
          </p:cNvSpPr>
          <p:nvPr userDrawn="1"/>
        </p:nvSpPr>
        <p:spPr>
          <a:xfrm>
            <a:off x="18407247" y="52546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2" name="Oval 31"/>
          <p:cNvSpPr>
            <a:spLocks noChangeArrowheads="1"/>
          </p:cNvSpPr>
          <p:nvPr userDrawn="1"/>
        </p:nvSpPr>
        <p:spPr bwMode="auto">
          <a:xfrm>
            <a:off x="23857637" y="49387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2"/>
          <p:cNvSpPr>
            <a:spLocks noChangeArrowheads="1"/>
          </p:cNvSpPr>
          <p:nvPr userDrawn="1"/>
        </p:nvSpPr>
        <p:spPr bwMode="auto">
          <a:xfrm>
            <a:off x="23659199" y="55530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Oval 33"/>
          <p:cNvSpPr>
            <a:spLocks noChangeArrowheads="1"/>
          </p:cNvSpPr>
          <p:nvPr userDrawn="1"/>
        </p:nvSpPr>
        <p:spPr bwMode="auto">
          <a:xfrm>
            <a:off x="24494224" y="49339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5" name="Oval 34"/>
          <p:cNvSpPr>
            <a:spLocks noChangeArrowheads="1"/>
          </p:cNvSpPr>
          <p:nvPr userDrawn="1"/>
        </p:nvSpPr>
        <p:spPr bwMode="auto">
          <a:xfrm>
            <a:off x="24010037" y="5091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6" name="Oval 35"/>
          <p:cNvSpPr>
            <a:spLocks noChangeArrowheads="1"/>
          </p:cNvSpPr>
          <p:nvPr userDrawn="1"/>
        </p:nvSpPr>
        <p:spPr bwMode="auto">
          <a:xfrm>
            <a:off x="23811599" y="5705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7" name="Oval 36"/>
          <p:cNvSpPr>
            <a:spLocks noChangeArrowheads="1"/>
          </p:cNvSpPr>
          <p:nvPr userDrawn="1"/>
        </p:nvSpPr>
        <p:spPr bwMode="auto">
          <a:xfrm>
            <a:off x="24646624" y="5086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24162437" y="52435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23963999" y="58578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24799024" y="52387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フッター プレースホルダー 1"/>
          <p:cNvSpPr txBox="1">
            <a:spLocks/>
          </p:cNvSpPr>
          <p:nvPr userDrawn="1"/>
        </p:nvSpPr>
        <p:spPr>
          <a:xfrm>
            <a:off x="17867999" y="52800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3" name="Oval 42"/>
          <p:cNvSpPr/>
          <p:nvPr userDrawn="1"/>
        </p:nvSpPr>
        <p:spPr>
          <a:xfrm>
            <a:off x="1315423" y="872776"/>
            <a:ext cx="540733" cy="540733"/>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48" name="Oval 47"/>
          <p:cNvSpPr/>
          <p:nvPr userDrawn="1"/>
        </p:nvSpPr>
        <p:spPr>
          <a:xfrm>
            <a:off x="4825589" y="441808"/>
            <a:ext cx="540733" cy="540733"/>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0" name="Oval 49"/>
          <p:cNvSpPr/>
          <p:nvPr userDrawn="1"/>
        </p:nvSpPr>
        <p:spPr>
          <a:xfrm>
            <a:off x="2461973" y="2002148"/>
            <a:ext cx="540733" cy="540733"/>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2" name="Oval 51"/>
          <p:cNvSpPr/>
          <p:nvPr userDrawn="1"/>
        </p:nvSpPr>
        <p:spPr>
          <a:xfrm>
            <a:off x="9138511" y="2007077"/>
            <a:ext cx="540733" cy="540733"/>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5" name="Oval 54"/>
          <p:cNvSpPr/>
          <p:nvPr userDrawn="1"/>
        </p:nvSpPr>
        <p:spPr>
          <a:xfrm>
            <a:off x="6902704" y="1069656"/>
            <a:ext cx="540733" cy="540733"/>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cxnSp>
        <p:nvCxnSpPr>
          <p:cNvPr id="57" name="Straight Connector 56"/>
          <p:cNvCxnSpPr/>
          <p:nvPr userDrawn="1"/>
        </p:nvCxnSpPr>
        <p:spPr>
          <a:xfrm flipH="1">
            <a:off x="1567467" y="1413509"/>
            <a:ext cx="18323" cy="2237942"/>
          </a:xfrm>
          <a:prstGeom prst="line">
            <a:avLst/>
          </a:prstGeom>
          <a:ln w="1905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7139157" y="1590372"/>
            <a:ext cx="16937" cy="2068373"/>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
        <p:nvSpPr>
          <p:cNvPr id="60" name="Terminator 59"/>
          <p:cNvSpPr/>
          <p:nvPr/>
        </p:nvSpPr>
        <p:spPr>
          <a:xfrm rot="10800000">
            <a:off x="-8490" y="3651451"/>
            <a:ext cx="12200489" cy="2115992"/>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0800000">
            <a:off x="0" y="4766258"/>
            <a:ext cx="12192000" cy="20917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
        <p:nvSpPr>
          <p:cNvPr id="64" name="Text Placeholder 74"/>
          <p:cNvSpPr>
            <a:spLocks noGrp="1"/>
          </p:cNvSpPr>
          <p:nvPr userDrawn="1">
            <p:ph type="body" sz="quarter" idx="20" hasCustomPrompt="1"/>
          </p:nvPr>
        </p:nvSpPr>
        <p:spPr>
          <a:xfrm>
            <a:off x="-2017" y="4660249"/>
            <a:ext cx="12194016"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65" name="Text Placeholder 2"/>
          <p:cNvSpPr>
            <a:spLocks noGrp="1"/>
          </p:cNvSpPr>
          <p:nvPr>
            <p:ph type="body" sz="quarter" idx="15" hasCustomPrompt="1"/>
          </p:nvPr>
        </p:nvSpPr>
        <p:spPr>
          <a:xfrm>
            <a:off x="1880515" y="994977"/>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6" name="Text Placeholder 2"/>
          <p:cNvSpPr>
            <a:spLocks noGrp="1"/>
          </p:cNvSpPr>
          <p:nvPr>
            <p:ph type="body" sz="quarter" idx="21" hasCustomPrompt="1"/>
          </p:nvPr>
        </p:nvSpPr>
        <p:spPr>
          <a:xfrm>
            <a:off x="3088066" y="2113977"/>
            <a:ext cx="1897058" cy="805706"/>
          </a:xfrm>
        </p:spPr>
        <p:txBody>
          <a:bodyPr anchor="t">
            <a:normAutofit/>
          </a:bodyPr>
          <a:lstStyle>
            <a:lvl1pPr marL="0" indent="0">
              <a:buNone/>
              <a:defRPr sz="1600">
                <a:solidFill>
                  <a:srgbClr val="085156"/>
                </a:solidFill>
              </a:defRPr>
            </a:lvl1pPr>
          </a:lstStyle>
          <a:p>
            <a:pPr lvl="0"/>
            <a:r>
              <a:rPr lang="en-US" dirty="0"/>
              <a:t>Text 1</a:t>
            </a:r>
          </a:p>
        </p:txBody>
      </p:sp>
      <p:sp>
        <p:nvSpPr>
          <p:cNvPr id="67" name="Text Placeholder 2"/>
          <p:cNvSpPr>
            <a:spLocks noGrp="1"/>
          </p:cNvSpPr>
          <p:nvPr>
            <p:ph type="body" sz="quarter" idx="22" hasCustomPrompt="1"/>
          </p:nvPr>
        </p:nvSpPr>
        <p:spPr>
          <a:xfrm>
            <a:off x="5437922" y="524308"/>
            <a:ext cx="2486878" cy="458231"/>
          </a:xfrm>
        </p:spPr>
        <p:txBody>
          <a:bodyPr anchor="t">
            <a:normAutofit/>
          </a:bodyPr>
          <a:lstStyle>
            <a:lvl1pPr marL="0" indent="0">
              <a:buNone/>
              <a:defRPr sz="1600">
                <a:solidFill>
                  <a:srgbClr val="085156"/>
                </a:solidFill>
              </a:defRPr>
            </a:lvl1pPr>
          </a:lstStyle>
          <a:p>
            <a:pPr lvl="0"/>
            <a:r>
              <a:rPr lang="en-US" dirty="0"/>
              <a:t>Text 1</a:t>
            </a:r>
          </a:p>
        </p:txBody>
      </p:sp>
      <p:sp>
        <p:nvSpPr>
          <p:cNvPr id="68" name="Text Placeholder 2"/>
          <p:cNvSpPr>
            <a:spLocks noGrp="1"/>
          </p:cNvSpPr>
          <p:nvPr>
            <p:ph type="body" sz="quarter" idx="23" hasCustomPrompt="1"/>
          </p:nvPr>
        </p:nvSpPr>
        <p:spPr>
          <a:xfrm>
            <a:off x="7478569" y="1134634"/>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9" name="Text Placeholder 2"/>
          <p:cNvSpPr>
            <a:spLocks noGrp="1"/>
          </p:cNvSpPr>
          <p:nvPr>
            <p:ph type="body" sz="quarter" idx="24" hasCustomPrompt="1"/>
          </p:nvPr>
        </p:nvSpPr>
        <p:spPr>
          <a:xfrm>
            <a:off x="9755193" y="2129627"/>
            <a:ext cx="2203695" cy="805706"/>
          </a:xfrm>
        </p:spPr>
        <p:txBody>
          <a:bodyPr anchor="t">
            <a:normAutofit/>
          </a:bodyPr>
          <a:lstStyle>
            <a:lvl1pPr marL="0" indent="0">
              <a:buNone/>
              <a:defRPr sz="1600">
                <a:solidFill>
                  <a:srgbClr val="085156"/>
                </a:solidFill>
              </a:defRPr>
            </a:lvl1pPr>
          </a:lstStyle>
          <a:p>
            <a:pPr lvl="0"/>
            <a:r>
              <a:rPr lang="en-US" dirty="0"/>
              <a:t>Text 1</a:t>
            </a:r>
          </a:p>
        </p:txBody>
      </p:sp>
    </p:spTree>
    <p:extLst>
      <p:ext uri="{BB962C8B-B14F-4D97-AF65-F5344CB8AC3E}">
        <p14:creationId xmlns="" xmlns:p14="http://schemas.microsoft.com/office/powerpoint/2010/main" val="1330477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Welcome Slide">
    <p:spTree>
      <p:nvGrpSpPr>
        <p:cNvPr id="1" name=""/>
        <p:cNvGrpSpPr/>
        <p:nvPr/>
      </p:nvGrpSpPr>
      <p:grpSpPr>
        <a:xfrm>
          <a:off x="0" y="0"/>
          <a:ext cx="0" cy="0"/>
          <a:chOff x="0" y="0"/>
          <a:chExt cx="0" cy="0"/>
        </a:xfrm>
      </p:grpSpPr>
      <p:sp>
        <p:nvSpPr>
          <p:cNvPr id="17"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675E7944-4B5C-D14B-859E-8A9BD5B6ECB8}" type="datetimeFigureOut">
              <a:rPr lang="es-ES_tradnl" smtClean="0"/>
              <a:pPr/>
              <a:t>19/02/2020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6320902-B4CB-E147-B3D9-06704B4860A3}" type="slidenum">
              <a:rPr lang="es-ES_tradnl" smtClean="0"/>
              <a:pPr/>
              <a:t>‹#›</a:t>
            </a:fld>
            <a:endParaRPr lang="es-ES_tradnl"/>
          </a:p>
        </p:txBody>
      </p:sp>
    </p:spTree>
    <p:extLst>
      <p:ext uri="{BB962C8B-B14F-4D97-AF65-F5344CB8AC3E}">
        <p14:creationId xmlns="" xmlns:p14="http://schemas.microsoft.com/office/powerpoint/2010/main" val="92270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ont Siz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100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86901" y="491138"/>
            <a:ext cx="4250142"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GENERATION DATA</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
        <p:nvSpPr>
          <p:cNvPr id="4" name="Rectangle 3"/>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4" name="Freeform 13"/>
          <p:cNvSpPr/>
          <p:nvPr userDrawn="1"/>
        </p:nvSpPr>
        <p:spPr>
          <a:xfrm>
            <a:off x="-1" y="3300870"/>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11"/>
          <p:cNvSpPr>
            <a:spLocks noGrp="1"/>
          </p:cNvSpPr>
          <p:nvPr>
            <p:ph type="body" sz="quarter" idx="10" hasCustomPrompt="1"/>
          </p:nvPr>
        </p:nvSpPr>
        <p:spPr>
          <a:xfrm>
            <a:off x="494470" y="3286539"/>
            <a:ext cx="5071444" cy="821635"/>
          </a:xfrm>
        </p:spPr>
        <p:txBody>
          <a:bodyPr anchor="ctr">
            <a:normAutofit/>
          </a:bodyPr>
          <a:lstStyle>
            <a:lvl1pPr marL="0" indent="0">
              <a:buNone/>
              <a:defRPr sz="3600">
                <a:solidFill>
                  <a:schemeClr val="bg1"/>
                </a:solidFill>
              </a:defRPr>
            </a:lvl1pPr>
          </a:lstStyle>
          <a:p>
            <a:pPr lvl="0"/>
            <a:r>
              <a:rPr lang="en-US" dirty="0"/>
              <a:t>Title</a:t>
            </a:r>
          </a:p>
        </p:txBody>
      </p:sp>
      <p:sp>
        <p:nvSpPr>
          <p:cNvPr id="15" name="Picture Placeholder 14"/>
          <p:cNvSpPr>
            <a:spLocks noGrp="1"/>
          </p:cNvSpPr>
          <p:nvPr>
            <p:ph type="pic" sz="quarter" idx="11"/>
          </p:nvPr>
        </p:nvSpPr>
        <p:spPr>
          <a:xfrm>
            <a:off x="0" y="3630613"/>
            <a:ext cx="12192000" cy="3227387"/>
          </a:xfrm>
          <a:custGeom>
            <a:avLst/>
            <a:gdLst>
              <a:gd name="connsiteX0" fmla="*/ 12138005 w 12192000"/>
              <a:gd name="connsiteY0" fmla="*/ 1280552 h 3227387"/>
              <a:gd name="connsiteX1" fmla="*/ 11901384 w 12192000"/>
              <a:gd name="connsiteY1" fmla="*/ 1517173 h 3227387"/>
              <a:gd name="connsiteX2" fmla="*/ 12138005 w 12192000"/>
              <a:gd name="connsiteY2" fmla="*/ 1753794 h 3227387"/>
              <a:gd name="connsiteX3" fmla="*/ 12185692 w 12192000"/>
              <a:gd name="connsiteY3" fmla="*/ 1748987 h 3227387"/>
              <a:gd name="connsiteX4" fmla="*/ 12191998 w 12192000"/>
              <a:gd name="connsiteY4" fmla="*/ 1747030 h 3227387"/>
              <a:gd name="connsiteX5" fmla="*/ 12191998 w 12192000"/>
              <a:gd name="connsiteY5" fmla="*/ 1287317 h 3227387"/>
              <a:gd name="connsiteX6" fmla="*/ 12185692 w 12192000"/>
              <a:gd name="connsiteY6" fmla="*/ 1285360 h 3227387"/>
              <a:gd name="connsiteX7" fmla="*/ 12138005 w 12192000"/>
              <a:gd name="connsiteY7" fmla="*/ 1280552 h 3227387"/>
              <a:gd name="connsiteX8" fmla="*/ 9983536 w 12192000"/>
              <a:gd name="connsiteY8" fmla="*/ 1280552 h 3227387"/>
              <a:gd name="connsiteX9" fmla="*/ 9746915 w 12192000"/>
              <a:gd name="connsiteY9" fmla="*/ 1517173 h 3227387"/>
              <a:gd name="connsiteX10" fmla="*/ 9983536 w 12192000"/>
              <a:gd name="connsiteY10" fmla="*/ 1753794 h 3227387"/>
              <a:gd name="connsiteX11" fmla="*/ 9985206 w 12192000"/>
              <a:gd name="connsiteY11" fmla="*/ 1753626 h 3227387"/>
              <a:gd name="connsiteX12" fmla="*/ 9985206 w 12192000"/>
              <a:gd name="connsiteY12" fmla="*/ 1753793 h 3227387"/>
              <a:gd name="connsiteX13" fmla="*/ 11483472 w 12192000"/>
              <a:gd name="connsiteY13" fmla="*/ 1753793 h 3227387"/>
              <a:gd name="connsiteX14" fmla="*/ 11483472 w 12192000"/>
              <a:gd name="connsiteY14" fmla="*/ 1753626 h 3227387"/>
              <a:gd name="connsiteX15" fmla="*/ 11485143 w 12192000"/>
              <a:gd name="connsiteY15" fmla="*/ 1753794 h 3227387"/>
              <a:gd name="connsiteX16" fmla="*/ 11721764 w 12192000"/>
              <a:gd name="connsiteY16" fmla="*/ 1517173 h 3227387"/>
              <a:gd name="connsiteX17" fmla="*/ 11485143 w 12192000"/>
              <a:gd name="connsiteY17" fmla="*/ 1280552 h 3227387"/>
              <a:gd name="connsiteX18" fmla="*/ 11483472 w 12192000"/>
              <a:gd name="connsiteY18" fmla="*/ 1280721 h 3227387"/>
              <a:gd name="connsiteX19" fmla="*/ 11483472 w 12192000"/>
              <a:gd name="connsiteY19" fmla="*/ 1280552 h 3227387"/>
              <a:gd name="connsiteX20" fmla="*/ 9985206 w 12192000"/>
              <a:gd name="connsiteY20" fmla="*/ 1280552 h 3227387"/>
              <a:gd name="connsiteX21" fmla="*/ 9985206 w 12192000"/>
              <a:gd name="connsiteY21" fmla="*/ 1280721 h 3227387"/>
              <a:gd name="connsiteX22" fmla="*/ 11842734 w 12192000"/>
              <a:gd name="connsiteY22" fmla="*/ 340817 h 3227387"/>
              <a:gd name="connsiteX23" fmla="*/ 11606113 w 12192000"/>
              <a:gd name="connsiteY23" fmla="*/ 577438 h 3227387"/>
              <a:gd name="connsiteX24" fmla="*/ 11842734 w 12192000"/>
              <a:gd name="connsiteY24" fmla="*/ 814059 h 3227387"/>
              <a:gd name="connsiteX25" fmla="*/ 11844404 w 12192000"/>
              <a:gd name="connsiteY25" fmla="*/ 813891 h 3227387"/>
              <a:gd name="connsiteX26" fmla="*/ 11844404 w 12192000"/>
              <a:gd name="connsiteY26" fmla="*/ 814058 h 3227387"/>
              <a:gd name="connsiteX27" fmla="*/ 12191997 w 12192000"/>
              <a:gd name="connsiteY27" fmla="*/ 814058 h 3227387"/>
              <a:gd name="connsiteX28" fmla="*/ 12191997 w 12192000"/>
              <a:gd name="connsiteY28" fmla="*/ 340817 h 3227387"/>
              <a:gd name="connsiteX29" fmla="*/ 11844404 w 12192000"/>
              <a:gd name="connsiteY29" fmla="*/ 340817 h 3227387"/>
              <a:gd name="connsiteX30" fmla="*/ 11844404 w 12192000"/>
              <a:gd name="connsiteY30" fmla="*/ 340985 h 3227387"/>
              <a:gd name="connsiteX31" fmla="*/ 10732668 w 12192000"/>
              <a:gd name="connsiteY31" fmla="*/ 340817 h 3227387"/>
              <a:gd name="connsiteX32" fmla="*/ 10496047 w 12192000"/>
              <a:gd name="connsiteY32" fmla="*/ 577438 h 3227387"/>
              <a:gd name="connsiteX33" fmla="*/ 10732668 w 12192000"/>
              <a:gd name="connsiteY33" fmla="*/ 814059 h 3227387"/>
              <a:gd name="connsiteX34" fmla="*/ 10734338 w 12192000"/>
              <a:gd name="connsiteY34" fmla="*/ 813891 h 3227387"/>
              <a:gd name="connsiteX35" fmla="*/ 10734338 w 12192000"/>
              <a:gd name="connsiteY35" fmla="*/ 814058 h 3227387"/>
              <a:gd name="connsiteX36" fmla="*/ 11197590 w 12192000"/>
              <a:gd name="connsiteY36" fmla="*/ 814058 h 3227387"/>
              <a:gd name="connsiteX37" fmla="*/ 11197600 w 12192000"/>
              <a:gd name="connsiteY37" fmla="*/ 814059 h 3227387"/>
              <a:gd name="connsiteX38" fmla="*/ 11197610 w 12192000"/>
              <a:gd name="connsiteY38" fmla="*/ 814058 h 3227387"/>
              <a:gd name="connsiteX39" fmla="*/ 11207579 w 12192000"/>
              <a:gd name="connsiteY39" fmla="*/ 814058 h 3227387"/>
              <a:gd name="connsiteX40" fmla="*/ 11207579 w 12192000"/>
              <a:gd name="connsiteY40" fmla="*/ 813053 h 3227387"/>
              <a:gd name="connsiteX41" fmla="*/ 11245287 w 12192000"/>
              <a:gd name="connsiteY41" fmla="*/ 809252 h 3227387"/>
              <a:gd name="connsiteX42" fmla="*/ 11434221 w 12192000"/>
              <a:gd name="connsiteY42" fmla="*/ 577438 h 3227387"/>
              <a:gd name="connsiteX43" fmla="*/ 11245287 w 12192000"/>
              <a:gd name="connsiteY43" fmla="*/ 345624 h 3227387"/>
              <a:gd name="connsiteX44" fmla="*/ 11207579 w 12192000"/>
              <a:gd name="connsiteY44" fmla="*/ 341823 h 3227387"/>
              <a:gd name="connsiteX45" fmla="*/ 11207579 w 12192000"/>
              <a:gd name="connsiteY45" fmla="*/ 340817 h 3227387"/>
              <a:gd name="connsiteX46" fmla="*/ 11197600 w 12192000"/>
              <a:gd name="connsiteY46" fmla="*/ 340817 h 3227387"/>
              <a:gd name="connsiteX47" fmla="*/ 10734338 w 12192000"/>
              <a:gd name="connsiteY47" fmla="*/ 340817 h 3227387"/>
              <a:gd name="connsiteX48" fmla="*/ 10734338 w 12192000"/>
              <a:gd name="connsiteY48" fmla="*/ 340985 h 3227387"/>
              <a:gd name="connsiteX49" fmla="*/ 8841093 w 12192000"/>
              <a:gd name="connsiteY49" fmla="*/ 338497 h 3227387"/>
              <a:gd name="connsiteX50" fmla="*/ 8604472 w 12192000"/>
              <a:gd name="connsiteY50" fmla="*/ 575118 h 3227387"/>
              <a:gd name="connsiteX51" fmla="*/ 8841093 w 12192000"/>
              <a:gd name="connsiteY51" fmla="*/ 811739 h 3227387"/>
              <a:gd name="connsiteX52" fmla="*/ 8842763 w 12192000"/>
              <a:gd name="connsiteY52" fmla="*/ 811571 h 3227387"/>
              <a:gd name="connsiteX53" fmla="*/ 8842763 w 12192000"/>
              <a:gd name="connsiteY53" fmla="*/ 811738 h 3227387"/>
              <a:gd name="connsiteX54" fmla="*/ 10090296 w 12192000"/>
              <a:gd name="connsiteY54" fmla="*/ 811738 h 3227387"/>
              <a:gd name="connsiteX55" fmla="*/ 10090296 w 12192000"/>
              <a:gd name="connsiteY55" fmla="*/ 811483 h 3227387"/>
              <a:gd name="connsiteX56" fmla="*/ 10092838 w 12192000"/>
              <a:gd name="connsiteY56" fmla="*/ 811739 h 3227387"/>
              <a:gd name="connsiteX57" fmla="*/ 10329459 w 12192000"/>
              <a:gd name="connsiteY57" fmla="*/ 575118 h 3227387"/>
              <a:gd name="connsiteX58" fmla="*/ 10092838 w 12192000"/>
              <a:gd name="connsiteY58" fmla="*/ 338497 h 3227387"/>
              <a:gd name="connsiteX59" fmla="*/ 10090296 w 12192000"/>
              <a:gd name="connsiteY59" fmla="*/ 338753 h 3227387"/>
              <a:gd name="connsiteX60" fmla="*/ 10090296 w 12192000"/>
              <a:gd name="connsiteY60" fmla="*/ 338497 h 3227387"/>
              <a:gd name="connsiteX61" fmla="*/ 8842763 w 12192000"/>
              <a:gd name="connsiteY61" fmla="*/ 338497 h 3227387"/>
              <a:gd name="connsiteX62" fmla="*/ 8842763 w 12192000"/>
              <a:gd name="connsiteY62" fmla="*/ 338665 h 3227387"/>
              <a:gd name="connsiteX63" fmla="*/ 6087030 w 12192000"/>
              <a:gd name="connsiteY63" fmla="*/ 0 h 3227387"/>
              <a:gd name="connsiteX64" fmla="*/ 12192000 w 12192000"/>
              <a:gd name="connsiteY64" fmla="*/ 0 h 3227387"/>
              <a:gd name="connsiteX65" fmla="*/ 12192000 w 12192000"/>
              <a:gd name="connsiteY65" fmla="*/ 2337581 h 3227387"/>
              <a:gd name="connsiteX66" fmla="*/ 7888406 w 12192000"/>
              <a:gd name="connsiteY66" fmla="*/ 2337581 h 3227387"/>
              <a:gd name="connsiteX67" fmla="*/ 7888406 w 12192000"/>
              <a:gd name="connsiteY67" fmla="*/ 2951731 h 3227387"/>
              <a:gd name="connsiteX68" fmla="*/ 12192000 w 12192000"/>
              <a:gd name="connsiteY68" fmla="*/ 2951731 h 3227387"/>
              <a:gd name="connsiteX69" fmla="*/ 12192000 w 12192000"/>
              <a:gd name="connsiteY69" fmla="*/ 3227387 h 3227387"/>
              <a:gd name="connsiteX70" fmla="*/ 0 w 12192000"/>
              <a:gd name="connsiteY70" fmla="*/ 3227387 h 3227387"/>
              <a:gd name="connsiteX71" fmla="*/ 0 w 12192000"/>
              <a:gd name="connsiteY71" fmla="*/ 472049 h 3227387"/>
              <a:gd name="connsiteX72" fmla="*/ 5656335 w 12192000"/>
              <a:gd name="connsiteY72" fmla="*/ 472049 h 3227387"/>
              <a:gd name="connsiteX73" fmla="*/ 5656335 w 12192000"/>
              <a:gd name="connsiteY73" fmla="*/ 467597 h 3227387"/>
              <a:gd name="connsiteX74" fmla="*/ 5700499 w 12192000"/>
              <a:gd name="connsiteY74" fmla="*/ 472049 h 3227387"/>
              <a:gd name="connsiteX75" fmla="*/ 6101395 w 12192000"/>
              <a:gd name="connsiteY75" fmla="*/ 71153 h 32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192000" h="3227387">
                <a:moveTo>
                  <a:pt x="12138005" y="1280552"/>
                </a:moveTo>
                <a:cubicBezTo>
                  <a:pt x="12007323" y="1280552"/>
                  <a:pt x="11901384" y="1386491"/>
                  <a:pt x="11901384" y="1517173"/>
                </a:cubicBezTo>
                <a:cubicBezTo>
                  <a:pt x="11901384" y="1647855"/>
                  <a:pt x="12007323" y="1753794"/>
                  <a:pt x="12138005" y="1753794"/>
                </a:cubicBezTo>
                <a:cubicBezTo>
                  <a:pt x="12154340" y="1753794"/>
                  <a:pt x="12170289" y="1752139"/>
                  <a:pt x="12185692" y="1748987"/>
                </a:cubicBezTo>
                <a:lnTo>
                  <a:pt x="12191998" y="1747030"/>
                </a:lnTo>
                <a:lnTo>
                  <a:pt x="12191998" y="1287317"/>
                </a:lnTo>
                <a:lnTo>
                  <a:pt x="12185692" y="1285360"/>
                </a:lnTo>
                <a:cubicBezTo>
                  <a:pt x="12170289" y="1282208"/>
                  <a:pt x="12154340" y="1280552"/>
                  <a:pt x="12138005" y="1280552"/>
                </a:cubicBezTo>
                <a:close/>
                <a:moveTo>
                  <a:pt x="9983536" y="1280552"/>
                </a:moveTo>
                <a:cubicBezTo>
                  <a:pt x="9852854" y="1280552"/>
                  <a:pt x="9746915" y="1386491"/>
                  <a:pt x="9746915" y="1517173"/>
                </a:cubicBezTo>
                <a:cubicBezTo>
                  <a:pt x="9746915" y="1647855"/>
                  <a:pt x="9852854" y="1753794"/>
                  <a:pt x="9983536" y="1753794"/>
                </a:cubicBezTo>
                <a:lnTo>
                  <a:pt x="9985206" y="1753626"/>
                </a:lnTo>
                <a:lnTo>
                  <a:pt x="9985206" y="1753793"/>
                </a:lnTo>
                <a:lnTo>
                  <a:pt x="11483472" y="1753793"/>
                </a:lnTo>
                <a:lnTo>
                  <a:pt x="11483472" y="1753626"/>
                </a:lnTo>
                <a:lnTo>
                  <a:pt x="11485143" y="1753794"/>
                </a:lnTo>
                <a:cubicBezTo>
                  <a:pt x="11615825" y="1753794"/>
                  <a:pt x="11721764" y="1647855"/>
                  <a:pt x="11721764" y="1517173"/>
                </a:cubicBezTo>
                <a:cubicBezTo>
                  <a:pt x="11721764" y="1386491"/>
                  <a:pt x="11615825" y="1280552"/>
                  <a:pt x="11485143" y="1280552"/>
                </a:cubicBezTo>
                <a:lnTo>
                  <a:pt x="11483472" y="1280721"/>
                </a:lnTo>
                <a:lnTo>
                  <a:pt x="11483472" y="1280552"/>
                </a:lnTo>
                <a:lnTo>
                  <a:pt x="9985206" y="1280552"/>
                </a:lnTo>
                <a:lnTo>
                  <a:pt x="9985206" y="1280721"/>
                </a:lnTo>
                <a:close/>
                <a:moveTo>
                  <a:pt x="11842734" y="340817"/>
                </a:moveTo>
                <a:cubicBezTo>
                  <a:pt x="11712052" y="340817"/>
                  <a:pt x="11606113" y="446756"/>
                  <a:pt x="11606113" y="577438"/>
                </a:cubicBezTo>
                <a:cubicBezTo>
                  <a:pt x="11606113" y="708120"/>
                  <a:pt x="11712052" y="814059"/>
                  <a:pt x="11842734" y="814059"/>
                </a:cubicBezTo>
                <a:lnTo>
                  <a:pt x="11844404" y="813891"/>
                </a:lnTo>
                <a:lnTo>
                  <a:pt x="11844404" y="814058"/>
                </a:lnTo>
                <a:lnTo>
                  <a:pt x="12191997" y="814058"/>
                </a:lnTo>
                <a:lnTo>
                  <a:pt x="12191997" y="340817"/>
                </a:lnTo>
                <a:lnTo>
                  <a:pt x="11844404" y="340817"/>
                </a:lnTo>
                <a:lnTo>
                  <a:pt x="11844404" y="340985"/>
                </a:lnTo>
                <a:close/>
                <a:moveTo>
                  <a:pt x="10732668" y="340817"/>
                </a:moveTo>
                <a:cubicBezTo>
                  <a:pt x="10601986" y="340817"/>
                  <a:pt x="10496047" y="446756"/>
                  <a:pt x="10496047" y="577438"/>
                </a:cubicBezTo>
                <a:cubicBezTo>
                  <a:pt x="10496047" y="708120"/>
                  <a:pt x="10601986" y="814059"/>
                  <a:pt x="10732668" y="814059"/>
                </a:cubicBezTo>
                <a:lnTo>
                  <a:pt x="10734338" y="813891"/>
                </a:lnTo>
                <a:lnTo>
                  <a:pt x="10734338" y="814058"/>
                </a:lnTo>
                <a:lnTo>
                  <a:pt x="11197590" y="814058"/>
                </a:lnTo>
                <a:lnTo>
                  <a:pt x="11197600" y="814059"/>
                </a:lnTo>
                <a:lnTo>
                  <a:pt x="11197610" y="814058"/>
                </a:lnTo>
                <a:lnTo>
                  <a:pt x="11207579" y="814058"/>
                </a:lnTo>
                <a:lnTo>
                  <a:pt x="11207579" y="813053"/>
                </a:lnTo>
                <a:lnTo>
                  <a:pt x="11245287" y="809252"/>
                </a:lnTo>
                <a:cubicBezTo>
                  <a:pt x="11353111" y="787188"/>
                  <a:pt x="11434221" y="691785"/>
                  <a:pt x="11434221" y="577438"/>
                </a:cubicBezTo>
                <a:cubicBezTo>
                  <a:pt x="11434221" y="463091"/>
                  <a:pt x="11353111" y="367688"/>
                  <a:pt x="11245287" y="345624"/>
                </a:cubicBezTo>
                <a:lnTo>
                  <a:pt x="11207579" y="341823"/>
                </a:lnTo>
                <a:lnTo>
                  <a:pt x="11207579" y="340817"/>
                </a:lnTo>
                <a:lnTo>
                  <a:pt x="11197600" y="340817"/>
                </a:lnTo>
                <a:lnTo>
                  <a:pt x="10734338" y="340817"/>
                </a:lnTo>
                <a:lnTo>
                  <a:pt x="10734338" y="340985"/>
                </a:lnTo>
                <a:close/>
                <a:moveTo>
                  <a:pt x="8841093" y="338497"/>
                </a:moveTo>
                <a:cubicBezTo>
                  <a:pt x="8710411" y="338497"/>
                  <a:pt x="8604472" y="444436"/>
                  <a:pt x="8604472" y="575118"/>
                </a:cubicBezTo>
                <a:cubicBezTo>
                  <a:pt x="8604472" y="705800"/>
                  <a:pt x="8710411" y="811739"/>
                  <a:pt x="8841093" y="811739"/>
                </a:cubicBezTo>
                <a:lnTo>
                  <a:pt x="8842763" y="811571"/>
                </a:lnTo>
                <a:lnTo>
                  <a:pt x="8842763" y="811738"/>
                </a:lnTo>
                <a:lnTo>
                  <a:pt x="10090296" y="811738"/>
                </a:lnTo>
                <a:lnTo>
                  <a:pt x="10090296" y="811483"/>
                </a:lnTo>
                <a:lnTo>
                  <a:pt x="10092838" y="811739"/>
                </a:lnTo>
                <a:cubicBezTo>
                  <a:pt x="10223520" y="811739"/>
                  <a:pt x="10329459" y="705800"/>
                  <a:pt x="10329459" y="575118"/>
                </a:cubicBezTo>
                <a:cubicBezTo>
                  <a:pt x="10329459" y="444436"/>
                  <a:pt x="10223520" y="338497"/>
                  <a:pt x="10092838" y="338497"/>
                </a:cubicBezTo>
                <a:lnTo>
                  <a:pt x="10090296" y="338753"/>
                </a:lnTo>
                <a:lnTo>
                  <a:pt x="10090296" y="338497"/>
                </a:lnTo>
                <a:lnTo>
                  <a:pt x="8842763" y="338497"/>
                </a:lnTo>
                <a:lnTo>
                  <a:pt x="8842763" y="338665"/>
                </a:lnTo>
                <a:close/>
                <a:moveTo>
                  <a:pt x="6087030" y="0"/>
                </a:moveTo>
                <a:lnTo>
                  <a:pt x="12192000" y="0"/>
                </a:lnTo>
                <a:lnTo>
                  <a:pt x="12192000" y="2337581"/>
                </a:lnTo>
                <a:lnTo>
                  <a:pt x="7888406" y="2337581"/>
                </a:lnTo>
                <a:lnTo>
                  <a:pt x="7888406" y="2951731"/>
                </a:lnTo>
                <a:lnTo>
                  <a:pt x="12192000" y="2951731"/>
                </a:lnTo>
                <a:lnTo>
                  <a:pt x="12192000" y="3227387"/>
                </a:lnTo>
                <a:lnTo>
                  <a:pt x="0" y="3227387"/>
                </a:lnTo>
                <a:lnTo>
                  <a:pt x="0" y="472049"/>
                </a:lnTo>
                <a:lnTo>
                  <a:pt x="5656335" y="472049"/>
                </a:lnTo>
                <a:lnTo>
                  <a:pt x="5656335" y="467597"/>
                </a:lnTo>
                <a:lnTo>
                  <a:pt x="5700499" y="472049"/>
                </a:lnTo>
                <a:cubicBezTo>
                  <a:pt x="5921909" y="472049"/>
                  <a:pt x="6101395" y="292562"/>
                  <a:pt x="6101395" y="71153"/>
                </a:cubicBezTo>
                <a:close/>
              </a:path>
            </a:pathLst>
          </a:custGeom>
          <a:noFill/>
        </p:spPr>
        <p:txBody>
          <a:bodyPr wrap="square">
            <a:noAutofit/>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 xmlns:p14="http://schemas.microsoft.com/office/powerpoint/2010/main" val="6333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3826" y="6052320"/>
            <a:ext cx="6692348" cy="400110"/>
          </a:xfrm>
          <a:prstGeom prst="rect">
            <a:avLst/>
          </a:prstGeom>
        </p:spPr>
        <p:txBody>
          <a:bodyPr wrap="square">
            <a:spAutoFit/>
          </a:bodyPr>
          <a:lstStyle/>
          <a:p>
            <a:pPr algn="just">
              <a:spcBef>
                <a:spcPct val="0"/>
              </a:spcBef>
              <a:buFontTx/>
              <a:buNone/>
            </a:pPr>
            <a:r>
              <a:rPr lang="en-GB" altLang="x-none" sz="1000" dirty="0">
                <a:solidFill>
                  <a:schemeClr val="bg1"/>
                </a:solidFill>
              </a:rPr>
              <a:t>This publication reflects the views only of the authors, and the Education, </a:t>
            </a:r>
            <a:r>
              <a:rPr lang="en-GB" altLang="x-none" sz="1000" dirty="0" err="1">
                <a:solidFill>
                  <a:schemeClr val="bg1"/>
                </a:solidFill>
              </a:rPr>
              <a:t>Audiovisual</a:t>
            </a:r>
            <a:r>
              <a:rPr lang="en-GB" altLang="x-none" sz="1000" dirty="0">
                <a:solidFill>
                  <a:schemeClr val="bg1"/>
                </a:solidFill>
              </a:rPr>
              <a:t> and Culture Executive Agency and the European Commission cannot be held responsible for any use which may be made of the information contained therein."  </a:t>
            </a:r>
            <a:endParaRPr lang="en-IE" altLang="en-US" sz="1000" dirty="0">
              <a:solidFill>
                <a:schemeClr val="bg1"/>
              </a:solidFill>
            </a:endParaRPr>
          </a:p>
        </p:txBody>
      </p:sp>
      <p:pic>
        <p:nvPicPr>
          <p:cNvPr id="10" name="Picture 9"/>
          <p:cNvPicPr>
            <a:picLocks noChangeAspect="1"/>
          </p:cNvPicPr>
          <p:nvPr userDrawn="1"/>
        </p:nvPicPr>
        <p:blipFill rotWithShape="1">
          <a:blip r:embed="rId2">
            <a:alphaModFix amt="14000"/>
            <a:extLst>
              <a:ext uri="{28A0092B-C50C-407E-A947-70E740481C1C}">
                <a14:useLocalDpi xmlns="" xmlns:a14="http://schemas.microsoft.com/office/drawing/2010/main" val="0"/>
              </a:ext>
            </a:extLst>
          </a:blip>
          <a:srcRect b="26629"/>
          <a:stretch/>
        </p:blipFill>
        <p:spPr>
          <a:xfrm rot="16200000">
            <a:off x="7600639" y="1861068"/>
            <a:ext cx="5006012" cy="4176712"/>
          </a:xfrm>
          <a:prstGeom prst="rect">
            <a:avLst/>
          </a:prstGeom>
        </p:spPr>
      </p:pic>
      <p:sp>
        <p:nvSpPr>
          <p:cNvPr id="12" name="Text Placeholder 11"/>
          <p:cNvSpPr>
            <a:spLocks noGrp="1"/>
          </p:cNvSpPr>
          <p:nvPr>
            <p:ph type="body" sz="quarter" idx="10" hasCustomPrompt="1"/>
          </p:nvPr>
        </p:nvSpPr>
        <p:spPr>
          <a:xfrm>
            <a:off x="576136" y="391665"/>
            <a:ext cx="5199824" cy="3224991"/>
          </a:xfrm>
        </p:spPr>
        <p:txBody>
          <a:bodyPr>
            <a:normAutofit/>
          </a:bodyPr>
          <a:lstStyle>
            <a:lvl1pPr marL="0" indent="0">
              <a:buNone/>
              <a:defRPr sz="5400">
                <a:solidFill>
                  <a:schemeClr val="bg1"/>
                </a:solidFill>
              </a:defRPr>
            </a:lvl1pPr>
          </a:lstStyle>
          <a:p>
            <a:pPr lvl="0"/>
            <a:r>
              <a:rPr lang="en-US" dirty="0"/>
              <a:t>INTRO.</a:t>
            </a:r>
          </a:p>
        </p:txBody>
      </p:sp>
    </p:spTree>
    <p:extLst>
      <p:ext uri="{BB962C8B-B14F-4D97-AF65-F5344CB8AC3E}">
        <p14:creationId xmlns="" xmlns:p14="http://schemas.microsoft.com/office/powerpoint/2010/main"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flipH="1">
            <a:off x="4855003" y="3936428"/>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flipH="1">
            <a:off x="4775509"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flipH="1">
            <a:off x="4650426" y="1953470"/>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flipH="1">
            <a:off x="5384093" y="286695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7" name="Oval 1"/>
          <p:cNvSpPr>
            <a:spLocks noChangeArrowheads="1"/>
          </p:cNvSpPr>
          <p:nvPr userDrawn="1"/>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1</a:t>
            </a:r>
          </a:p>
        </p:txBody>
      </p:sp>
      <p:sp>
        <p:nvSpPr>
          <p:cNvPr id="50" name="Oval 42"/>
          <p:cNvSpPr>
            <a:spLocks noChangeArrowheads="1"/>
          </p:cNvSpPr>
          <p:nvPr userDrawn="1"/>
        </p:nvSpPr>
        <p:spPr bwMode="auto">
          <a:xfrm>
            <a:off x="6760639" y="180744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2</a:t>
            </a:r>
          </a:p>
        </p:txBody>
      </p:sp>
      <p:sp>
        <p:nvSpPr>
          <p:cNvPr id="53" name="Oval 48"/>
          <p:cNvSpPr>
            <a:spLocks noChangeArrowheads="1"/>
          </p:cNvSpPr>
          <p:nvPr userDrawn="1"/>
        </p:nvSpPr>
        <p:spPr bwMode="auto">
          <a:xfrm>
            <a:off x="6768576" y="2750416"/>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3</a:t>
            </a:r>
          </a:p>
        </p:txBody>
      </p:sp>
      <p:sp>
        <p:nvSpPr>
          <p:cNvPr id="56" name="Oval 51"/>
          <p:cNvSpPr>
            <a:spLocks noChangeArrowheads="1"/>
          </p:cNvSpPr>
          <p:nvPr userDrawn="1"/>
        </p:nvSpPr>
        <p:spPr bwMode="auto">
          <a:xfrm>
            <a:off x="6778101" y="3806103"/>
            <a:ext cx="525463" cy="525463"/>
          </a:xfrm>
          <a:prstGeom prst="ellipse">
            <a:avLst/>
          </a:prstGeom>
          <a:solidFill>
            <a:srgbClr val="FFD7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4</a:t>
            </a:r>
          </a:p>
        </p:txBody>
      </p:sp>
      <p:cxnSp>
        <p:nvCxnSpPr>
          <p:cNvPr id="57" name="Straight Connector 56"/>
          <p:cNvCxnSpPr/>
          <p:nvPr userDrawn="1"/>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4773948" y="2077162"/>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91256" y="3030311"/>
            <a:ext cx="1260000"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940413" y="4068835"/>
            <a:ext cx="1837688" cy="20331"/>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
        <p:nvSpPr>
          <p:cNvPr id="69" name="Text Placeholder 63"/>
          <p:cNvSpPr>
            <a:spLocks noGrp="1"/>
          </p:cNvSpPr>
          <p:nvPr>
            <p:ph type="body" sz="quarter" idx="14" hasCustomPrompt="1"/>
          </p:nvPr>
        </p:nvSpPr>
        <p:spPr>
          <a:xfrm>
            <a:off x="7313089" y="174103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0" name="Text Placeholder 63"/>
          <p:cNvSpPr>
            <a:spLocks noGrp="1"/>
          </p:cNvSpPr>
          <p:nvPr>
            <p:ph type="body" sz="quarter" idx="15" hasCustomPrompt="1"/>
          </p:nvPr>
        </p:nvSpPr>
        <p:spPr>
          <a:xfrm>
            <a:off x="7313088" y="211926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4" name="Text Placeholder 63"/>
          <p:cNvSpPr>
            <a:spLocks noGrp="1"/>
          </p:cNvSpPr>
          <p:nvPr>
            <p:ph type="body" sz="quarter" idx="16" hasCustomPrompt="1"/>
          </p:nvPr>
        </p:nvSpPr>
        <p:spPr>
          <a:xfrm>
            <a:off x="7310080" y="739320"/>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5" name="Text Placeholder 63"/>
          <p:cNvSpPr>
            <a:spLocks noGrp="1"/>
          </p:cNvSpPr>
          <p:nvPr>
            <p:ph type="body" sz="quarter" idx="17" hasCustomPrompt="1"/>
          </p:nvPr>
        </p:nvSpPr>
        <p:spPr>
          <a:xfrm>
            <a:off x="7310079" y="1117551"/>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9" name="Text Placeholder 63"/>
          <p:cNvSpPr>
            <a:spLocks noGrp="1"/>
          </p:cNvSpPr>
          <p:nvPr>
            <p:ph type="body" sz="quarter" idx="18" hasCustomPrompt="1"/>
          </p:nvPr>
        </p:nvSpPr>
        <p:spPr>
          <a:xfrm>
            <a:off x="7322037" y="3743135"/>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0" name="Text Placeholder 63"/>
          <p:cNvSpPr>
            <a:spLocks noGrp="1"/>
          </p:cNvSpPr>
          <p:nvPr>
            <p:ph type="body" sz="quarter" idx="19" hasCustomPrompt="1"/>
          </p:nvPr>
        </p:nvSpPr>
        <p:spPr>
          <a:xfrm>
            <a:off x="7322036" y="4121366"/>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83" name="Text Placeholder 63"/>
          <p:cNvSpPr>
            <a:spLocks noGrp="1"/>
          </p:cNvSpPr>
          <p:nvPr>
            <p:ph type="body" sz="quarter" idx="20" hasCustomPrompt="1"/>
          </p:nvPr>
        </p:nvSpPr>
        <p:spPr>
          <a:xfrm>
            <a:off x="7313501" y="268148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4" name="Text Placeholder 63"/>
          <p:cNvSpPr>
            <a:spLocks noGrp="1"/>
          </p:cNvSpPr>
          <p:nvPr>
            <p:ph type="body" sz="quarter" idx="21" hasCustomPrompt="1"/>
          </p:nvPr>
        </p:nvSpPr>
        <p:spPr>
          <a:xfrm>
            <a:off x="7313500" y="305971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Tree>
    <p:extLst>
      <p:ext uri="{BB962C8B-B14F-4D97-AF65-F5344CB8AC3E}">
        <p14:creationId xmlns=""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with Title">
    <p:spTree>
      <p:nvGrpSpPr>
        <p:cNvPr id="1" name=""/>
        <p:cNvGrpSpPr/>
        <p:nvPr/>
      </p:nvGrpSpPr>
      <p:grpSpPr>
        <a:xfrm>
          <a:off x="0" y="0"/>
          <a:ext cx="0" cy="0"/>
          <a:chOff x="0" y="0"/>
          <a:chExt cx="0" cy="0"/>
        </a:xfrm>
      </p:grpSpPr>
      <p:grpSp>
        <p:nvGrpSpPr>
          <p:cNvPr id="7" name="Group 6"/>
          <p:cNvGrpSpPr/>
          <p:nvPr userDrawn="1"/>
        </p:nvGrpSpPr>
        <p:grpSpPr>
          <a:xfrm>
            <a:off x="0" y="16929"/>
            <a:ext cx="12192686" cy="2525893"/>
            <a:chOff x="0" y="-1416"/>
            <a:chExt cx="12192686" cy="2144184"/>
          </a:xfrm>
          <a:solidFill>
            <a:srgbClr val="085156"/>
          </a:solidFill>
        </p:grpSpPr>
        <p:sp>
          <p:nvSpPr>
            <p:cNvPr id="8" name="Terminator 7"/>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3"/>
          <p:cNvSpPr>
            <a:spLocks noChangeArrowheads="1"/>
          </p:cNvSpPr>
          <p:nvPr userDrawn="1"/>
        </p:nvSpPr>
        <p:spPr bwMode="auto">
          <a:xfrm>
            <a:off x="16262195" y="79667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1" name="Oval 24"/>
          <p:cNvSpPr>
            <a:spLocks noChangeArrowheads="1"/>
          </p:cNvSpPr>
          <p:nvPr userDrawn="1"/>
        </p:nvSpPr>
        <p:spPr bwMode="auto">
          <a:xfrm>
            <a:off x="16063758" y="85810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2" name="Oval 25"/>
          <p:cNvSpPr>
            <a:spLocks noChangeArrowheads="1"/>
          </p:cNvSpPr>
          <p:nvPr userDrawn="1"/>
        </p:nvSpPr>
        <p:spPr bwMode="auto">
          <a:xfrm>
            <a:off x="16898783" y="79619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26"/>
          <p:cNvSpPr>
            <a:spLocks noChangeArrowheads="1"/>
          </p:cNvSpPr>
          <p:nvPr userDrawn="1"/>
        </p:nvSpPr>
        <p:spPr bwMode="auto">
          <a:xfrm>
            <a:off x="16414595" y="81191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4" name="Oval 27"/>
          <p:cNvSpPr>
            <a:spLocks noChangeArrowheads="1"/>
          </p:cNvSpPr>
          <p:nvPr userDrawn="1"/>
        </p:nvSpPr>
        <p:spPr bwMode="auto">
          <a:xfrm>
            <a:off x="16216158" y="87334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5" name="Oval 28"/>
          <p:cNvSpPr>
            <a:spLocks noChangeArrowheads="1"/>
          </p:cNvSpPr>
          <p:nvPr userDrawn="1"/>
        </p:nvSpPr>
        <p:spPr bwMode="auto">
          <a:xfrm>
            <a:off x="17051183" y="81143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Oval 29"/>
          <p:cNvSpPr>
            <a:spLocks noChangeArrowheads="1"/>
          </p:cNvSpPr>
          <p:nvPr userDrawn="1"/>
        </p:nvSpPr>
        <p:spPr bwMode="auto">
          <a:xfrm>
            <a:off x="16566995" y="82715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30"/>
          <p:cNvSpPr>
            <a:spLocks noChangeArrowheads="1"/>
          </p:cNvSpPr>
          <p:nvPr userDrawn="1"/>
        </p:nvSpPr>
        <p:spPr bwMode="auto">
          <a:xfrm>
            <a:off x="16368558" y="88858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Oval 31"/>
          <p:cNvSpPr>
            <a:spLocks noChangeArrowheads="1"/>
          </p:cNvSpPr>
          <p:nvPr userDrawn="1"/>
        </p:nvSpPr>
        <p:spPr bwMode="auto">
          <a:xfrm>
            <a:off x="17203583" y="82667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pic>
        <p:nvPicPr>
          <p:cNvPr id="20" name="図プレースホルダー 37"/>
          <p:cNvPicPr>
            <a:picLocks noChangeAspect="1"/>
          </p:cNvPicPr>
          <p:nvPr userDrawn="1"/>
        </p:nvPicPr>
        <p:blipFill>
          <a:blip r:embed="rId2">
            <a:extLst>
              <a:ext uri="{28A0092B-C50C-407E-A947-70E740481C1C}">
                <a14:useLocalDpi xmlns=""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4"/>
          <p:cNvPicPr>
            <a:picLocks noChangeAspect="1"/>
          </p:cNvPicPr>
          <p:nvPr userDrawn="1"/>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44" name="Oval 41"/>
          <p:cNvSpPr>
            <a:spLocks noChangeArrowheads="1"/>
          </p:cNvSpPr>
          <p:nvPr userDrawn="1"/>
        </p:nvSpPr>
        <p:spPr bwMode="auto">
          <a:xfrm>
            <a:off x="1863747" y="20318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46"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47"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48" name="Straight Connector 47"/>
          <p:cNvCxnSpPr/>
          <p:nvPr userDrawn="1"/>
        </p:nvCxnSpPr>
        <p:spPr>
          <a:xfrm flipH="1">
            <a:off x="555813" y="43426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49" name="Oval 41"/>
          <p:cNvSpPr>
            <a:spLocks noChangeArrowheads="1"/>
          </p:cNvSpPr>
          <p:nvPr userDrawn="1"/>
        </p:nvSpPr>
        <p:spPr bwMode="auto">
          <a:xfrm>
            <a:off x="5691676" y="20318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0"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1"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2" name="Straight Connector 51"/>
          <p:cNvCxnSpPr/>
          <p:nvPr userDrawn="1"/>
        </p:nvCxnSpPr>
        <p:spPr>
          <a:xfrm flipH="1">
            <a:off x="4383742" y="43426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53" name="Oval 41"/>
          <p:cNvSpPr>
            <a:spLocks noChangeArrowheads="1"/>
          </p:cNvSpPr>
          <p:nvPr userDrawn="1"/>
        </p:nvSpPr>
        <p:spPr bwMode="auto">
          <a:xfrm>
            <a:off x="9407546" y="20318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4"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5"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6" name="Straight Connector 55"/>
          <p:cNvCxnSpPr/>
          <p:nvPr userDrawn="1"/>
        </p:nvCxnSpPr>
        <p:spPr>
          <a:xfrm flipH="1">
            <a:off x="8099612" y="43426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915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4933-F2B1-8A48-B5FC-18445F691229}" type="datetimeFigureOut">
              <a:rPr lang="en-US" smtClean="0"/>
              <a:pPr/>
              <a:t>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4CC3-3726-6A40-B89F-F0B2541AE1A6}" type="slidenum">
              <a:rPr lang="en-US" smtClean="0"/>
              <a:pPr/>
              <a:t>‹#›</a:t>
            </a:fld>
            <a:endParaRPr lang="en-US"/>
          </a:p>
        </p:txBody>
      </p:sp>
    </p:spTree>
    <p:extLst>
      <p:ext uri="{BB962C8B-B14F-4D97-AF65-F5344CB8AC3E}">
        <p14:creationId xmlns=""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5" r:id="rId4"/>
    <p:sldLayoutId id="2147483682" r:id="rId5"/>
    <p:sldLayoutId id="2147483649" r:id="rId6"/>
    <p:sldLayoutId id="2147483650" r:id="rId7"/>
    <p:sldLayoutId id="2147483681" r:id="rId8"/>
    <p:sldLayoutId id="2147483651" r:id="rId9"/>
    <p:sldLayoutId id="2147483652" r:id="rId10"/>
    <p:sldLayoutId id="2147483684" r:id="rId11"/>
    <p:sldLayoutId id="2147483655" r:id="rId12"/>
    <p:sldLayoutId id="2147483683" r:id="rId13"/>
    <p:sldLayoutId id="2147483653" r:id="rId14"/>
    <p:sldLayoutId id="2147483679" r:id="rId15"/>
    <p:sldLayoutId id="2147483654" r:id="rId16"/>
    <p:sldLayoutId id="2147483657" r:id="rId17"/>
    <p:sldLayoutId id="2147483660" r:id="rId18"/>
    <p:sldLayoutId id="2147483661" r:id="rId19"/>
    <p:sldLayoutId id="2147483658" r:id="rId20"/>
    <p:sldLayoutId id="2147483680" r:id="rId21"/>
    <p:sldLayoutId id="2147483659" r:id="rId22"/>
    <p:sldLayoutId id="2147483656" r:id="rId23"/>
    <p:sldLayoutId id="2147483685" r:id="rId24"/>
    <p:sldLayoutId id="2147483686" r:id="rId25"/>
    <p:sldLayoutId id="21474836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ico.org.uk/about-the-ico/news-and-events/news-and-blogs/2019/07/ico-announces-intention-to-fine-british-airway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bpe.co.uk/services/need/data-protection-the-gdpr/brilliantly-simple-guide-to-the-gdpr/explaining-what-is-meant-by-consent/" TargetMode="External"/><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s://theodi.org/article/data-ethics-canvas/" TargetMode="Externa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27.svg"/><Relationship Id="rId5" Type="http://schemas.openxmlformats.org/officeDocument/2006/relationships/image" Target="../media/image22.png"/><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33.sv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31.svg"/><Relationship Id="rId4" Type="http://schemas.openxmlformats.org/officeDocument/2006/relationships/image" Target="../media/image24.png"/><Relationship Id="rId9" Type="http://schemas.openxmlformats.org/officeDocument/2006/relationships/image" Target="../media/image35.sv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37.svg"/><Relationship Id="rId4" Type="http://schemas.openxmlformats.org/officeDocument/2006/relationships/image" Target="../media/image27.png"/><Relationship Id="rId9" Type="http://schemas.openxmlformats.org/officeDocument/2006/relationships/image" Target="../media/image41.svg"/></Relationships>
</file>

<file path=ppt/slides/_rels/slide28.xml.rels><?xml version="1.0" encoding="UTF-8" standalone="yes"?>
<Relationships xmlns="http://schemas.openxmlformats.org/package/2006/relationships"><Relationship Id="rId2" Type="http://schemas.openxmlformats.org/officeDocument/2006/relationships/hyperlink" Target="https://www.theguardian.com/books/2019/oct/04/shoshana-zuboff-surveillance-capitalism-assault-human-automomy-digital-privacy" TargetMode="Externa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hyperlink" Target="https://www.dataprotection.ie/en/organisations/know-your-obligations/data-protection-impact-assessments"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bbc.com/news/world-3991924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uropeanfiles.eu/industry/education-as-a-tool-against-cybercrime" TargetMode="External"/><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securitytrails.com/blog/top-10-common-network-security-threats-explained" TargetMode="External"/><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hyperlink" Target="https://teachprivacy.com/10-reasons-privacy-mat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 y="3858808"/>
            <a:ext cx="6993468" cy="1383660"/>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4" y="3998290"/>
            <a:ext cx="5905498" cy="1244177"/>
          </a:xfrm>
          <a:prstGeom prst="rect">
            <a:avLst/>
          </a:prstGeom>
          <a:solidFill>
            <a:srgbClr val="95D6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3600" dirty="0" smtClean="0">
                <a:solidFill>
                  <a:schemeClr val="bg1"/>
                </a:solidFill>
              </a:rPr>
              <a:t>M</a:t>
            </a:r>
            <a:r>
              <a:rPr lang="pl-PL" sz="3600" dirty="0" err="1" smtClean="0">
                <a:solidFill>
                  <a:schemeClr val="bg1"/>
                </a:solidFill>
              </a:rPr>
              <a:t>oduł</a:t>
            </a:r>
            <a:r>
              <a:rPr lang="pl-PL" sz="3600" dirty="0" smtClean="0">
                <a:solidFill>
                  <a:schemeClr val="bg1"/>
                </a:solidFill>
              </a:rPr>
              <a:t> </a:t>
            </a:r>
            <a:r>
              <a:rPr lang="es-ES_tradnl" sz="3600" dirty="0" smtClean="0">
                <a:solidFill>
                  <a:schemeClr val="bg1"/>
                </a:solidFill>
              </a:rPr>
              <a:t>5:</a:t>
            </a:r>
            <a:r>
              <a:rPr lang="pl-PL" sz="3600" dirty="0" smtClean="0">
                <a:solidFill>
                  <a:schemeClr val="bg1"/>
                </a:solidFill>
              </a:rPr>
              <a:t> Zarządzanie danymi: bezpieczeństwo i prywatność</a:t>
            </a:r>
            <a:endParaRPr lang="es-ES_tradnl" sz="3600" dirty="0">
              <a:solidFill>
                <a:schemeClr val="bg1"/>
              </a:solidFill>
            </a:endParaRPr>
          </a:p>
        </p:txBody>
      </p:sp>
      <p:sp>
        <p:nvSpPr>
          <p:cNvPr id="4" name="Rectangle 3">
            <a:extLst>
              <a:ext uri="{FF2B5EF4-FFF2-40B4-BE49-F238E27FC236}">
                <a16:creationId xmlns="" xmlns:a16="http://schemas.microsoft.com/office/drawing/2014/main" id="{D5B192C9-3246-4BF5-9A43-1595FC3D1438}"/>
              </a:ext>
            </a:extLst>
          </p:cNvPr>
          <p:cNvSpPr/>
          <p:nvPr/>
        </p:nvSpPr>
        <p:spPr>
          <a:xfrm>
            <a:off x="155427" y="5919802"/>
            <a:ext cx="5869940" cy="369332"/>
          </a:xfrm>
          <a:prstGeom prst="rect">
            <a:avLst/>
          </a:prstGeom>
        </p:spPr>
        <p:txBody>
          <a:bodyPr wrap="none">
            <a:spAutoFit/>
          </a:bodyPr>
          <a:lstStyle/>
          <a:p>
            <a:r>
              <a:rPr lang="pl-PL" b="1" dirty="0" smtClean="0">
                <a:solidFill>
                  <a:srgbClr val="085156"/>
                </a:solidFill>
              </a:rPr>
              <a:t>Realizuj ten moduł wspólnie z plikiem zawierającym notatki</a:t>
            </a:r>
            <a:endParaRPr lang="es-ES_tradnl" b="1" dirty="0" smtClean="0">
              <a:solidFill>
                <a:srgbClr val="085156"/>
              </a:solidFill>
            </a:endParaRPr>
          </a:p>
        </p:txBody>
      </p:sp>
    </p:spTree>
    <p:extLst>
      <p:ext uri="{BB962C8B-B14F-4D97-AF65-F5344CB8AC3E}">
        <p14:creationId xmlns="" xmlns:p14="http://schemas.microsoft.com/office/powerpoint/2010/main" val="150631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A92ACFAF-B1F4-F541-93FC-5FD09CBCCA4B}"/>
              </a:ext>
            </a:extLst>
          </p:cNvPr>
          <p:cNvSpPr txBox="1"/>
          <p:nvPr/>
        </p:nvSpPr>
        <p:spPr>
          <a:xfrm>
            <a:off x="4329630" y="174747"/>
            <a:ext cx="3437263" cy="2062103"/>
          </a:xfrm>
          <a:prstGeom prst="rect">
            <a:avLst/>
          </a:prstGeom>
          <a:noFill/>
        </p:spPr>
        <p:txBody>
          <a:bodyPr wrap="square" rtlCol="0">
            <a:spAutoFit/>
          </a:bodyPr>
          <a:lstStyle/>
          <a:p>
            <a:pPr algn="ctr"/>
            <a:r>
              <a:rPr lang="pl-PL" sz="3200" dirty="0" smtClean="0">
                <a:solidFill>
                  <a:srgbClr val="F15A2A"/>
                </a:solidFill>
              </a:rPr>
              <a:t>OCHRONA DANYCH </a:t>
            </a:r>
            <a:r>
              <a:rPr lang="pl-PL" sz="3200" dirty="0" smtClean="0">
                <a:solidFill>
                  <a:srgbClr val="085156"/>
                </a:solidFill>
              </a:rPr>
              <a:t>TO</a:t>
            </a:r>
            <a:r>
              <a:rPr lang="es-ES_tradnl" sz="3200" dirty="0" smtClean="0">
                <a:solidFill>
                  <a:srgbClr val="085156"/>
                </a:solidFill>
              </a:rPr>
              <a:t> </a:t>
            </a:r>
            <a:r>
              <a:rPr lang="pl-PL" sz="3200" dirty="0" smtClean="0">
                <a:solidFill>
                  <a:srgbClr val="085156"/>
                </a:solidFill>
              </a:rPr>
              <a:t>COŚ INNEGO NIŻ </a:t>
            </a:r>
            <a:r>
              <a:rPr lang="pl-PL" sz="3200" dirty="0" smtClean="0">
                <a:solidFill>
                  <a:srgbClr val="ED2891"/>
                </a:solidFill>
              </a:rPr>
              <a:t>P</a:t>
            </a:r>
            <a:r>
              <a:rPr lang="pl-PL" sz="3200" dirty="0" smtClean="0">
                <a:solidFill>
                  <a:srgbClr val="ED2891"/>
                </a:solidFill>
              </a:rPr>
              <a:t>RYWATNOŚĆ DANYCH</a:t>
            </a:r>
            <a:endParaRPr lang="es-ES_tradnl" sz="3200" dirty="0">
              <a:solidFill>
                <a:srgbClr val="ED2891"/>
              </a:solidFill>
            </a:endParaRPr>
          </a:p>
        </p:txBody>
      </p:sp>
      <p:cxnSp>
        <p:nvCxnSpPr>
          <p:cNvPr id="5" name="Straight Connector 4">
            <a:extLst>
              <a:ext uri="{FF2B5EF4-FFF2-40B4-BE49-F238E27FC236}">
                <a16:creationId xmlns:a16="http://schemas.microsoft.com/office/drawing/2014/main" xmlns="" id="{ECBB54D0-436E-9D4A-BFF4-927B59F704E1}"/>
              </a:ext>
            </a:extLst>
          </p:cNvPr>
          <p:cNvCxnSpPr>
            <a:cxnSpLocks/>
          </p:cNvCxnSpPr>
          <p:nvPr/>
        </p:nvCxnSpPr>
        <p:spPr>
          <a:xfrm flipH="1">
            <a:off x="1972022" y="760164"/>
            <a:ext cx="2456759" cy="0"/>
          </a:xfrm>
          <a:prstGeom prst="line">
            <a:avLst/>
          </a:prstGeom>
          <a:ln w="19050">
            <a:solidFill>
              <a:srgbClr val="F15A2A"/>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74CF00D-7D86-E14B-8105-096B024050BF}"/>
              </a:ext>
            </a:extLst>
          </p:cNvPr>
          <p:cNvCxnSpPr>
            <a:cxnSpLocks/>
          </p:cNvCxnSpPr>
          <p:nvPr/>
        </p:nvCxnSpPr>
        <p:spPr>
          <a:xfrm flipV="1">
            <a:off x="1983039" y="749148"/>
            <a:ext cx="0" cy="980500"/>
          </a:xfrm>
          <a:prstGeom prst="line">
            <a:avLst/>
          </a:prstGeom>
          <a:ln w="19050">
            <a:solidFill>
              <a:srgbClr val="F15A2A"/>
            </a:solidFill>
            <a:prstDash val="sysDot"/>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942A4DC7-2622-C745-83BC-48F9D9BAB5D6}"/>
              </a:ext>
            </a:extLst>
          </p:cNvPr>
          <p:cNvSpPr/>
          <p:nvPr/>
        </p:nvSpPr>
        <p:spPr>
          <a:xfrm>
            <a:off x="1900411" y="1713122"/>
            <a:ext cx="165253" cy="165253"/>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7FC9DE53-2E0F-7D4C-98E8-1FFC59BD3AF3}"/>
              </a:ext>
            </a:extLst>
          </p:cNvPr>
          <p:cNvPicPr>
            <a:picLocks noChangeAspect="1"/>
          </p:cNvPicPr>
          <p:nvPr/>
        </p:nvPicPr>
        <p:blipFill>
          <a:blip r:embed="rId2"/>
          <a:stretch>
            <a:fillRect/>
          </a:stretch>
        </p:blipFill>
        <p:spPr>
          <a:xfrm>
            <a:off x="4039861" y="2236850"/>
            <a:ext cx="4112278" cy="3114745"/>
          </a:xfrm>
          <a:prstGeom prst="rect">
            <a:avLst/>
          </a:prstGeom>
        </p:spPr>
      </p:pic>
      <p:sp>
        <p:nvSpPr>
          <p:cNvPr id="25" name="Rectangle 24">
            <a:extLst>
              <a:ext uri="{FF2B5EF4-FFF2-40B4-BE49-F238E27FC236}">
                <a16:creationId xmlns:a16="http://schemas.microsoft.com/office/drawing/2014/main" xmlns="" id="{D8B7EB66-4224-B044-9D74-5719E1795CCC}"/>
              </a:ext>
            </a:extLst>
          </p:cNvPr>
          <p:cNvSpPr/>
          <p:nvPr/>
        </p:nvSpPr>
        <p:spPr>
          <a:xfrm>
            <a:off x="393069" y="1795748"/>
            <a:ext cx="3187413" cy="3416320"/>
          </a:xfrm>
          <a:prstGeom prst="rect">
            <a:avLst/>
          </a:prstGeom>
        </p:spPr>
        <p:txBody>
          <a:bodyPr wrap="square">
            <a:spAutoFit/>
          </a:bodyPr>
          <a:lstStyle/>
          <a:p>
            <a:pPr algn="ctr"/>
            <a:r>
              <a:rPr lang="pl-PL" dirty="0" smtClean="0">
                <a:solidFill>
                  <a:srgbClr val="085156"/>
                </a:solidFill>
                <a:latin typeface="Calibri" charset="0"/>
                <a:ea typeface="Calibri" charset="0"/>
                <a:cs typeface="Calibri" charset="0"/>
              </a:rPr>
              <a:t>Dotyczy </a:t>
            </a:r>
            <a:r>
              <a:rPr lang="pl-PL" dirty="0" smtClean="0">
                <a:solidFill>
                  <a:srgbClr val="085156"/>
                </a:solidFill>
                <a:latin typeface="Calibri" charset="0"/>
                <a:ea typeface="Calibri" charset="0"/>
                <a:cs typeface="Calibri" charset="0"/>
              </a:rPr>
              <a:t>zabezpieczenia danych przed nieautoryzowanym dostępem.</a:t>
            </a:r>
            <a:br>
              <a:rPr lang="pl-PL" dirty="0" smtClean="0">
                <a:solidFill>
                  <a:srgbClr val="085156"/>
                </a:solidFill>
                <a:latin typeface="Calibri" charset="0"/>
                <a:ea typeface="Calibri" charset="0"/>
                <a:cs typeface="Calibri" charset="0"/>
              </a:rPr>
            </a:br>
            <a:r>
              <a:rPr lang="pl-PL" dirty="0" smtClean="0">
                <a:solidFill>
                  <a:srgbClr val="085156"/>
                </a:solidFill>
                <a:latin typeface="Calibri" charset="0"/>
                <a:ea typeface="Calibri" charset="0"/>
                <a:cs typeface="Calibri" charset="0"/>
              </a:rPr>
              <a:t/>
            </a:r>
            <a:br>
              <a:rPr lang="pl-PL" dirty="0" smtClean="0">
                <a:solidFill>
                  <a:srgbClr val="085156"/>
                </a:solidFill>
                <a:latin typeface="Calibri" charset="0"/>
                <a:ea typeface="Calibri" charset="0"/>
                <a:cs typeface="Calibri" charset="0"/>
              </a:rPr>
            </a:br>
            <a:r>
              <a:rPr lang="pl-PL" dirty="0" smtClean="0">
                <a:solidFill>
                  <a:srgbClr val="085156"/>
                </a:solidFill>
                <a:latin typeface="Calibri" charset="0"/>
                <a:ea typeface="Calibri" charset="0"/>
                <a:cs typeface="Calibri" charset="0"/>
              </a:rPr>
              <a:t>Jest to problem techniczny, który wymaga środków bezpieczeństwa w celu ochrony danych przed zagrożeniem ze strony zewnętrznych atakujących i złośliwych osób.</a:t>
            </a:r>
          </a:p>
          <a:p>
            <a:pPr algn="ctr"/>
            <a:endParaRPr lang="en-US" dirty="0">
              <a:solidFill>
                <a:srgbClr val="085156"/>
              </a:solidFill>
              <a:latin typeface="Calibri" charset="0"/>
              <a:ea typeface="Calibri" charset="0"/>
              <a:cs typeface="Calibri" charset="0"/>
            </a:endParaRPr>
          </a:p>
          <a:p>
            <a:pPr algn="ctr"/>
            <a:r>
              <a:rPr lang="en-US" dirty="0">
                <a:solidFill>
                  <a:srgbClr val="085156"/>
                </a:solidFill>
                <a:latin typeface="Calibri" charset="0"/>
                <a:ea typeface="Calibri" charset="0"/>
                <a:cs typeface="Calibri" charset="0"/>
              </a:rPr>
              <a:t> </a:t>
            </a:r>
            <a:endParaRPr lang="es-ES_tradnl" dirty="0">
              <a:solidFill>
                <a:srgbClr val="085156"/>
              </a:solidFill>
              <a:latin typeface="Calibri" charset="0"/>
              <a:ea typeface="Calibri" charset="0"/>
              <a:cs typeface="Calibri" charset="0"/>
            </a:endParaRPr>
          </a:p>
        </p:txBody>
      </p:sp>
      <p:cxnSp>
        <p:nvCxnSpPr>
          <p:cNvPr id="26" name="Straight Connector 25">
            <a:extLst>
              <a:ext uri="{FF2B5EF4-FFF2-40B4-BE49-F238E27FC236}">
                <a16:creationId xmlns:a16="http://schemas.microsoft.com/office/drawing/2014/main" xmlns="" id="{1980E558-EFC7-D942-8111-B2297B363145}"/>
              </a:ext>
            </a:extLst>
          </p:cNvPr>
          <p:cNvCxnSpPr>
            <a:cxnSpLocks/>
          </p:cNvCxnSpPr>
          <p:nvPr/>
        </p:nvCxnSpPr>
        <p:spPr>
          <a:xfrm>
            <a:off x="7238082" y="1680498"/>
            <a:ext cx="2908461" cy="0"/>
          </a:xfrm>
          <a:prstGeom prst="line">
            <a:avLst/>
          </a:prstGeom>
          <a:ln w="19050">
            <a:solidFill>
              <a:srgbClr val="ED289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6D7AAB5-3414-474C-B9FA-79DA92D5DF5B}"/>
              </a:ext>
            </a:extLst>
          </p:cNvPr>
          <p:cNvCxnSpPr>
            <a:cxnSpLocks/>
          </p:cNvCxnSpPr>
          <p:nvPr/>
        </p:nvCxnSpPr>
        <p:spPr>
          <a:xfrm rot="10800000">
            <a:off x="10135525" y="1669482"/>
            <a:ext cx="0" cy="980500"/>
          </a:xfrm>
          <a:prstGeom prst="line">
            <a:avLst/>
          </a:prstGeom>
          <a:ln w="19050">
            <a:solidFill>
              <a:srgbClr val="ED2891"/>
            </a:solidFill>
            <a:prstDash val="sysDot"/>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02E80DD-0ED8-C64C-A241-8E909BB7A49B}"/>
              </a:ext>
            </a:extLst>
          </p:cNvPr>
          <p:cNvSpPr/>
          <p:nvPr/>
        </p:nvSpPr>
        <p:spPr>
          <a:xfrm rot="10800000" flipV="1">
            <a:off x="10052900" y="2633456"/>
            <a:ext cx="165253" cy="165253"/>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9C04402B-F3CB-A84B-A121-90A27FDE87D5}"/>
              </a:ext>
            </a:extLst>
          </p:cNvPr>
          <p:cNvSpPr/>
          <p:nvPr/>
        </p:nvSpPr>
        <p:spPr>
          <a:xfrm>
            <a:off x="8651789" y="2880907"/>
            <a:ext cx="3033310" cy="3785652"/>
          </a:xfrm>
          <a:prstGeom prst="rect">
            <a:avLst/>
          </a:prstGeom>
        </p:spPr>
        <p:txBody>
          <a:bodyPr wrap="square">
            <a:spAutoFit/>
          </a:bodyPr>
          <a:lstStyle/>
          <a:p>
            <a:pPr algn="ctr"/>
            <a:r>
              <a:rPr lang="pl-PL" sz="2000" dirty="0" smtClean="0">
                <a:solidFill>
                  <a:srgbClr val="085156"/>
                </a:solidFill>
                <a:latin typeface="Calibri" charset="0"/>
                <a:ea typeface="Calibri" charset="0"/>
                <a:cs typeface="Calibri" charset="0"/>
              </a:rPr>
              <a:t>Dotyczy </a:t>
            </a:r>
            <a:r>
              <a:rPr lang="pl-PL" sz="2000" dirty="0" smtClean="0">
                <a:solidFill>
                  <a:srgbClr val="085156"/>
                </a:solidFill>
                <a:latin typeface="Calibri" charset="0"/>
                <a:ea typeface="Calibri" charset="0"/>
                <a:cs typeface="Calibri" charset="0"/>
              </a:rPr>
              <a:t>praw i wolności zapisanych w prawie.</a:t>
            </a:r>
            <a:br>
              <a:rPr lang="pl-PL" sz="2000" dirty="0" smtClean="0">
                <a:solidFill>
                  <a:srgbClr val="085156"/>
                </a:solidFill>
                <a:latin typeface="Calibri" charset="0"/>
                <a:ea typeface="Calibri" charset="0"/>
                <a:cs typeface="Calibri" charset="0"/>
              </a:rPr>
            </a:br>
            <a:r>
              <a:rPr lang="pl-PL" sz="2000" dirty="0" smtClean="0">
                <a:solidFill>
                  <a:srgbClr val="085156"/>
                </a:solidFill>
                <a:latin typeface="Calibri" charset="0"/>
                <a:ea typeface="Calibri" charset="0"/>
                <a:cs typeface="Calibri" charset="0"/>
              </a:rPr>
              <a:t/>
            </a:r>
            <a:br>
              <a:rPr lang="pl-PL" sz="2000" dirty="0" smtClean="0">
                <a:solidFill>
                  <a:srgbClr val="085156"/>
                </a:solidFill>
                <a:latin typeface="Calibri" charset="0"/>
                <a:ea typeface="Calibri" charset="0"/>
                <a:cs typeface="Calibri" charset="0"/>
              </a:rPr>
            </a:br>
            <a:r>
              <a:rPr lang="pl-PL" sz="2000" dirty="0" smtClean="0">
                <a:solidFill>
                  <a:srgbClr val="085156"/>
                </a:solidFill>
                <a:latin typeface="Calibri" charset="0"/>
                <a:ea typeface="Calibri" charset="0"/>
                <a:cs typeface="Calibri" charset="0"/>
              </a:rPr>
              <a:t>Jest to kwestia prawna dotycząca gromadzenia, udostępniania i wykorzystywania danych.</a:t>
            </a:r>
            <a:br>
              <a:rPr lang="pl-PL" sz="2000" dirty="0" smtClean="0">
                <a:solidFill>
                  <a:srgbClr val="085156"/>
                </a:solidFill>
                <a:latin typeface="Calibri" charset="0"/>
                <a:ea typeface="Calibri" charset="0"/>
                <a:cs typeface="Calibri" charset="0"/>
              </a:rPr>
            </a:br>
            <a:r>
              <a:rPr lang="pl-PL" sz="2000" dirty="0" smtClean="0">
                <a:solidFill>
                  <a:srgbClr val="085156"/>
                </a:solidFill>
                <a:latin typeface="Calibri" charset="0"/>
                <a:ea typeface="Calibri" charset="0"/>
                <a:cs typeface="Calibri" charset="0"/>
              </a:rPr>
              <a:t/>
            </a:r>
            <a:br>
              <a:rPr lang="pl-PL" sz="2000" dirty="0" smtClean="0">
                <a:solidFill>
                  <a:srgbClr val="085156"/>
                </a:solidFill>
                <a:latin typeface="Calibri" charset="0"/>
                <a:ea typeface="Calibri" charset="0"/>
                <a:cs typeface="Calibri" charset="0"/>
              </a:rPr>
            </a:br>
            <a:r>
              <a:rPr lang="pl-PL" sz="2000" dirty="0" smtClean="0">
                <a:solidFill>
                  <a:srgbClr val="085156"/>
                </a:solidFill>
                <a:latin typeface="Calibri" charset="0"/>
                <a:ea typeface="Calibri" charset="0"/>
                <a:cs typeface="Calibri" charset="0"/>
              </a:rPr>
              <a:t>Sama technologia nie może zapewnić prywatności danych </a:t>
            </a:r>
            <a:r>
              <a:rPr lang="pl-PL" sz="2000" dirty="0" smtClean="0">
                <a:solidFill>
                  <a:srgbClr val="085156"/>
                </a:solidFill>
                <a:latin typeface="Calibri" charset="0"/>
                <a:ea typeface="Calibri" charset="0"/>
                <a:cs typeface="Calibri" charset="0"/>
              </a:rPr>
              <a:t>osobowych.</a:t>
            </a:r>
            <a:endParaRPr lang="en-US" sz="2000" dirty="0" smtClean="0">
              <a:solidFill>
                <a:srgbClr val="085156"/>
              </a:solidFill>
              <a:latin typeface="Calibri" charset="0"/>
              <a:ea typeface="Calibri" charset="0"/>
              <a:cs typeface="Calibri" charset="0"/>
            </a:endParaRPr>
          </a:p>
          <a:p>
            <a:pPr algn="ctr"/>
            <a:endParaRPr lang="pl-PL" sz="2000" dirty="0" smtClean="0">
              <a:solidFill>
                <a:srgbClr val="085156"/>
              </a:solidFill>
              <a:latin typeface="Calibri" charset="0"/>
              <a:ea typeface="Calibri" charset="0"/>
              <a:cs typeface="Calibri" charset="0"/>
            </a:endParaRPr>
          </a:p>
        </p:txBody>
      </p:sp>
      <p:sp>
        <p:nvSpPr>
          <p:cNvPr id="32" name="Rectangle 31">
            <a:extLst>
              <a:ext uri="{FF2B5EF4-FFF2-40B4-BE49-F238E27FC236}">
                <a16:creationId xmlns:a16="http://schemas.microsoft.com/office/drawing/2014/main" xmlns="" id="{8FC3AEE1-E7AA-0241-82E8-403F5D7AB286}"/>
              </a:ext>
            </a:extLst>
          </p:cNvPr>
          <p:cNvSpPr/>
          <p:nvPr/>
        </p:nvSpPr>
        <p:spPr>
          <a:xfrm>
            <a:off x="349001" y="1795748"/>
            <a:ext cx="3297567" cy="3310571"/>
          </a:xfrm>
          <a:prstGeom prst="rect">
            <a:avLst/>
          </a:prstGeom>
          <a:noFill/>
          <a:ln w="19050">
            <a:solidFill>
              <a:srgbClr val="F15A2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BD58803D-AF4F-2D4F-932E-2787EF203D04}"/>
              </a:ext>
            </a:extLst>
          </p:cNvPr>
          <p:cNvSpPr/>
          <p:nvPr/>
        </p:nvSpPr>
        <p:spPr>
          <a:xfrm>
            <a:off x="8567466" y="2732180"/>
            <a:ext cx="3119467" cy="3745736"/>
          </a:xfrm>
          <a:prstGeom prst="rect">
            <a:avLst/>
          </a:prstGeom>
          <a:noFill/>
          <a:ln w="19050">
            <a:solidFill>
              <a:srgbClr val="ED289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テキスト プレースホルダー 36">
            <a:extLst>
              <a:ext uri="{FF2B5EF4-FFF2-40B4-BE49-F238E27FC236}">
                <a16:creationId xmlns:a16="http://schemas.microsoft.com/office/drawing/2014/main" xmlns="" id="{38E5EA31-92BE-5345-88E4-AADB924616E9}"/>
              </a:ext>
            </a:extLst>
          </p:cNvPr>
          <p:cNvSpPr txBox="1">
            <a:spLocks/>
          </p:cNvSpPr>
          <p:nvPr/>
        </p:nvSpPr>
        <p:spPr bwMode="auto">
          <a:xfrm>
            <a:off x="393069" y="625310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230842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3302708" cy="6858004"/>
            <a:chOff x="2" y="-5"/>
            <a:chExt cx="4790545"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581532" y="1857002"/>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8" name="Text Placeholder 6"/>
          <p:cNvSpPr txBox="1">
            <a:spLocks/>
          </p:cNvSpPr>
          <p:nvPr/>
        </p:nvSpPr>
        <p:spPr>
          <a:xfrm>
            <a:off x="368152" y="2844735"/>
            <a:ext cx="2725656"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1" name="TextBox 10"/>
          <p:cNvSpPr txBox="1"/>
          <p:nvPr/>
        </p:nvSpPr>
        <p:spPr>
          <a:xfrm>
            <a:off x="440902" y="825503"/>
            <a:ext cx="2497103" cy="1077218"/>
          </a:xfrm>
          <a:prstGeom prst="rect">
            <a:avLst/>
          </a:prstGeom>
          <a:noFill/>
        </p:spPr>
        <p:txBody>
          <a:bodyPr wrap="square" rtlCol="0">
            <a:spAutoFit/>
          </a:bodyPr>
          <a:lstStyle/>
          <a:p>
            <a:r>
              <a:rPr lang="pl-PL" sz="3200" dirty="0" smtClean="0">
                <a:solidFill>
                  <a:schemeClr val="bg1"/>
                </a:solidFill>
              </a:rPr>
              <a:t>Prywatność danych</a:t>
            </a:r>
            <a:endParaRPr lang="es-ES_tradnl" sz="3200" dirty="0">
              <a:solidFill>
                <a:schemeClr val="bg1"/>
              </a:solidFill>
            </a:endParaRPr>
          </a:p>
        </p:txBody>
      </p:sp>
      <p:sp>
        <p:nvSpPr>
          <p:cNvPr id="19" name="TextBox 18"/>
          <p:cNvSpPr txBox="1"/>
          <p:nvPr/>
        </p:nvSpPr>
        <p:spPr>
          <a:xfrm>
            <a:off x="179882" y="2598067"/>
            <a:ext cx="2913926" cy="1200329"/>
          </a:xfrm>
          <a:prstGeom prst="rect">
            <a:avLst/>
          </a:prstGeom>
          <a:noFill/>
        </p:spPr>
        <p:txBody>
          <a:bodyPr wrap="square" rtlCol="0">
            <a:spAutoFit/>
          </a:bodyPr>
          <a:lstStyle/>
          <a:p>
            <a:r>
              <a:rPr lang="pl-PL" sz="2400" dirty="0" smtClean="0">
                <a:solidFill>
                  <a:schemeClr val="bg1"/>
                </a:solidFill>
              </a:rPr>
              <a:t>Unijne regulacje ochrony danych – RODO</a:t>
            </a:r>
            <a:endParaRPr lang="es-ES_tradnl" sz="2400" dirty="0">
              <a:solidFill>
                <a:schemeClr val="bg1"/>
              </a:solidFill>
            </a:endParaRPr>
          </a:p>
        </p:txBody>
      </p:sp>
      <p:sp>
        <p:nvSpPr>
          <p:cNvPr id="7" name="Rectangle 6"/>
          <p:cNvSpPr/>
          <p:nvPr/>
        </p:nvSpPr>
        <p:spPr>
          <a:xfrm>
            <a:off x="3896693" y="285670"/>
            <a:ext cx="8186356" cy="5478423"/>
          </a:xfrm>
          <a:prstGeom prst="rect">
            <a:avLst/>
          </a:prstGeom>
        </p:spPr>
        <p:txBody>
          <a:bodyPr wrap="square">
            <a:spAutoFit/>
          </a:bodyPr>
          <a:lstStyle/>
          <a:p>
            <a:pPr marL="342900" indent="-342900">
              <a:spcAft>
                <a:spcPts val="1200"/>
              </a:spcAft>
            </a:pPr>
            <a:endParaRPr lang="pl-PL" dirty="0" smtClean="0">
              <a:solidFill>
                <a:srgbClr val="085156"/>
              </a:solidFill>
            </a:endParaRPr>
          </a:p>
          <a:p>
            <a:pPr marL="342900" indent="-342900">
              <a:spcAft>
                <a:spcPts val="1200"/>
              </a:spcAft>
            </a:pPr>
            <a:r>
              <a:rPr lang="pl-PL" dirty="0" smtClean="0">
                <a:solidFill>
                  <a:srgbClr val="085156"/>
                </a:solidFill>
              </a:rPr>
              <a:t>Zgodnie z ogólnym rozporządzeniem o ochronie danych (UE) 2016/679</a:t>
            </a:r>
            <a:endParaRPr lang="pl-PL" sz="1600" dirty="0" smtClean="0"/>
          </a:p>
          <a:p>
            <a:pPr marL="342900" indent="-342900">
              <a:spcAft>
                <a:spcPts val="1200"/>
              </a:spcAft>
            </a:pPr>
            <a:r>
              <a:rPr lang="pl-PL" dirty="0" smtClean="0">
                <a:solidFill>
                  <a:srgbClr val="085156"/>
                </a:solidFill>
              </a:rPr>
              <a:t>Dane osobowe powinny być:</a:t>
            </a:r>
          </a:p>
          <a:p>
            <a:pPr marL="342900" indent="-342900">
              <a:spcAft>
                <a:spcPts val="1200"/>
              </a:spcAft>
              <a:buFont typeface="Arial" pitchFamily="34" charset="0"/>
              <a:buChar char="•"/>
            </a:pPr>
            <a:r>
              <a:rPr lang="pl-PL" dirty="0" smtClean="0">
                <a:solidFill>
                  <a:srgbClr val="085156"/>
                </a:solidFill>
              </a:rPr>
              <a:t>przetwarzane zgodnie z prawem, uczciwie i przejrzyście</a:t>
            </a:r>
          </a:p>
          <a:p>
            <a:pPr marL="342900" indent="-342900">
              <a:spcAft>
                <a:spcPts val="1200"/>
              </a:spcAft>
              <a:buFont typeface="Arial" pitchFamily="34" charset="0"/>
              <a:buChar char="•"/>
            </a:pPr>
            <a:r>
              <a:rPr lang="pl-PL" dirty="0" smtClean="0">
                <a:solidFill>
                  <a:srgbClr val="085156"/>
                </a:solidFill>
              </a:rPr>
              <a:t>zbierane do określonych, wyraźnych i zgodnych z prawem celów i nieprzetwarzane dalej w sposób niezgodny z tymi celami</a:t>
            </a:r>
          </a:p>
          <a:p>
            <a:pPr marL="342900" indent="-342900">
              <a:spcAft>
                <a:spcPts val="1200"/>
              </a:spcAft>
              <a:buFont typeface="Arial" pitchFamily="34" charset="0"/>
              <a:buChar char="•"/>
            </a:pPr>
            <a:r>
              <a:rPr lang="pl-PL" dirty="0" smtClean="0">
                <a:solidFill>
                  <a:srgbClr val="085156"/>
                </a:solidFill>
              </a:rPr>
              <a:t>adekwatne, odpowiednie i ograniczone do tego, co jest konieczne w związku z celami, dla których są przetwarzane</a:t>
            </a:r>
          </a:p>
          <a:p>
            <a:pPr marL="342900" indent="-342900">
              <a:spcAft>
                <a:spcPts val="1200"/>
              </a:spcAft>
              <a:buFont typeface="Arial" pitchFamily="34" charset="0"/>
              <a:buChar char="•"/>
            </a:pPr>
            <a:r>
              <a:rPr lang="pl-PL" dirty="0" smtClean="0">
                <a:solidFill>
                  <a:srgbClr val="085156"/>
                </a:solidFill>
              </a:rPr>
              <a:t>dokładne i, w razie potrzeby, aktualizowane</a:t>
            </a:r>
          </a:p>
          <a:p>
            <a:pPr marL="342900" indent="-342900">
              <a:spcAft>
                <a:spcPts val="1200"/>
              </a:spcAft>
              <a:buFont typeface="Arial" pitchFamily="34" charset="0"/>
              <a:buChar char="•"/>
            </a:pPr>
            <a:r>
              <a:rPr lang="pl-PL" dirty="0" smtClean="0">
                <a:solidFill>
                  <a:srgbClr val="085156"/>
                </a:solidFill>
              </a:rPr>
              <a:t>przechowywane w formie umożliwiającej identyfikację osób, których dane dotyczą, nie dłużej niż jest to konieczne</a:t>
            </a:r>
          </a:p>
          <a:p>
            <a:pPr marL="342900" indent="-342900">
              <a:spcAft>
                <a:spcPts val="1200"/>
              </a:spcAft>
              <a:buFont typeface="Arial" pitchFamily="34" charset="0"/>
              <a:buChar char="•"/>
            </a:pPr>
            <a:r>
              <a:rPr lang="pl-PL" dirty="0" smtClean="0">
                <a:solidFill>
                  <a:srgbClr val="085156"/>
                </a:solidFill>
              </a:rPr>
              <a:t>przetwarzane w sposób zapewniający odpowiednie bezpieczeństwo danych osobowych, w tym ochronę przed nieuprawnionym lub niezgodnym z prawem przetwarzaniem oraz przed przypadkową utratą, zniszczeniem lub uszkodzeniem, przy użyciu odpowiednich środków technicznych lub organizacyjnych.</a:t>
            </a:r>
            <a:endParaRPr lang="en-US" dirty="0">
              <a:solidFill>
                <a:srgbClr val="085156"/>
              </a:solidFill>
            </a:endParaRPr>
          </a:p>
        </p:txBody>
      </p:sp>
    </p:spTree>
    <p:extLst>
      <p:ext uri="{BB962C8B-B14F-4D97-AF65-F5344CB8AC3E}">
        <p14:creationId xmlns="" xmlns:p14="http://schemas.microsoft.com/office/powerpoint/2010/main" val="163432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02" y="0"/>
            <a:ext cx="3302708" cy="6858004"/>
            <a:chOff x="2" y="-5"/>
            <a:chExt cx="4790545"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44305" y="2310010"/>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8" name="Text Placeholder 6"/>
          <p:cNvSpPr txBox="1">
            <a:spLocks/>
          </p:cNvSpPr>
          <p:nvPr/>
        </p:nvSpPr>
        <p:spPr>
          <a:xfrm>
            <a:off x="368152" y="2844735"/>
            <a:ext cx="2725656"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1" name="TextBox 10"/>
          <p:cNvSpPr txBox="1"/>
          <p:nvPr/>
        </p:nvSpPr>
        <p:spPr>
          <a:xfrm>
            <a:off x="520505" y="533400"/>
            <a:ext cx="2497103" cy="584775"/>
          </a:xfrm>
          <a:prstGeom prst="rect">
            <a:avLst/>
          </a:prstGeom>
          <a:noFill/>
        </p:spPr>
        <p:txBody>
          <a:bodyPr wrap="square" rtlCol="0">
            <a:spAutoFit/>
          </a:bodyPr>
          <a:lstStyle/>
          <a:p>
            <a:r>
              <a:rPr lang="pl-PL" sz="3200" dirty="0" smtClean="0">
                <a:solidFill>
                  <a:schemeClr val="bg1"/>
                </a:solidFill>
              </a:rPr>
              <a:t>RODO</a:t>
            </a:r>
            <a:endParaRPr lang="es-ES_tradnl" sz="3200" dirty="0">
              <a:solidFill>
                <a:schemeClr val="bg1"/>
              </a:solidFill>
            </a:endParaRPr>
          </a:p>
        </p:txBody>
      </p:sp>
      <p:sp>
        <p:nvSpPr>
          <p:cNvPr id="7" name="Rectangle 6"/>
          <p:cNvSpPr/>
          <p:nvPr/>
        </p:nvSpPr>
        <p:spPr>
          <a:xfrm>
            <a:off x="3933888" y="256128"/>
            <a:ext cx="7164847" cy="1323439"/>
          </a:xfrm>
          <a:prstGeom prst="rect">
            <a:avLst/>
          </a:prstGeom>
        </p:spPr>
        <p:txBody>
          <a:bodyPr wrap="square">
            <a:spAutoFit/>
          </a:bodyPr>
          <a:lstStyle/>
          <a:p>
            <a:pPr algn="ctr"/>
            <a:r>
              <a:rPr lang="pl-PL" sz="2000" b="1" dirty="0" smtClean="0"/>
              <a:t>Dane osobowe to wszelkie informacje dotyczące zidentyfikowanej lub możliwej do zidentyfikowania osoby fizycznej.</a:t>
            </a:r>
            <a:r>
              <a:rPr lang="pl-PL" sz="2000" dirty="0" smtClean="0"/>
              <a:t> Różne informacje, które razem zebrane mogą prowadzić do identyfikacji konkretnej osoby, również stanowią dane osobowe.</a:t>
            </a:r>
            <a:endParaRPr lang="es-ES_tradnl" sz="2000" dirty="0"/>
          </a:p>
        </p:txBody>
      </p:sp>
      <p:sp>
        <p:nvSpPr>
          <p:cNvPr id="13" name="Rectangle 12"/>
          <p:cNvSpPr/>
          <p:nvPr/>
        </p:nvSpPr>
        <p:spPr>
          <a:xfrm>
            <a:off x="3525291" y="1842270"/>
            <a:ext cx="2238385" cy="1938992"/>
          </a:xfrm>
          <a:prstGeom prst="rect">
            <a:avLst/>
          </a:prstGeom>
        </p:spPr>
        <p:txBody>
          <a:bodyPr wrap="square">
            <a:spAutoFit/>
          </a:bodyPr>
          <a:lstStyle/>
          <a:p>
            <a:pPr algn="ctr"/>
            <a:r>
              <a:rPr lang="pl-PL" sz="2000" b="1" dirty="0" smtClean="0">
                <a:solidFill>
                  <a:srgbClr val="333333"/>
                </a:solidFill>
              </a:rPr>
              <a:t>Informacja finansowa</a:t>
            </a:r>
            <a:endParaRPr lang="en-US" sz="2000" b="1" dirty="0">
              <a:solidFill>
                <a:srgbClr val="333333"/>
              </a:solidFill>
            </a:endParaRPr>
          </a:p>
          <a:p>
            <a:pPr marL="285750" indent="-285750" algn="ctr">
              <a:buFont typeface="Arial" charset="0"/>
              <a:buChar char="•"/>
            </a:pPr>
            <a:r>
              <a:rPr lang="pl-PL" sz="2000" dirty="0" smtClean="0">
                <a:solidFill>
                  <a:srgbClr val="333333"/>
                </a:solidFill>
              </a:rPr>
              <a:t>Karta kredytowa</a:t>
            </a:r>
            <a:endParaRPr lang="en-US" sz="2000" dirty="0">
              <a:solidFill>
                <a:srgbClr val="333333"/>
              </a:solidFill>
            </a:endParaRPr>
          </a:p>
          <a:p>
            <a:pPr marL="285750" indent="-285750" algn="ctr">
              <a:buFont typeface="Arial" charset="0"/>
              <a:buChar char="•"/>
            </a:pPr>
            <a:r>
              <a:rPr lang="pl-PL" sz="2000" dirty="0" smtClean="0">
                <a:solidFill>
                  <a:srgbClr val="333333"/>
                </a:solidFill>
              </a:rPr>
              <a:t>Dane konta</a:t>
            </a:r>
            <a:endParaRPr lang="en-US" sz="2000" dirty="0">
              <a:solidFill>
                <a:srgbClr val="333333"/>
              </a:solidFill>
            </a:endParaRPr>
          </a:p>
          <a:p>
            <a:pPr marL="285750" indent="-285750" algn="ctr">
              <a:buFont typeface="Arial" charset="0"/>
              <a:buChar char="•"/>
            </a:pPr>
            <a:r>
              <a:rPr lang="pl-PL" sz="2000" dirty="0" smtClean="0">
                <a:solidFill>
                  <a:srgbClr val="333333"/>
                </a:solidFill>
              </a:rPr>
              <a:t>Numer klienta</a:t>
            </a:r>
            <a:endParaRPr lang="en-US" sz="2000" dirty="0">
              <a:solidFill>
                <a:srgbClr val="333333"/>
              </a:solidFill>
            </a:endParaRPr>
          </a:p>
          <a:p>
            <a:pPr algn="ctr"/>
            <a:endParaRPr lang="es-ES_tradnl" sz="2000" dirty="0"/>
          </a:p>
        </p:txBody>
      </p:sp>
      <p:sp>
        <p:nvSpPr>
          <p:cNvPr id="14" name="Rectangle 13"/>
          <p:cNvSpPr/>
          <p:nvPr/>
        </p:nvSpPr>
        <p:spPr>
          <a:xfrm>
            <a:off x="6130014" y="1878422"/>
            <a:ext cx="2796258" cy="2246769"/>
          </a:xfrm>
          <a:prstGeom prst="rect">
            <a:avLst/>
          </a:prstGeom>
        </p:spPr>
        <p:txBody>
          <a:bodyPr wrap="square">
            <a:spAutoFit/>
          </a:bodyPr>
          <a:lstStyle/>
          <a:p>
            <a:pPr algn="ctr"/>
            <a:r>
              <a:rPr lang="pl-PL" sz="2000" b="1" dirty="0" smtClean="0">
                <a:solidFill>
                  <a:srgbClr val="333333"/>
                </a:solidFill>
              </a:rPr>
              <a:t>Informacje kontaktowe</a:t>
            </a:r>
            <a:endParaRPr lang="en-US" sz="2000" b="1" dirty="0">
              <a:solidFill>
                <a:srgbClr val="333333"/>
              </a:solidFill>
            </a:endParaRPr>
          </a:p>
          <a:p>
            <a:pPr marL="285750" indent="-285750" algn="ctr">
              <a:buFont typeface="Arial" charset="0"/>
              <a:buChar char="•"/>
            </a:pPr>
            <a:r>
              <a:rPr lang="pl-PL" sz="2000" dirty="0" smtClean="0">
                <a:solidFill>
                  <a:srgbClr val="333333"/>
                </a:solidFill>
              </a:rPr>
              <a:t>Adres domowy</a:t>
            </a:r>
            <a:endParaRPr lang="en-US" sz="2000" dirty="0">
              <a:solidFill>
                <a:srgbClr val="333333"/>
              </a:solidFill>
            </a:endParaRPr>
          </a:p>
          <a:p>
            <a:pPr marL="285750" indent="-285750" algn="ctr">
              <a:buFont typeface="Arial" charset="0"/>
              <a:buChar char="•"/>
            </a:pPr>
            <a:r>
              <a:rPr lang="pl-PL" sz="2000" dirty="0" smtClean="0">
                <a:solidFill>
                  <a:srgbClr val="333333"/>
                </a:solidFill>
              </a:rPr>
              <a:t>Adres e-</a:t>
            </a:r>
            <a:r>
              <a:rPr lang="en-US" sz="2000" dirty="0" smtClean="0">
                <a:solidFill>
                  <a:srgbClr val="333333"/>
                </a:solidFill>
              </a:rPr>
              <a:t>mail</a:t>
            </a:r>
            <a:endParaRPr lang="en-US" sz="2000" dirty="0">
              <a:solidFill>
                <a:srgbClr val="333333"/>
              </a:solidFill>
            </a:endParaRPr>
          </a:p>
          <a:p>
            <a:pPr marL="285750" indent="-285750" algn="ctr">
              <a:buFont typeface="Arial" charset="0"/>
              <a:buChar char="•"/>
            </a:pPr>
            <a:r>
              <a:rPr lang="pl-PL" sz="2000" dirty="0" smtClean="0">
                <a:solidFill>
                  <a:srgbClr val="333333"/>
                </a:solidFill>
              </a:rPr>
              <a:t>Numer telefonu</a:t>
            </a:r>
            <a:endParaRPr lang="en-US" sz="2000" dirty="0">
              <a:solidFill>
                <a:srgbClr val="333333"/>
              </a:solidFill>
            </a:endParaRPr>
          </a:p>
          <a:p>
            <a:pPr marL="285750" indent="-285750" algn="ctr">
              <a:buFont typeface="Arial" charset="0"/>
              <a:buChar char="•"/>
            </a:pPr>
            <a:r>
              <a:rPr lang="pl-PL" sz="2000" dirty="0" smtClean="0">
                <a:solidFill>
                  <a:srgbClr val="333333"/>
                </a:solidFill>
              </a:rPr>
              <a:t>Adres </a:t>
            </a:r>
            <a:r>
              <a:rPr lang="en-US" sz="2000" dirty="0" smtClean="0">
                <a:solidFill>
                  <a:srgbClr val="333333"/>
                </a:solidFill>
              </a:rPr>
              <a:t>IP</a:t>
            </a:r>
            <a:endParaRPr lang="en-US" sz="2000" dirty="0">
              <a:solidFill>
                <a:srgbClr val="333333"/>
              </a:solidFill>
            </a:endParaRPr>
          </a:p>
          <a:p>
            <a:pPr marL="285750" indent="-285750" algn="ctr">
              <a:buFont typeface="Arial" charset="0"/>
              <a:buChar char="•"/>
            </a:pPr>
            <a:r>
              <a:rPr lang="pl-PL" sz="2000" dirty="0" smtClean="0">
                <a:solidFill>
                  <a:srgbClr val="333333"/>
                </a:solidFill>
              </a:rPr>
              <a:t>Dane lokalizacyjne </a:t>
            </a:r>
            <a:r>
              <a:rPr lang="en-US" sz="2000" dirty="0" smtClean="0">
                <a:solidFill>
                  <a:srgbClr val="333333"/>
                </a:solidFill>
              </a:rPr>
              <a:t>(</a:t>
            </a:r>
            <a:r>
              <a:rPr lang="en-US" sz="2000" dirty="0">
                <a:solidFill>
                  <a:srgbClr val="333333"/>
                </a:solidFill>
              </a:rPr>
              <a:t>GPS)</a:t>
            </a:r>
          </a:p>
        </p:txBody>
      </p:sp>
      <p:sp>
        <p:nvSpPr>
          <p:cNvPr id="15" name="Rectangle 14"/>
          <p:cNvSpPr/>
          <p:nvPr/>
        </p:nvSpPr>
        <p:spPr>
          <a:xfrm>
            <a:off x="9431930" y="1887344"/>
            <a:ext cx="2562951" cy="1938992"/>
          </a:xfrm>
          <a:prstGeom prst="rect">
            <a:avLst/>
          </a:prstGeom>
        </p:spPr>
        <p:txBody>
          <a:bodyPr wrap="square">
            <a:spAutoFit/>
          </a:bodyPr>
          <a:lstStyle/>
          <a:p>
            <a:pPr algn="ctr"/>
            <a:r>
              <a:rPr lang="pl-PL" sz="2000" b="1" dirty="0" smtClean="0">
                <a:solidFill>
                  <a:srgbClr val="333333"/>
                </a:solidFill>
              </a:rPr>
              <a:t>Inne</a:t>
            </a:r>
            <a:endParaRPr lang="en-US" sz="2000" b="1" dirty="0">
              <a:solidFill>
                <a:srgbClr val="333333"/>
              </a:solidFill>
            </a:endParaRPr>
          </a:p>
          <a:p>
            <a:pPr marL="342900" indent="-342900" algn="ctr">
              <a:buFont typeface="Arial" charset="0"/>
              <a:buChar char="•"/>
            </a:pPr>
            <a:r>
              <a:rPr lang="pl-PL" sz="2000" dirty="0" smtClean="0">
                <a:solidFill>
                  <a:srgbClr val="333333"/>
                </a:solidFill>
              </a:rPr>
              <a:t>Historia zdrowia</a:t>
            </a:r>
            <a:endParaRPr lang="en-US" sz="2000" dirty="0">
              <a:solidFill>
                <a:srgbClr val="333333"/>
              </a:solidFill>
            </a:endParaRPr>
          </a:p>
          <a:p>
            <a:pPr marL="342900" indent="-342900" algn="ctr">
              <a:buFont typeface="Arial" charset="0"/>
              <a:buChar char="•"/>
            </a:pPr>
            <a:r>
              <a:rPr lang="pl-PL" sz="2000" dirty="0" err="1" smtClean="0">
                <a:solidFill>
                  <a:srgbClr val="333333"/>
                </a:solidFill>
              </a:rPr>
              <a:t>Rating</a:t>
            </a:r>
            <a:r>
              <a:rPr lang="pl-PL" sz="2000" dirty="0" smtClean="0">
                <a:solidFill>
                  <a:srgbClr val="333333"/>
                </a:solidFill>
              </a:rPr>
              <a:t> kredytowy</a:t>
            </a:r>
            <a:endParaRPr lang="en-US" sz="2000" dirty="0">
              <a:solidFill>
                <a:srgbClr val="333333"/>
              </a:solidFill>
            </a:endParaRPr>
          </a:p>
          <a:p>
            <a:pPr marL="342900" indent="-342900" algn="ctr">
              <a:buFont typeface="Arial" charset="0"/>
              <a:buChar char="•"/>
            </a:pPr>
            <a:r>
              <a:rPr lang="pl-PL" sz="2000" dirty="0" smtClean="0">
                <a:solidFill>
                  <a:srgbClr val="333333"/>
                </a:solidFill>
              </a:rPr>
              <a:t>Odpowiedzi na egzaminach</a:t>
            </a:r>
            <a:endParaRPr lang="en-US" sz="2000" dirty="0">
              <a:solidFill>
                <a:srgbClr val="333333"/>
              </a:solidFill>
            </a:endParaRPr>
          </a:p>
          <a:p>
            <a:pPr marL="342900" indent="-342900" algn="ctr">
              <a:buFont typeface="Arial" charset="0"/>
              <a:buChar char="•"/>
            </a:pPr>
            <a:r>
              <a:rPr lang="pl-PL" sz="2000" dirty="0" smtClean="0">
                <a:solidFill>
                  <a:srgbClr val="333333"/>
                </a:solidFill>
              </a:rPr>
              <a:t>Wystąpienia</a:t>
            </a:r>
            <a:endParaRPr lang="es-ES_tradnl" sz="2000" dirty="0">
              <a:solidFill>
                <a:srgbClr val="333333"/>
              </a:solidFill>
            </a:endParaRPr>
          </a:p>
        </p:txBody>
      </p:sp>
      <p:sp>
        <p:nvSpPr>
          <p:cNvPr id="16" name="Rectangle 15"/>
          <p:cNvSpPr/>
          <p:nvPr/>
        </p:nvSpPr>
        <p:spPr>
          <a:xfrm>
            <a:off x="5330259" y="4248670"/>
            <a:ext cx="4185231" cy="400110"/>
          </a:xfrm>
          <a:prstGeom prst="rect">
            <a:avLst/>
          </a:prstGeom>
        </p:spPr>
        <p:txBody>
          <a:bodyPr wrap="square">
            <a:spAutoFit/>
          </a:bodyPr>
          <a:lstStyle/>
          <a:p>
            <a:pPr algn="ctr"/>
            <a:r>
              <a:rPr lang="pl-PL" sz="2000" b="1" dirty="0" smtClean="0">
                <a:solidFill>
                  <a:srgbClr val="333333"/>
                </a:solidFill>
              </a:rPr>
              <a:t>W przypadku naruszenia:</a:t>
            </a:r>
            <a:endParaRPr lang="es-ES_tradnl" sz="2000" b="1" dirty="0"/>
          </a:p>
        </p:txBody>
      </p:sp>
      <p:sp>
        <p:nvSpPr>
          <p:cNvPr id="18" name="Rectangle 17"/>
          <p:cNvSpPr/>
          <p:nvPr/>
        </p:nvSpPr>
        <p:spPr>
          <a:xfrm>
            <a:off x="8374636" y="5092370"/>
            <a:ext cx="3427750" cy="1323439"/>
          </a:xfrm>
          <a:prstGeom prst="rect">
            <a:avLst/>
          </a:prstGeom>
        </p:spPr>
        <p:txBody>
          <a:bodyPr wrap="square">
            <a:spAutoFit/>
          </a:bodyPr>
          <a:lstStyle/>
          <a:p>
            <a:r>
              <a:rPr lang="pl-PL" sz="2000" dirty="0" smtClean="0"/>
              <a:t>Poinformuj o tym wszystkie osoby dotknięte naruszeniem, jeśli stwarza ono wysokie ryzyko.</a:t>
            </a:r>
            <a:endParaRPr lang="es-ES_tradnl" sz="2000" dirty="0"/>
          </a:p>
        </p:txBody>
      </p:sp>
      <p:sp>
        <p:nvSpPr>
          <p:cNvPr id="19" name="Rectangle 18"/>
          <p:cNvSpPr/>
          <p:nvPr/>
        </p:nvSpPr>
        <p:spPr>
          <a:xfrm>
            <a:off x="3944902" y="5291303"/>
            <a:ext cx="3358909" cy="1323439"/>
          </a:xfrm>
          <a:prstGeom prst="rect">
            <a:avLst/>
          </a:prstGeom>
        </p:spPr>
        <p:txBody>
          <a:bodyPr wrap="square">
            <a:spAutoFit/>
          </a:bodyPr>
          <a:lstStyle/>
          <a:p>
            <a:pPr algn="ctr"/>
            <a:r>
              <a:rPr lang="pl-PL" sz="2000" dirty="0" smtClean="0"/>
              <a:t>Powiadom organ nadzorczy najpóźniej w ciągu 72 godzin od powzięcia wiedzy o naruszeniu.</a:t>
            </a:r>
            <a:endParaRPr lang="es-ES_tradnl" sz="2000" dirty="0"/>
          </a:p>
        </p:txBody>
      </p:sp>
      <p:cxnSp>
        <p:nvCxnSpPr>
          <p:cNvPr id="17" name="Straight Arrow Connector 16"/>
          <p:cNvCxnSpPr/>
          <p:nvPr/>
        </p:nvCxnSpPr>
        <p:spPr>
          <a:xfrm flipH="1">
            <a:off x="5624356" y="4648780"/>
            <a:ext cx="1679456" cy="506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2"/>
          </p:cNvCxnSpPr>
          <p:nvPr/>
        </p:nvCxnSpPr>
        <p:spPr>
          <a:xfrm>
            <a:off x="7422875" y="4648780"/>
            <a:ext cx="2386712" cy="431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3769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344596"/>
            <a:ext cx="5200650" cy="1323439"/>
          </a:xfrm>
          <a:prstGeom prst="rect">
            <a:avLst/>
          </a:prstGeom>
          <a:noFill/>
        </p:spPr>
        <p:txBody>
          <a:bodyPr wrap="square" rtlCol="0">
            <a:spAutoFit/>
          </a:bodyPr>
          <a:lstStyle/>
          <a:p>
            <a:r>
              <a:rPr lang="es-ES_tradnl" sz="4000" b="1" dirty="0">
                <a:solidFill>
                  <a:schemeClr val="bg1"/>
                </a:solidFill>
              </a:rPr>
              <a:t>British Airways</a:t>
            </a:r>
          </a:p>
          <a:p>
            <a:endParaRPr lang="es-ES_tradnl" sz="4000" dirty="0">
              <a:solidFill>
                <a:schemeClr val="bg1"/>
              </a:solidFill>
            </a:endParaRPr>
          </a:p>
        </p:txBody>
      </p:sp>
      <p:pic>
        <p:nvPicPr>
          <p:cNvPr id="4" name="Picture Placeholder 3" descr="A large air plane on a runway at an airport&#10;&#10;Description automatically generated">
            <a:extLst>
              <a:ext uri="{FF2B5EF4-FFF2-40B4-BE49-F238E27FC236}">
                <a16:creationId xmlns="" xmlns:a16="http://schemas.microsoft.com/office/drawing/2014/main" id="{763EBF15-332B-4F55-BF73-AC1FF25ECB11}"/>
              </a:ext>
            </a:extLst>
          </p:cNvPr>
          <p:cNvPicPr>
            <a:picLocks noGrp="1" noChangeAspect="1"/>
          </p:cNvPicPr>
          <p:nvPr>
            <p:ph type="pic" sz="quarter" idx="24"/>
          </p:nvPr>
        </p:nvPicPr>
        <p:blipFill>
          <a:blip r:embed="rId3"/>
          <a:srcRect l="14971" r="14971"/>
          <a:stretch>
            <a:fillRect/>
          </a:stretch>
        </p:blipFill>
        <p:spPr/>
      </p:pic>
      <p:sp>
        <p:nvSpPr>
          <p:cNvPr id="7" name="Rectangle 6"/>
          <p:cNvSpPr/>
          <p:nvPr/>
        </p:nvSpPr>
        <p:spPr>
          <a:xfrm>
            <a:off x="254833" y="1530971"/>
            <a:ext cx="6431717" cy="4462760"/>
          </a:xfrm>
          <a:prstGeom prst="rect">
            <a:avLst/>
          </a:prstGeom>
        </p:spPr>
        <p:txBody>
          <a:bodyPr wrap="square">
            <a:spAutoFit/>
          </a:bodyPr>
          <a:lstStyle/>
          <a:p>
            <a:pPr marL="342900" indent="-342900" fontAlgn="base">
              <a:spcBef>
                <a:spcPts val="1200"/>
              </a:spcBef>
              <a:buFont typeface="Arial" charset="0"/>
              <a:buChar char="•"/>
            </a:pPr>
            <a:r>
              <a:rPr lang="pl-PL" sz="2400" dirty="0" smtClean="0">
                <a:solidFill>
                  <a:schemeClr val="bg1"/>
                </a:solidFill>
                <a:ea typeface="Calibri" charset="0"/>
                <a:cs typeface="Times New Roman" charset="0"/>
              </a:rPr>
              <a:t>Dane pół miliona pasażerów stały się ogólnodostępne w wyniku </a:t>
            </a:r>
            <a:r>
              <a:rPr lang="pl-PL" sz="2400" dirty="0" err="1" smtClean="0">
                <a:solidFill>
                  <a:schemeClr val="bg1"/>
                </a:solidFill>
                <a:ea typeface="Calibri" charset="0"/>
                <a:cs typeface="Times New Roman" charset="0"/>
              </a:rPr>
              <a:t>cyberataku</a:t>
            </a:r>
            <a:r>
              <a:rPr lang="pl-PL" sz="2400" dirty="0" smtClean="0">
                <a:solidFill>
                  <a:schemeClr val="bg1"/>
                </a:solidFill>
                <a:ea typeface="Calibri" charset="0"/>
                <a:cs typeface="Times New Roman" charset="0"/>
              </a:rPr>
              <a:t>.</a:t>
            </a:r>
            <a:r>
              <a:rPr lang="en-US" sz="2400" dirty="0" smtClean="0">
                <a:solidFill>
                  <a:schemeClr val="bg1"/>
                </a:solidFill>
                <a:ea typeface="Calibri" charset="0"/>
                <a:cs typeface="Times New Roman" charset="0"/>
              </a:rPr>
              <a:t> </a:t>
            </a:r>
            <a:r>
              <a:rPr lang="pl-PL" sz="2400" dirty="0" smtClean="0">
                <a:solidFill>
                  <a:schemeClr val="bg1"/>
                </a:solidFill>
                <a:ea typeface="Calibri" charset="0"/>
                <a:cs typeface="Times New Roman" charset="0"/>
              </a:rPr>
              <a:t>Firma poradziła sobie z tą kwestią i powiadomiła policję.</a:t>
            </a:r>
            <a:endParaRPr lang="en-US" sz="2400" dirty="0">
              <a:solidFill>
                <a:schemeClr val="bg1"/>
              </a:solidFill>
              <a:ea typeface="Calibri" charset="0"/>
              <a:cs typeface="Times New Roman" charset="0"/>
            </a:endParaRPr>
          </a:p>
          <a:p>
            <a:pPr marL="342900" indent="-342900" fontAlgn="base">
              <a:spcBef>
                <a:spcPts val="1200"/>
              </a:spcBef>
              <a:buFont typeface="Arial" charset="0"/>
              <a:buChar char="•"/>
            </a:pPr>
            <a:r>
              <a:rPr lang="pl-PL" sz="2400" dirty="0" smtClean="0">
                <a:solidFill>
                  <a:schemeClr val="bg1"/>
                </a:solidFill>
                <a:ea typeface="Calibri" charset="0"/>
                <a:cs typeface="Times New Roman" charset="0"/>
              </a:rPr>
              <a:t>Biuro komisarza ds. Informacji (ICO) przeprowadziło dochodzenie i uznało, że winę ponoszą słabe zabezpieczenia.</a:t>
            </a:r>
          </a:p>
          <a:p>
            <a:pPr marL="342900" indent="-342900" fontAlgn="base">
              <a:spcBef>
                <a:spcPts val="1200"/>
              </a:spcBef>
              <a:buFont typeface="Arial" charset="0"/>
              <a:buChar char="•"/>
            </a:pPr>
            <a:r>
              <a:rPr lang="pl-PL" sz="2400" dirty="0" smtClean="0">
                <a:solidFill>
                  <a:schemeClr val="bg1"/>
                </a:solidFill>
                <a:ea typeface="Calibri" charset="0"/>
                <a:cs typeface="Times New Roman" charset="0"/>
              </a:rPr>
              <a:t>Linia lotnicza będzie musiała zapłacić ICO 183,39 milionów funtów (230 milionów dolarów) za brak ochrony danych swoich klientów.</a:t>
            </a:r>
          </a:p>
        </p:txBody>
      </p:sp>
      <p:sp>
        <p:nvSpPr>
          <p:cNvPr id="5" name="Rectangle 2">
            <a:extLst>
              <a:ext uri="{FF2B5EF4-FFF2-40B4-BE49-F238E27FC236}">
                <a16:creationId xmlns:a16="http://schemas.microsoft.com/office/drawing/2014/main" xmlns="" id="{4F8C53D4-7BE2-4F4E-B683-47B5E851072D}"/>
              </a:ext>
            </a:extLst>
          </p:cNvPr>
          <p:cNvSpPr/>
          <p:nvPr/>
        </p:nvSpPr>
        <p:spPr>
          <a:xfrm>
            <a:off x="6400799" y="6396334"/>
            <a:ext cx="5673970" cy="400110"/>
          </a:xfrm>
          <a:prstGeom prst="rect">
            <a:avLst/>
          </a:prstGeom>
        </p:spPr>
        <p:txBody>
          <a:bodyPr wrap="square">
            <a:spAutoFit/>
          </a:bodyPr>
          <a:lstStyle/>
          <a:p>
            <a:r>
              <a:rPr lang="en-IE" sz="1000" dirty="0">
                <a:latin typeface="Times New Roman" panose="02020603050405020304" pitchFamily="18" charset="0"/>
                <a:ea typeface="Calibri" panose="020F0502020204030204" pitchFamily="34" charset="0"/>
              </a:rPr>
              <a:t> </a:t>
            </a:r>
            <a:r>
              <a:rPr lang="pl-PL" sz="1000" dirty="0" smtClean="0">
                <a:latin typeface="Times New Roman" panose="02020603050405020304" pitchFamily="18" charset="0"/>
                <a:ea typeface="Calibri" panose="020F0502020204030204" pitchFamily="34" charset="0"/>
              </a:rPr>
              <a:t>Źródło</a:t>
            </a:r>
            <a:r>
              <a:rPr lang="en-IE" sz="1000" dirty="0" smtClean="0">
                <a:latin typeface="Times New Roman" panose="02020603050405020304" pitchFamily="18" charset="0"/>
                <a:ea typeface="Calibri" panose="020F0502020204030204" pitchFamily="34" charset="0"/>
              </a:rPr>
              <a:t>: </a:t>
            </a:r>
            <a:r>
              <a:rPr lang="en-US" sz="1000" u="sng" dirty="0">
                <a:solidFill>
                  <a:srgbClr val="0000FF"/>
                </a:solidFill>
                <a:latin typeface="Times New Roman" panose="02020603050405020304" pitchFamily="18" charset="0"/>
                <a:ea typeface="Calibri" panose="020F0502020204030204" pitchFamily="34" charset="0"/>
                <a:hlinkClick r:id="rId4"/>
              </a:rPr>
              <a:t>https://ico.org.uk/about-the-ico/news-and-events/news-and-blogs/2019/07/ico-announces-intention-to-fine-british-airways/</a:t>
            </a:r>
            <a:r>
              <a:rPr lang="en-US" sz="1000" u="sng" dirty="0">
                <a:solidFill>
                  <a:srgbClr val="0000FF"/>
                </a:solidFill>
                <a:latin typeface="Times New Roman" panose="02020603050405020304" pitchFamily="18" charset="0"/>
                <a:ea typeface="Calibri" panose="020F0502020204030204" pitchFamily="34" charset="0"/>
              </a:rPr>
              <a:t> </a:t>
            </a:r>
            <a:endParaRPr lang="en-IE" sz="1000" dirty="0"/>
          </a:p>
        </p:txBody>
      </p:sp>
    </p:spTree>
    <p:extLst>
      <p:ext uri="{BB962C8B-B14F-4D97-AF65-F5344CB8AC3E}">
        <p14:creationId xmlns="" xmlns:p14="http://schemas.microsoft.com/office/powerpoint/2010/main" val="75457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5043" y="1582786"/>
            <a:ext cx="5531141" cy="3827413"/>
          </a:xfrm>
        </p:spPr>
        <p:txBody>
          <a:bodyPr>
            <a:noAutofit/>
          </a:bodyPr>
          <a:lstStyle/>
          <a:p>
            <a:r>
              <a:rPr lang="pl-PL" sz="2800" dirty="0" smtClean="0"/>
              <a:t>Nadzór to model biznesowy Internetu.</a:t>
            </a:r>
          </a:p>
          <a:p>
            <a:endParaRPr lang="en-US" sz="2800" i="0" dirty="0"/>
          </a:p>
          <a:p>
            <a:r>
              <a:rPr lang="en-US" sz="1800" i="0" dirty="0"/>
              <a:t>Bruce Schneider</a:t>
            </a:r>
            <a:endParaRPr lang="en-US" sz="1800" dirty="0"/>
          </a:p>
        </p:txBody>
      </p:sp>
      <p:sp>
        <p:nvSpPr>
          <p:cNvPr id="5" name="Text Placeholder 23"/>
          <p:cNvSpPr txBox="1">
            <a:spLocks/>
          </p:cNvSpPr>
          <p:nvPr/>
        </p:nvSpPr>
        <p:spPr>
          <a:xfrm>
            <a:off x="5663363" y="4565668"/>
            <a:ext cx="785328" cy="1056986"/>
          </a:xfrm>
          <a:prstGeom prst="rect">
            <a:avLst/>
          </a:prstGeom>
        </p:spPr>
        <p:txBody>
          <a:bodyPr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a:t>
            </a:r>
            <a:endParaRPr lang="en-US" dirty="0"/>
          </a:p>
        </p:txBody>
      </p:sp>
      <p:sp>
        <p:nvSpPr>
          <p:cNvPr id="6" name="Text Placeholder 23"/>
          <p:cNvSpPr txBox="1">
            <a:spLocks/>
          </p:cNvSpPr>
          <p:nvPr/>
        </p:nvSpPr>
        <p:spPr>
          <a:xfrm>
            <a:off x="285043" y="971953"/>
            <a:ext cx="2613204" cy="1221666"/>
          </a:xfrm>
          <a:prstGeom prst="rect">
            <a:avLst/>
          </a:prstGeom>
        </p:spPr>
        <p:txBody>
          <a:bodyPr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t>
            </a:r>
          </a:p>
        </p:txBody>
      </p:sp>
    </p:spTree>
    <p:extLst>
      <p:ext uri="{BB962C8B-B14F-4D97-AF65-F5344CB8AC3E}">
        <p14:creationId xmlns="" xmlns:p14="http://schemas.microsoft.com/office/powerpoint/2010/main" val="204094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5083" y="5996066"/>
            <a:ext cx="3617153" cy="461665"/>
          </a:xfrm>
          <a:prstGeom prst="rect">
            <a:avLst/>
          </a:prstGeom>
          <a:noFill/>
        </p:spPr>
        <p:txBody>
          <a:bodyPr wrap="square" rtlCol="0">
            <a:spAutoFit/>
          </a:bodyPr>
          <a:lstStyle/>
          <a:p>
            <a:r>
              <a:rPr lang="pl-PL" sz="1200" dirty="0" smtClean="0">
                <a:solidFill>
                  <a:srgbClr val="085156"/>
                </a:solidFill>
              </a:rPr>
              <a:t>Źródło</a:t>
            </a:r>
            <a:r>
              <a:rPr lang="es-ES_tradnl" sz="1200" dirty="0" smtClean="0">
                <a:solidFill>
                  <a:srgbClr val="085156"/>
                </a:solidFill>
              </a:rPr>
              <a:t>: </a:t>
            </a:r>
            <a:r>
              <a:rPr lang="es-ES_tradnl" sz="1200" dirty="0">
                <a:solidFill>
                  <a:srgbClr val="085156"/>
                </a:solidFill>
              </a:rPr>
              <a:t>Lessig. </a:t>
            </a:r>
            <a:r>
              <a:rPr lang="en-US" sz="1200" i="1" dirty="0">
                <a:solidFill>
                  <a:srgbClr val="085156"/>
                </a:solidFill>
              </a:rPr>
              <a:t>Code and Other Laws of Cyberspace</a:t>
            </a:r>
            <a:r>
              <a:rPr lang="en-US" sz="1200" dirty="0">
                <a:solidFill>
                  <a:srgbClr val="085156"/>
                </a:solidFill>
              </a:rPr>
              <a:t> , 1999.</a:t>
            </a:r>
            <a:endParaRPr lang="es-ES_tradnl" sz="1200" dirty="0">
              <a:solidFill>
                <a:srgbClr val="085156"/>
              </a:solidFill>
            </a:endParaRPr>
          </a:p>
        </p:txBody>
      </p:sp>
      <p:sp>
        <p:nvSpPr>
          <p:cNvPr id="9" name="TextBox 8"/>
          <p:cNvSpPr txBox="1"/>
          <p:nvPr/>
        </p:nvSpPr>
        <p:spPr>
          <a:xfrm>
            <a:off x="837424" y="466210"/>
            <a:ext cx="3617153" cy="461665"/>
          </a:xfrm>
          <a:prstGeom prst="rect">
            <a:avLst/>
          </a:prstGeom>
          <a:noFill/>
        </p:spPr>
        <p:txBody>
          <a:bodyPr wrap="square" rtlCol="0">
            <a:spAutoFit/>
          </a:bodyPr>
          <a:lstStyle/>
          <a:p>
            <a:r>
              <a:rPr lang="pl-PL" sz="2400" dirty="0" smtClean="0">
                <a:solidFill>
                  <a:srgbClr val="085156"/>
                </a:solidFill>
              </a:rPr>
              <a:t>Teoria „</a:t>
            </a:r>
            <a:r>
              <a:rPr lang="es-ES" sz="2400" dirty="0" smtClean="0">
                <a:solidFill>
                  <a:srgbClr val="085156"/>
                </a:solidFill>
              </a:rPr>
              <a:t>The </a:t>
            </a:r>
            <a:r>
              <a:rPr lang="es-ES" sz="2400" dirty="0">
                <a:solidFill>
                  <a:srgbClr val="085156"/>
                </a:solidFill>
              </a:rPr>
              <a:t>Pathetic </a:t>
            </a:r>
            <a:r>
              <a:rPr lang="es-ES" sz="2400" dirty="0" smtClean="0">
                <a:solidFill>
                  <a:srgbClr val="085156"/>
                </a:solidFill>
              </a:rPr>
              <a:t>Dot</a:t>
            </a:r>
            <a:r>
              <a:rPr lang="pl-PL" sz="2400" dirty="0" smtClean="0">
                <a:solidFill>
                  <a:srgbClr val="085156"/>
                </a:solidFill>
              </a:rPr>
              <a:t>”</a:t>
            </a:r>
            <a:endParaRPr lang="es-ES_tradnl" sz="2400" dirty="0">
              <a:solidFill>
                <a:srgbClr val="085156"/>
              </a:solidFill>
            </a:endParaRPr>
          </a:p>
        </p:txBody>
      </p:sp>
      <p:pic>
        <p:nvPicPr>
          <p:cNvPr id="1026" name="Picture 2"/>
          <p:cNvPicPr>
            <a:picLocks noChangeAspect="1" noChangeArrowheads="1"/>
          </p:cNvPicPr>
          <p:nvPr/>
        </p:nvPicPr>
        <p:blipFill>
          <a:blip r:embed="rId2"/>
          <a:srcRect/>
          <a:stretch>
            <a:fillRect/>
          </a:stretch>
        </p:blipFill>
        <p:spPr bwMode="auto">
          <a:xfrm>
            <a:off x="258907" y="927875"/>
            <a:ext cx="4857750" cy="4667250"/>
          </a:xfrm>
          <a:prstGeom prst="rect">
            <a:avLst/>
          </a:prstGeom>
          <a:noFill/>
          <a:ln w="9525">
            <a:noFill/>
            <a:miter lim="800000"/>
            <a:headEnd/>
            <a:tailEnd/>
          </a:ln>
        </p:spPr>
      </p:pic>
    </p:spTree>
    <p:extLst>
      <p:ext uri="{BB962C8B-B14F-4D97-AF65-F5344CB8AC3E}">
        <p14:creationId xmlns="" xmlns:p14="http://schemas.microsoft.com/office/powerpoint/2010/main" val="27080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929"/>
            <a:ext cx="12192686" cy="2525893"/>
            <a:chOff x="0" y="-1416"/>
            <a:chExt cx="12192686" cy="2144184"/>
          </a:xfrm>
          <a:solidFill>
            <a:srgbClr val="085156"/>
          </a:solidFill>
        </p:grpSpPr>
        <p:sp>
          <p:nvSpPr>
            <p:cNvPr id="3" name="Terminator 2"/>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7" name="Oval 41"/>
          <p:cNvSpPr>
            <a:spLocks noChangeArrowheads="1"/>
          </p:cNvSpPr>
          <p:nvPr/>
        </p:nvSpPr>
        <p:spPr bwMode="auto">
          <a:xfrm>
            <a:off x="1863747" y="20318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8" name="Text Placeholder 23"/>
          <p:cNvSpPr txBox="1">
            <a:spLocks/>
          </p:cNvSpPr>
          <p:nvPr/>
        </p:nvSpPr>
        <p:spPr>
          <a:xfrm>
            <a:off x="0" y="826647"/>
            <a:ext cx="12192000" cy="697353"/>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3. </a:t>
            </a:r>
            <a:r>
              <a:rPr lang="pl-PL" dirty="0" smtClean="0"/>
              <a:t>ETYKA DANYCH</a:t>
            </a:r>
            <a:endParaRPr lang="en-US" dirty="0"/>
          </a:p>
        </p:txBody>
      </p:sp>
      <p:sp>
        <p:nvSpPr>
          <p:cNvPr id="9" name="Text Placeholder 23"/>
          <p:cNvSpPr txBox="1">
            <a:spLocks/>
          </p:cNvSpPr>
          <p:nvPr/>
        </p:nvSpPr>
        <p:spPr>
          <a:xfrm>
            <a:off x="684287" y="3236316"/>
            <a:ext cx="3408830" cy="10457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Zgoda</a:t>
            </a:r>
            <a:endParaRPr lang="en-US" dirty="0"/>
          </a:p>
        </p:txBody>
      </p:sp>
      <p:sp>
        <p:nvSpPr>
          <p:cNvPr id="10" name="Text Placeholder 23"/>
          <p:cNvSpPr txBox="1">
            <a:spLocks/>
          </p:cNvSpPr>
          <p:nvPr/>
        </p:nvSpPr>
        <p:spPr>
          <a:xfrm>
            <a:off x="684287" y="4432247"/>
            <a:ext cx="3408830" cy="2073484"/>
          </a:xfrm>
          <a:prstGeom prst="rect">
            <a:avLst/>
          </a:prstGeom>
        </p:spPr>
        <p:txBody>
          <a:bodyPr>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Zgoda nie jest już decyzją jednorazową, lecz bieżącą kwestią, którą należy uważnie monitorować. Mechanizmy wycofywania zgody powinny być tak proste, jak mechanizmy wyrażania zgody.</a:t>
            </a:r>
            <a:endParaRPr lang="en-US" dirty="0"/>
          </a:p>
        </p:txBody>
      </p:sp>
      <p:cxnSp>
        <p:nvCxnSpPr>
          <p:cNvPr id="11" name="Straight Connector 10"/>
          <p:cNvCxnSpPr/>
          <p:nvPr/>
        </p:nvCxnSpPr>
        <p:spPr>
          <a:xfrm flipH="1">
            <a:off x="555813" y="43426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12" name="Oval 41"/>
          <p:cNvSpPr>
            <a:spLocks noChangeArrowheads="1"/>
          </p:cNvSpPr>
          <p:nvPr/>
        </p:nvSpPr>
        <p:spPr bwMode="auto">
          <a:xfrm>
            <a:off x="5691676" y="20318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Text Placeholder 23"/>
          <p:cNvSpPr txBox="1">
            <a:spLocks/>
          </p:cNvSpPr>
          <p:nvPr/>
        </p:nvSpPr>
        <p:spPr>
          <a:xfrm>
            <a:off x="4512216" y="3236316"/>
            <a:ext cx="3408830" cy="10457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Udostępnianie danych</a:t>
            </a:r>
            <a:endParaRPr lang="en-US" dirty="0"/>
          </a:p>
        </p:txBody>
      </p:sp>
      <p:sp>
        <p:nvSpPr>
          <p:cNvPr id="14" name="Text Placeholder 23"/>
          <p:cNvSpPr txBox="1">
            <a:spLocks/>
          </p:cNvSpPr>
          <p:nvPr/>
        </p:nvSpPr>
        <p:spPr>
          <a:xfrm>
            <a:off x="4512216" y="4432247"/>
            <a:ext cx="3408830" cy="2073484"/>
          </a:xfrm>
          <a:prstGeom prst="rect">
            <a:avLst/>
          </a:prstGeom>
        </p:spPr>
        <p:txBody>
          <a:bodyPr>
            <a:normAutofit fontScale="77500" lnSpcReduction="2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Silne praktyki etyczne wykluczają udostępnianie danych bez zgody, ale skuteczne wykorzystanie danych wymaga udostępnienia. Kluczowe znaczenie ma rozwiązanie problemów i ograniczenie ryzyka związanego z udostępnianiem danych.</a:t>
            </a:r>
            <a:endParaRPr lang="en-US" dirty="0"/>
          </a:p>
        </p:txBody>
      </p:sp>
      <p:cxnSp>
        <p:nvCxnSpPr>
          <p:cNvPr id="15" name="Straight Connector 14"/>
          <p:cNvCxnSpPr/>
          <p:nvPr/>
        </p:nvCxnSpPr>
        <p:spPr>
          <a:xfrm flipH="1">
            <a:off x="4383742" y="43426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16" name="Oval 41"/>
          <p:cNvSpPr>
            <a:spLocks noChangeArrowheads="1"/>
          </p:cNvSpPr>
          <p:nvPr/>
        </p:nvSpPr>
        <p:spPr bwMode="auto">
          <a:xfrm>
            <a:off x="9407546" y="20318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Text Placeholder 23"/>
          <p:cNvSpPr txBox="1">
            <a:spLocks/>
          </p:cNvSpPr>
          <p:nvPr/>
        </p:nvSpPr>
        <p:spPr>
          <a:xfrm>
            <a:off x="8228086" y="3236316"/>
            <a:ext cx="3408830" cy="10457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Stronniczość algorytmów</a:t>
            </a:r>
            <a:endParaRPr lang="en-US" dirty="0"/>
          </a:p>
        </p:txBody>
      </p:sp>
      <p:sp>
        <p:nvSpPr>
          <p:cNvPr id="18" name="Text Placeholder 23"/>
          <p:cNvSpPr txBox="1">
            <a:spLocks/>
          </p:cNvSpPr>
          <p:nvPr/>
        </p:nvSpPr>
        <p:spPr>
          <a:xfrm>
            <a:off x="8228086" y="4432247"/>
            <a:ext cx="3408830" cy="1836224"/>
          </a:xfrm>
          <a:prstGeom prst="rect">
            <a:avLst/>
          </a:prstGeom>
        </p:spPr>
        <p:txBody>
          <a:bodyPr>
            <a:normAutofit fontScale="85000" lnSpcReduction="2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Dane często mogą zawierać ukryte uprzedzenia, generowane przez systematyczne i powtarzalne błędy w systemie komputerowym. Mogą one powodować niewiarygodne lub niesprawiedliwe wyniki.</a:t>
            </a:r>
            <a:endParaRPr lang="en-US" dirty="0"/>
          </a:p>
        </p:txBody>
      </p:sp>
      <p:cxnSp>
        <p:nvCxnSpPr>
          <p:cNvPr id="19" name="Straight Connector 18"/>
          <p:cNvCxnSpPr/>
          <p:nvPr/>
        </p:nvCxnSpPr>
        <p:spPr>
          <a:xfrm flipH="1">
            <a:off x="8099612" y="43426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21" name="Rectangle 20">
            <a:extLst>
              <a:ext uri="{FF2B5EF4-FFF2-40B4-BE49-F238E27FC236}">
                <a16:creationId xmlns:a16="http://schemas.microsoft.com/office/drawing/2014/main" xmlns="" id="{8E4B44C3-8F24-4A79-B385-AAE87648654A}"/>
              </a:ext>
            </a:extLst>
          </p:cNvPr>
          <p:cNvSpPr/>
          <p:nvPr/>
        </p:nvSpPr>
        <p:spPr>
          <a:xfrm>
            <a:off x="3906734" y="6566223"/>
            <a:ext cx="8642703" cy="246221"/>
          </a:xfrm>
          <a:prstGeom prst="rect">
            <a:avLst/>
          </a:prstGeom>
        </p:spPr>
        <p:txBody>
          <a:bodyPr wrap="square">
            <a:spAutoFit/>
          </a:bodyPr>
          <a:lstStyle/>
          <a:p>
            <a:r>
              <a:rPr lang="pl-PL" sz="1000" dirty="0" smtClean="0"/>
              <a:t>Źródło</a:t>
            </a:r>
            <a:r>
              <a:rPr lang="en-IE" sz="1000" dirty="0" smtClean="0"/>
              <a:t>: </a:t>
            </a:r>
            <a:r>
              <a:rPr lang="en-IE" sz="1000" dirty="0">
                <a:hlinkClick r:id="rId3"/>
              </a:rPr>
              <a:t>https://www.bpe.co.uk/services/need/data-protection-the-gdpr/brilliantly-simple-guide-to-the-gdpr/explaining-what-is-meant-by-consent/</a:t>
            </a:r>
            <a:endParaRPr lang="en-IE" sz="1000" dirty="0"/>
          </a:p>
        </p:txBody>
      </p:sp>
    </p:spTree>
    <p:extLst>
      <p:ext uri="{BB962C8B-B14F-4D97-AF65-F5344CB8AC3E}">
        <p14:creationId xmlns="" xmlns:p14="http://schemas.microsoft.com/office/powerpoint/2010/main" val="1831819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2050" name="Picture 2"/>
          <p:cNvPicPr>
            <a:picLocks noChangeAspect="1" noChangeArrowheads="1"/>
          </p:cNvPicPr>
          <p:nvPr/>
        </p:nvPicPr>
        <p:blipFill>
          <a:blip r:embed="rId2"/>
          <a:srcRect/>
          <a:stretch>
            <a:fillRect/>
          </a:stretch>
        </p:blipFill>
        <p:spPr bwMode="auto">
          <a:xfrm>
            <a:off x="0" y="0"/>
            <a:ext cx="12211050" cy="6877050"/>
          </a:xfrm>
          <a:prstGeom prst="rect">
            <a:avLst/>
          </a:prstGeom>
          <a:noFill/>
          <a:ln w="9525">
            <a:noFill/>
            <a:miter lim="800000"/>
            <a:headEnd/>
            <a:tailEnd/>
          </a:ln>
        </p:spPr>
      </p:pic>
      <p:sp>
        <p:nvSpPr>
          <p:cNvPr id="4" name="Rectangle 2">
            <a:extLst>
              <a:ext uri="{FF2B5EF4-FFF2-40B4-BE49-F238E27FC236}">
                <a16:creationId xmlns:a16="http://schemas.microsoft.com/office/drawing/2014/main" xmlns="" id="{7E718350-DE8C-414C-B6D1-630923E68109}"/>
              </a:ext>
            </a:extLst>
          </p:cNvPr>
          <p:cNvSpPr/>
          <p:nvPr/>
        </p:nvSpPr>
        <p:spPr>
          <a:xfrm>
            <a:off x="20" y="6043192"/>
            <a:ext cx="4571957" cy="646331"/>
          </a:xfrm>
          <a:prstGeom prst="rect">
            <a:avLst/>
          </a:prstGeom>
          <a:solidFill>
            <a:srgbClr val="66C5B1"/>
          </a:solidFill>
        </p:spPr>
        <p:txBody>
          <a:bodyPr wrap="none">
            <a:spAutoFit/>
          </a:bodyPr>
          <a:lstStyle/>
          <a:p>
            <a:r>
              <a:rPr lang="pl-PL" dirty="0" smtClean="0"/>
              <a:t>Pobierz narzędzie:</a:t>
            </a:r>
            <a:r>
              <a:rPr lang="en-IE" dirty="0" smtClean="0"/>
              <a:t> </a:t>
            </a:r>
            <a:endParaRPr lang="en-IE" dirty="0">
              <a:hlinkClick r:id="rId3"/>
            </a:endParaRPr>
          </a:p>
          <a:p>
            <a:r>
              <a:rPr lang="en-IE" dirty="0">
                <a:hlinkClick r:id="rId3"/>
              </a:rPr>
              <a:t>https://theodi.org/article/data-ethics-canvas/</a:t>
            </a:r>
            <a:endParaRPr lang="en-IE" dirty="0"/>
          </a:p>
        </p:txBody>
      </p:sp>
    </p:spTree>
    <p:extLst>
      <p:ext uri="{BB962C8B-B14F-4D97-AF65-F5344CB8AC3E}">
        <p14:creationId xmlns="" xmlns:p14="http://schemas.microsoft.com/office/powerpoint/2010/main" val="84723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50072" y="0"/>
            <a:ext cx="11430000" cy="6858000"/>
          </a:xfrm>
          <a:prstGeom prst="rect">
            <a:avLst/>
          </a:prstGeom>
        </p:spPr>
      </p:pic>
      <p:pic>
        <p:nvPicPr>
          <p:cNvPr id="13" name="Picture 12"/>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06814" y="-656112"/>
            <a:ext cx="2762230" cy="2304637"/>
          </a:xfrm>
          <a:prstGeom prst="rect">
            <a:avLst/>
          </a:prstGeom>
        </p:spPr>
      </p:pic>
      <p:grpSp>
        <p:nvGrpSpPr>
          <p:cNvPr id="6" name="Group 5"/>
          <p:cNvGrpSpPr/>
          <p:nvPr/>
        </p:nvGrpSpPr>
        <p:grpSpPr>
          <a:xfrm>
            <a:off x="1" y="-6"/>
            <a:ext cx="6400799"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1"/>
          <p:cNvSpPr>
            <a:spLocks noChangeArrowheads="1"/>
          </p:cNvSpPr>
          <p:nvPr/>
        </p:nvSpPr>
        <p:spPr bwMode="auto">
          <a:xfrm>
            <a:off x="252966" y="1519408"/>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133023" y="319079"/>
            <a:ext cx="6059911" cy="1200329"/>
          </a:xfrm>
          <a:prstGeom prst="rect">
            <a:avLst/>
          </a:prstGeom>
          <a:noFill/>
        </p:spPr>
        <p:txBody>
          <a:bodyPr wrap="square" rtlCol="0">
            <a:spAutoFit/>
          </a:bodyPr>
          <a:lstStyle/>
          <a:p>
            <a:r>
              <a:rPr lang="pl-PL" sz="3600" dirty="0" smtClean="0">
                <a:solidFill>
                  <a:schemeClr val="bg1"/>
                </a:solidFill>
              </a:rPr>
              <a:t>Uprzedzenia w sztucznej inteligencji</a:t>
            </a:r>
            <a:endParaRPr lang="es-ES_tradnl" dirty="0">
              <a:solidFill>
                <a:schemeClr val="bg1"/>
              </a:solidFill>
            </a:endParaRPr>
          </a:p>
        </p:txBody>
      </p:sp>
      <p:sp>
        <p:nvSpPr>
          <p:cNvPr id="17" name="TextBox 16"/>
          <p:cNvSpPr txBox="1"/>
          <p:nvPr/>
        </p:nvSpPr>
        <p:spPr>
          <a:xfrm>
            <a:off x="133023" y="2090468"/>
            <a:ext cx="5510634" cy="4647426"/>
          </a:xfrm>
          <a:prstGeom prst="rect">
            <a:avLst/>
          </a:prstGeom>
          <a:noFill/>
        </p:spPr>
        <p:txBody>
          <a:bodyPr wrap="square" rtlCol="0">
            <a:spAutoFit/>
          </a:bodyPr>
          <a:lstStyle/>
          <a:p>
            <a:pPr fontAlgn="base"/>
            <a:r>
              <a:rPr lang="pl-PL" sz="2400" dirty="0" smtClean="0">
                <a:solidFill>
                  <a:schemeClr val="bg1"/>
                </a:solidFill>
              </a:rPr>
              <a:t>Trzy najnowsze algorytmy rozpoznające płeć stworzone przez IBM, Microsoft i chińską firmę </a:t>
            </a:r>
            <a:r>
              <a:rPr lang="pl-PL" sz="2400" dirty="0" err="1" smtClean="0">
                <a:solidFill>
                  <a:schemeClr val="bg1"/>
                </a:solidFill>
              </a:rPr>
              <a:t>Megvii</a:t>
            </a:r>
            <a:r>
              <a:rPr lang="pl-PL" sz="2400" dirty="0" smtClean="0">
                <a:solidFill>
                  <a:schemeClr val="bg1"/>
                </a:solidFill>
              </a:rPr>
              <a:t> mogły poprawnie zidentyfikować płeć osoby na zdjęciu w 99 procentach przypadków, ale tylko w przypadku białych mężczyzn. W przypadku ciemnoskórych kobiet dokładność spadła do zaledwie 35 procent.</a:t>
            </a:r>
            <a:br>
              <a:rPr lang="pl-PL" sz="2400" dirty="0" smtClean="0">
                <a:solidFill>
                  <a:schemeClr val="bg1"/>
                </a:solidFill>
              </a:rPr>
            </a:br>
            <a:r>
              <a:rPr lang="pl-PL" sz="2400" dirty="0" smtClean="0">
                <a:solidFill>
                  <a:schemeClr val="bg1"/>
                </a:solidFill>
              </a:rPr>
              <a:t/>
            </a:r>
            <a:br>
              <a:rPr lang="pl-PL" sz="2400" dirty="0" smtClean="0">
                <a:solidFill>
                  <a:schemeClr val="bg1"/>
                </a:solidFill>
              </a:rPr>
            </a:br>
            <a:r>
              <a:rPr lang="pl-PL" sz="2400" dirty="0" smtClean="0">
                <a:solidFill>
                  <a:schemeClr val="bg1"/>
                </a:solidFill>
              </a:rPr>
              <a:t>Zwiększa to ryzyko fałszywej identyfikacji kobiet i mniejszości.</a:t>
            </a:r>
            <a:r>
              <a:rPr lang="pl-PL" sz="1600" dirty="0" smtClean="0"/>
              <a:t/>
            </a:r>
            <a:br>
              <a:rPr lang="pl-PL" sz="1600" dirty="0" smtClean="0"/>
            </a:br>
            <a:r>
              <a:rPr lang="pl-PL" sz="1600" dirty="0" smtClean="0"/>
              <a:t/>
            </a:r>
            <a:br>
              <a:rPr lang="pl-PL" sz="1600" dirty="0" smtClean="0"/>
            </a:br>
            <a:r>
              <a:rPr lang="pl-PL" sz="1600" dirty="0" smtClean="0">
                <a:solidFill>
                  <a:schemeClr val="bg1"/>
                </a:solidFill>
              </a:rPr>
              <a:t>Źródło: New </a:t>
            </a:r>
            <a:r>
              <a:rPr lang="pl-PL" sz="1600" dirty="0" err="1" smtClean="0">
                <a:solidFill>
                  <a:schemeClr val="bg1"/>
                </a:solidFill>
              </a:rPr>
              <a:t>Scientist</a:t>
            </a:r>
            <a:endParaRPr lang="en-US" sz="1600" dirty="0">
              <a:solidFill>
                <a:schemeClr val="bg1"/>
              </a:solidFill>
            </a:endParaRPr>
          </a:p>
        </p:txBody>
      </p:sp>
    </p:spTree>
    <p:extLst>
      <p:ext uri="{BB962C8B-B14F-4D97-AF65-F5344CB8AC3E}">
        <p14:creationId xmlns="" xmlns:p14="http://schemas.microsoft.com/office/powerpoint/2010/main" val="1741444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35797" y="-725496"/>
            <a:ext cx="11048802" cy="7583496"/>
          </a:xfrm>
          <a:prstGeom prst="rect">
            <a:avLst/>
          </a:prstGeom>
        </p:spPr>
      </p:pic>
      <p:pic>
        <p:nvPicPr>
          <p:cNvPr id="13" name="Picture 12"/>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06814" y="-656112"/>
            <a:ext cx="2762230" cy="2304637"/>
          </a:xfrm>
          <a:prstGeom prst="rect">
            <a:avLst/>
          </a:prstGeom>
        </p:spPr>
      </p:pic>
      <p:grpSp>
        <p:nvGrpSpPr>
          <p:cNvPr id="6" name="Group 5"/>
          <p:cNvGrpSpPr/>
          <p:nvPr/>
        </p:nvGrpSpPr>
        <p:grpSpPr>
          <a:xfrm>
            <a:off x="1" y="-6"/>
            <a:ext cx="6400799"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1"/>
          <p:cNvSpPr>
            <a:spLocks noChangeArrowheads="1"/>
          </p:cNvSpPr>
          <p:nvPr/>
        </p:nvSpPr>
        <p:spPr bwMode="auto">
          <a:xfrm>
            <a:off x="252966" y="1519408"/>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144898" y="647151"/>
            <a:ext cx="6059911" cy="646331"/>
          </a:xfrm>
          <a:prstGeom prst="rect">
            <a:avLst/>
          </a:prstGeom>
          <a:noFill/>
        </p:spPr>
        <p:txBody>
          <a:bodyPr wrap="square" rtlCol="0">
            <a:spAutoFit/>
          </a:bodyPr>
          <a:lstStyle/>
          <a:p>
            <a:r>
              <a:rPr lang="pl-PL" sz="3600" dirty="0" smtClean="0">
                <a:solidFill>
                  <a:schemeClr val="bg1"/>
                </a:solidFill>
              </a:rPr>
              <a:t>Stronniczość we wdrażaniu</a:t>
            </a:r>
            <a:endParaRPr lang="es-ES_tradnl" dirty="0">
              <a:solidFill>
                <a:schemeClr val="bg1"/>
              </a:solidFill>
            </a:endParaRPr>
          </a:p>
        </p:txBody>
      </p:sp>
      <p:sp>
        <p:nvSpPr>
          <p:cNvPr id="17" name="TextBox 16"/>
          <p:cNvSpPr txBox="1"/>
          <p:nvPr/>
        </p:nvSpPr>
        <p:spPr>
          <a:xfrm>
            <a:off x="144898" y="2114218"/>
            <a:ext cx="5984862" cy="4401205"/>
          </a:xfrm>
          <a:prstGeom prst="rect">
            <a:avLst/>
          </a:prstGeom>
          <a:noFill/>
        </p:spPr>
        <p:txBody>
          <a:bodyPr wrap="square" rtlCol="0">
            <a:spAutoFit/>
          </a:bodyPr>
          <a:lstStyle/>
          <a:p>
            <a:r>
              <a:rPr lang="pl-PL" sz="2400" dirty="0" smtClean="0">
                <a:solidFill>
                  <a:schemeClr val="bg1"/>
                </a:solidFill>
              </a:rPr>
              <a:t>Firma stworzyła </a:t>
            </a:r>
            <a:r>
              <a:rPr lang="pl-PL" sz="2400" dirty="0" err="1" smtClean="0">
                <a:solidFill>
                  <a:schemeClr val="bg1"/>
                </a:solidFill>
              </a:rPr>
              <a:t>aplikcję</a:t>
            </a:r>
            <a:r>
              <a:rPr lang="pl-PL" sz="2400" dirty="0" smtClean="0">
                <a:solidFill>
                  <a:schemeClr val="bg1"/>
                </a:solidFill>
              </a:rPr>
              <a:t> na </a:t>
            </a:r>
            <a:r>
              <a:rPr lang="pl-PL" sz="2400" dirty="0" err="1" smtClean="0">
                <a:solidFill>
                  <a:schemeClr val="bg1"/>
                </a:solidFill>
              </a:rPr>
              <a:t>smartphone’y</a:t>
            </a:r>
            <a:r>
              <a:rPr lang="pl-PL" sz="2400" dirty="0" smtClean="0">
                <a:solidFill>
                  <a:schemeClr val="bg1"/>
                </a:solidFill>
              </a:rPr>
              <a:t>, która monitoruje ilość dziur na drogach pasywnie zbierając dane akcelerometrem. </a:t>
            </a:r>
          </a:p>
          <a:p>
            <a:endParaRPr lang="en-US" sz="2400" dirty="0">
              <a:solidFill>
                <a:schemeClr val="bg1"/>
              </a:solidFill>
            </a:endParaRPr>
          </a:p>
          <a:p>
            <a:r>
              <a:rPr lang="pl-PL" sz="2400" dirty="0" smtClean="0">
                <a:solidFill>
                  <a:schemeClr val="bg1"/>
                </a:solidFill>
              </a:rPr>
              <a:t>Pierwszymi miastami, które wykorzystały tę technologię do tworzenia kolejki miejsc do naprawy były bogate społeczności.</a:t>
            </a:r>
            <a:endParaRPr lang="en-US" sz="2400" dirty="0">
              <a:solidFill>
                <a:schemeClr val="bg1"/>
              </a:solidFill>
            </a:endParaRPr>
          </a:p>
          <a:p>
            <a:endParaRPr lang="en-US" sz="2400" dirty="0">
              <a:solidFill>
                <a:schemeClr val="bg1"/>
              </a:solidFill>
            </a:endParaRPr>
          </a:p>
          <a:p>
            <a:r>
              <a:rPr lang="pl-PL" sz="2400" dirty="0" smtClean="0">
                <a:solidFill>
                  <a:schemeClr val="bg1"/>
                </a:solidFill>
              </a:rPr>
              <a:t>Nie dlatego, że mieli najgorsze drogi. Ich mieszkańcy mieli najwięcej </a:t>
            </a:r>
            <a:r>
              <a:rPr lang="pl-PL" sz="2400" dirty="0" err="1" smtClean="0">
                <a:solidFill>
                  <a:schemeClr val="bg1"/>
                </a:solidFill>
              </a:rPr>
              <a:t>smartphone’ów</a:t>
            </a:r>
            <a:r>
              <a:rPr lang="pl-PL" sz="2400" dirty="0" smtClean="0">
                <a:solidFill>
                  <a:schemeClr val="bg1"/>
                </a:solidFill>
              </a:rPr>
              <a:t>.</a:t>
            </a:r>
          </a:p>
          <a:p>
            <a:endParaRPr lang="en-US" sz="2400" dirty="0">
              <a:solidFill>
                <a:schemeClr val="bg1"/>
              </a:solidFill>
            </a:endParaRPr>
          </a:p>
          <a:p>
            <a:pPr fontAlgn="base"/>
            <a:r>
              <a:rPr lang="pl-PL" sz="1600" dirty="0" smtClean="0">
                <a:solidFill>
                  <a:schemeClr val="bg1"/>
                </a:solidFill>
              </a:rPr>
              <a:t>Źródło</a:t>
            </a:r>
            <a:r>
              <a:rPr lang="en-US" sz="1600" dirty="0" smtClean="0">
                <a:solidFill>
                  <a:schemeClr val="bg1"/>
                </a:solidFill>
              </a:rPr>
              <a:t>: </a:t>
            </a:r>
            <a:r>
              <a:rPr lang="en-US" sz="1600" dirty="0">
                <a:solidFill>
                  <a:schemeClr val="bg1"/>
                </a:solidFill>
              </a:rPr>
              <a:t>New Scientist </a:t>
            </a:r>
          </a:p>
        </p:txBody>
      </p:sp>
    </p:spTree>
    <p:extLst>
      <p:ext uri="{BB962C8B-B14F-4D97-AF65-F5344CB8AC3E}">
        <p14:creationId xmlns="" xmlns:p14="http://schemas.microsoft.com/office/powerpoint/2010/main" val="282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738482" cy="5397482"/>
          </a:xfrm>
        </p:spPr>
        <p:txBody>
          <a:bodyPr/>
          <a:lstStyle/>
          <a:p>
            <a:r>
              <a:rPr lang="pl-PL" sz="3200" dirty="0" smtClean="0"/>
              <a:t>Wprowadź kluczowe regulacyjne i etyczne aspekty danych i ich praktyczne zastosowanie. </a:t>
            </a:r>
            <a:endParaRPr lang="en-US" sz="3200" dirty="0"/>
          </a:p>
          <a:p>
            <a:endParaRPr lang="en-US" sz="3200" dirty="0"/>
          </a:p>
          <a:p>
            <a:r>
              <a:rPr lang="pl-PL" sz="2800" dirty="0" smtClean="0"/>
              <a:t>Zrozum korzyści i koszty oprogramowania dostępnego jako usługa w chmurze</a:t>
            </a:r>
            <a:endParaRPr lang="en-US" sz="2800" dirty="0"/>
          </a:p>
          <a:p>
            <a:pPr marL="457200" lvl="0" indent="-457200">
              <a:buFont typeface="+mj-lt"/>
              <a:buAutoNum type="alphaLcParenR"/>
            </a:pPr>
            <a:r>
              <a:rPr lang="pl-PL" sz="2800" dirty="0" smtClean="0"/>
              <a:t>Wybierz odpowiednie rozwiązania technologii danych w oparciu o analizę kosztów/korzyści i analizę długoterminowej wartości</a:t>
            </a:r>
            <a:r>
              <a:rPr lang="en-US" sz="2800" dirty="0" smtClean="0"/>
              <a:t> </a:t>
            </a:r>
            <a:endParaRPr lang="en-US" sz="2800" dirty="0"/>
          </a:p>
        </p:txBody>
      </p:sp>
      <p:pic>
        <p:nvPicPr>
          <p:cNvPr id="7" name="Picture Placeholder 6"/>
          <p:cNvPicPr>
            <a:picLocks noGrp="1" noChangeAspect="1"/>
          </p:cNvPicPr>
          <p:nvPr>
            <p:ph type="pic" sz="quarter" idx="24"/>
          </p:nvPr>
        </p:nvPicPr>
        <p:blipFill>
          <a:blip r:embed="rId2">
            <a:extLst>
              <a:ext uri="{28A0092B-C50C-407E-A947-70E740481C1C}">
                <a14:useLocalDpi xmlns="" xmlns:a14="http://schemas.microsoft.com/office/drawing/2010/main" val="0"/>
              </a:ext>
            </a:extLst>
          </a:blip>
          <a:srcRect l="23286" r="23286"/>
          <a:stretch>
            <a:fillRect/>
          </a:stretch>
        </p:blipFill>
        <p:spPr/>
      </p:pic>
    </p:spTree>
    <p:extLst>
      <p:ext uri="{BB962C8B-B14F-4D97-AF65-F5344CB8AC3E}">
        <p14:creationId xmlns="" xmlns:p14="http://schemas.microsoft.com/office/powerpoint/2010/main" val="129280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728744"/>
            <a:ext cx="12192686" cy="2525893"/>
            <a:chOff x="0" y="-1416"/>
            <a:chExt cx="12192686" cy="2144184"/>
          </a:xfrm>
          <a:solidFill>
            <a:srgbClr val="085156"/>
          </a:solidFill>
        </p:grpSpPr>
        <p:sp>
          <p:nvSpPr>
            <p:cNvPr id="3" name="Terminator 2"/>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図プレースホルダー 37"/>
          <p:cNvPicPr>
            <a:picLocks noChangeAspect="1"/>
          </p:cNvPicPr>
          <p:nvPr/>
        </p:nvPicPr>
        <p:blipFill>
          <a:blip r:embed="rId2">
            <a:extLst>
              <a:ext uri="{28A0092B-C50C-407E-A947-70E740481C1C}">
                <a14:useLocalDpi xmlns=""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66337" y="-555601"/>
            <a:ext cx="2762230" cy="2304637"/>
          </a:xfrm>
          <a:prstGeom prst="rect">
            <a:avLst/>
          </a:prstGeom>
        </p:spPr>
      </p:pic>
      <p:sp>
        <p:nvSpPr>
          <p:cNvPr id="7" name="Oval 41"/>
          <p:cNvSpPr>
            <a:spLocks noChangeArrowheads="1"/>
          </p:cNvSpPr>
          <p:nvPr/>
        </p:nvSpPr>
        <p:spPr bwMode="auto">
          <a:xfrm>
            <a:off x="5571045" y="1272194"/>
            <a:ext cx="1049910" cy="1049910"/>
          </a:xfrm>
          <a:prstGeom prst="ellipse">
            <a:avLst/>
          </a:prstGeom>
          <a:solidFill>
            <a:srgbClr val="FFD7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8" name="Text Placeholder 23"/>
          <p:cNvSpPr txBox="1">
            <a:spLocks/>
          </p:cNvSpPr>
          <p:nvPr/>
        </p:nvSpPr>
        <p:spPr>
          <a:xfrm>
            <a:off x="0" y="521847"/>
            <a:ext cx="12192000" cy="697353"/>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4. </a:t>
            </a:r>
            <a:r>
              <a:rPr lang="pl-PL" dirty="0" smtClean="0"/>
              <a:t>ZARZĄDZANIE INFORMACJAMI</a:t>
            </a:r>
            <a:endParaRPr lang="en-US" dirty="0"/>
          </a:p>
        </p:txBody>
      </p:sp>
      <p:sp>
        <p:nvSpPr>
          <p:cNvPr id="20"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mn-lt"/>
              </a:rPr>
              <a:t>GENERATION DATA |</a:t>
            </a:r>
            <a:r>
              <a:rPr lang="en-US" altLang="ja-JP" sz="1100" dirty="0">
                <a:solidFill>
                  <a:srgbClr val="085156"/>
                </a:solidFill>
                <a:latin typeface="+mn-lt"/>
              </a:rPr>
              <a:t> USING DATA FOR PROFIT</a:t>
            </a:r>
            <a:endParaRPr kumimoji="1" lang="ja-JP" altLang="en-US" sz="1100" dirty="0">
              <a:solidFill>
                <a:srgbClr val="085156"/>
              </a:solidFill>
              <a:latin typeface="+mn-lt"/>
            </a:endParaRPr>
          </a:p>
        </p:txBody>
      </p:sp>
      <p:sp>
        <p:nvSpPr>
          <p:cNvPr id="10" name="Rectangle 9"/>
          <p:cNvSpPr/>
          <p:nvPr/>
        </p:nvSpPr>
        <p:spPr>
          <a:xfrm>
            <a:off x="524955" y="2820229"/>
            <a:ext cx="11497156" cy="3785652"/>
          </a:xfrm>
          <a:prstGeom prst="rect">
            <a:avLst/>
          </a:prstGeom>
        </p:spPr>
        <p:txBody>
          <a:bodyPr wrap="square">
            <a:spAutoFit/>
          </a:bodyPr>
          <a:lstStyle/>
          <a:p>
            <a:r>
              <a:rPr lang="pl-PL" sz="2000" b="1" dirty="0" smtClean="0">
                <a:solidFill>
                  <a:srgbClr val="085156"/>
                </a:solidFill>
                <a:ea typeface="Calibri" charset="0"/>
              </a:rPr>
              <a:t>„Zestaw zasad i wskazówek dotyczących sposobu przetwarzania danych lub informacji w organizacji. Strategia zarządzania informacją powinna określać prawa do podejmowania decyzji i ramy odpowiedzialności, które zachęcają do pożądanych zachowań w zakresie wyceny, tworzenia, przechowywania, użytkowania, archiwizacji i usuwania informacji. ”</a:t>
            </a:r>
            <a:endParaRPr lang="en-US" sz="2000" b="1" dirty="0">
              <a:solidFill>
                <a:srgbClr val="085156"/>
              </a:solidFill>
              <a:ea typeface="Calibri" charset="0"/>
            </a:endParaRPr>
          </a:p>
          <a:p>
            <a:endParaRPr lang="en-US" sz="2000" b="1" dirty="0">
              <a:solidFill>
                <a:srgbClr val="085156"/>
              </a:solidFill>
              <a:ea typeface="Calibri" charset="0"/>
            </a:endParaRPr>
          </a:p>
          <a:p>
            <a:pPr marL="342900" indent="-342900"/>
            <a:r>
              <a:rPr lang="pl-PL" sz="2000" dirty="0" smtClean="0">
                <a:solidFill>
                  <a:srgbClr val="085156"/>
                </a:solidFill>
              </a:rPr>
              <a:t>Cele to:</a:t>
            </a:r>
          </a:p>
          <a:p>
            <a:pPr marL="457200" indent="-457200">
              <a:buAutoNum type="arabicPeriod"/>
            </a:pPr>
            <a:r>
              <a:rPr lang="pl-PL" sz="2000" dirty="0" smtClean="0">
                <a:solidFill>
                  <a:srgbClr val="085156"/>
                </a:solidFill>
                <a:ea typeface="Calibri" charset="0"/>
              </a:rPr>
              <a:t>Maksymalizacja wartości informacji dla organizacji poprzez zapewnienie, że informacje są wiarygodne, bezpieczne i dostępne do podejmowania decyzji. </a:t>
            </a:r>
          </a:p>
          <a:p>
            <a:pPr marL="457200" indent="-457200">
              <a:buAutoNum type="arabicPeriod"/>
            </a:pPr>
            <a:r>
              <a:rPr lang="pl-PL" sz="2000" dirty="0" smtClean="0">
                <a:solidFill>
                  <a:srgbClr val="085156"/>
                </a:solidFill>
                <a:ea typeface="Calibri" charset="0"/>
              </a:rPr>
              <a:t>Ochrona informacji, aby ich wartość dla organizacji nie uległa zmniejszeniu w wyniku błędów technologicznych lub ludzkich, utraty dostępu w odpowiednim czasie, niewłaściwego użytkowania lub nieszczęśliwego wypadku.</a:t>
            </a:r>
            <a:endParaRPr lang="en-US" sz="2000" dirty="0">
              <a:solidFill>
                <a:srgbClr val="085156"/>
              </a:solidFill>
              <a:ea typeface="Calibri" charset="0"/>
            </a:endParaRPr>
          </a:p>
          <a:p>
            <a:r>
              <a:rPr lang="en-US" sz="2000" dirty="0">
                <a:solidFill>
                  <a:srgbClr val="085156"/>
                </a:solidFill>
                <a:ea typeface="Calibri" charset="0"/>
              </a:rPr>
              <a:t> </a:t>
            </a:r>
            <a:endParaRPr lang="es-ES_tradnl" sz="2000" dirty="0">
              <a:solidFill>
                <a:srgbClr val="085156"/>
              </a:solidFill>
              <a:ea typeface="Calibri" charset="0"/>
            </a:endParaRPr>
          </a:p>
        </p:txBody>
      </p:sp>
      <p:sp>
        <p:nvSpPr>
          <p:cNvPr id="11" name="TextBox 10"/>
          <p:cNvSpPr txBox="1"/>
          <p:nvPr/>
        </p:nvSpPr>
        <p:spPr>
          <a:xfrm>
            <a:off x="524955" y="6267327"/>
            <a:ext cx="6096000" cy="276999"/>
          </a:xfrm>
          <a:prstGeom prst="rect">
            <a:avLst/>
          </a:prstGeom>
          <a:noFill/>
        </p:spPr>
        <p:txBody>
          <a:bodyPr wrap="square" rtlCol="0">
            <a:spAutoFit/>
          </a:bodyPr>
          <a:lstStyle/>
          <a:p>
            <a:r>
              <a:rPr lang="pl-PL" sz="1200" dirty="0" smtClean="0">
                <a:solidFill>
                  <a:srgbClr val="085156"/>
                </a:solidFill>
              </a:rPr>
              <a:t>Źródło</a:t>
            </a:r>
            <a:r>
              <a:rPr lang="es-ES_tradnl" sz="1200" dirty="0" smtClean="0">
                <a:solidFill>
                  <a:srgbClr val="085156"/>
                </a:solidFill>
              </a:rPr>
              <a:t>: </a:t>
            </a:r>
            <a:r>
              <a:rPr lang="en-US" sz="1200" dirty="0">
                <a:solidFill>
                  <a:srgbClr val="085156"/>
                </a:solidFill>
              </a:rPr>
              <a:t>Logan 2010, </a:t>
            </a:r>
            <a:r>
              <a:rPr lang="pl-PL" sz="1200" dirty="0" smtClean="0">
                <a:solidFill>
                  <a:srgbClr val="085156"/>
                </a:solidFill>
              </a:rPr>
              <a:t>cytowane w: </a:t>
            </a:r>
            <a:r>
              <a:rPr lang="en-US" sz="1200" dirty="0" smtClean="0">
                <a:solidFill>
                  <a:srgbClr val="085156"/>
                </a:solidFill>
              </a:rPr>
              <a:t>Rising</a:t>
            </a:r>
            <a:r>
              <a:rPr lang="en-US" sz="1200" dirty="0">
                <a:solidFill>
                  <a:srgbClr val="085156"/>
                </a:solidFill>
              </a:rPr>
              <a:t>, </a:t>
            </a:r>
            <a:r>
              <a:rPr lang="en-US" sz="1200" dirty="0" err="1">
                <a:solidFill>
                  <a:srgbClr val="085156"/>
                </a:solidFill>
              </a:rPr>
              <a:t>Kristensen</a:t>
            </a:r>
            <a:r>
              <a:rPr lang="en-US" sz="1200" dirty="0">
                <a:solidFill>
                  <a:srgbClr val="085156"/>
                </a:solidFill>
              </a:rPr>
              <a:t>, </a:t>
            </a:r>
            <a:r>
              <a:rPr lang="en-US" sz="1200" dirty="0" err="1">
                <a:solidFill>
                  <a:srgbClr val="085156"/>
                </a:solidFill>
              </a:rPr>
              <a:t>Tjerrild</a:t>
            </a:r>
            <a:r>
              <a:rPr lang="en-US" sz="1200" dirty="0">
                <a:solidFill>
                  <a:srgbClr val="085156"/>
                </a:solidFill>
              </a:rPr>
              <a:t>-Hansen, 2014</a:t>
            </a:r>
            <a:endParaRPr lang="es-ES_tradnl" sz="1200" dirty="0">
              <a:solidFill>
                <a:srgbClr val="085156"/>
              </a:solidFill>
            </a:endParaRPr>
          </a:p>
        </p:txBody>
      </p:sp>
    </p:spTree>
    <p:extLst>
      <p:ext uri="{BB962C8B-B14F-4D97-AF65-F5344CB8AC3E}">
        <p14:creationId xmlns="" xmlns:p14="http://schemas.microsoft.com/office/powerpoint/2010/main" val="1952699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xmlns="" id="{0530200F-5BF7-3F45-8F32-1B116B8E48F9}"/>
              </a:ext>
            </a:extLst>
          </p:cNvPr>
          <p:cNvSpPr/>
          <p:nvPr/>
        </p:nvSpPr>
        <p:spPr>
          <a:xfrm>
            <a:off x="0" y="173077"/>
            <a:ext cx="12192000" cy="838983"/>
          </a:xfrm>
          <a:prstGeom prst="rect">
            <a:avLst/>
          </a:prstGeom>
          <a:solidFill>
            <a:srgbClr val="0851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4D852C4-84B1-C443-A39D-AC12424600E9}"/>
              </a:ext>
            </a:extLst>
          </p:cNvPr>
          <p:cNvSpPr/>
          <p:nvPr/>
        </p:nvSpPr>
        <p:spPr>
          <a:xfrm>
            <a:off x="447580" y="1932239"/>
            <a:ext cx="3022660" cy="1661993"/>
          </a:xfrm>
          <a:prstGeom prst="rect">
            <a:avLst/>
          </a:prstGeom>
        </p:spPr>
        <p:txBody>
          <a:bodyPr wrap="square">
            <a:spAutoFit/>
          </a:bodyPr>
          <a:lstStyle/>
          <a:p>
            <a:r>
              <a:rPr lang="pl-PL" sz="1700" dirty="0" smtClean="0">
                <a:solidFill>
                  <a:srgbClr val="085156"/>
                </a:solidFill>
                <a:latin typeface="Calibri" charset="0"/>
                <a:ea typeface="Calibri" charset="0"/>
                <a:cs typeface="Calibri" charset="0"/>
              </a:rPr>
              <a:t>Strategia organizacji / IT</a:t>
            </a:r>
          </a:p>
          <a:p>
            <a:r>
              <a:rPr lang="pl-PL" sz="1700" dirty="0" smtClean="0">
                <a:solidFill>
                  <a:srgbClr val="085156"/>
                </a:solidFill>
                <a:latin typeface="Calibri" charset="0"/>
                <a:ea typeface="Calibri" charset="0"/>
                <a:cs typeface="Calibri" charset="0"/>
              </a:rPr>
              <a:t>Struktura organizacji </a:t>
            </a:r>
            <a:r>
              <a:rPr lang="pl-PL" sz="1700" dirty="0" smtClean="0">
                <a:solidFill>
                  <a:srgbClr val="085156"/>
                </a:solidFill>
                <a:latin typeface="Calibri" charset="0"/>
                <a:ea typeface="Calibri" charset="0"/>
                <a:cs typeface="Calibri" charset="0"/>
              </a:rPr>
              <a:t>/ IT </a:t>
            </a:r>
            <a:endParaRPr lang="pl-PL" sz="1700" dirty="0" smtClean="0">
              <a:solidFill>
                <a:srgbClr val="085156"/>
              </a:solidFill>
              <a:latin typeface="Calibri" charset="0"/>
              <a:ea typeface="Calibri" charset="0"/>
              <a:cs typeface="Calibri" charset="0"/>
            </a:endParaRPr>
          </a:p>
          <a:p>
            <a:r>
              <a:rPr lang="es-ES_tradnl" sz="1700" dirty="0" smtClean="0">
                <a:solidFill>
                  <a:srgbClr val="085156"/>
                </a:solidFill>
                <a:latin typeface="Calibri" charset="0"/>
                <a:ea typeface="Calibri" charset="0"/>
                <a:cs typeface="Calibri" charset="0"/>
              </a:rPr>
              <a:t>Standar</a:t>
            </a:r>
            <a:r>
              <a:rPr lang="pl-PL" sz="1700" dirty="0" err="1" smtClean="0">
                <a:solidFill>
                  <a:srgbClr val="085156"/>
                </a:solidFill>
                <a:latin typeface="Calibri" charset="0"/>
                <a:ea typeface="Calibri" charset="0"/>
                <a:cs typeface="Calibri" charset="0"/>
              </a:rPr>
              <a:t>yzacja</a:t>
            </a:r>
            <a:r>
              <a:rPr lang="pl-PL" sz="1700" dirty="0" smtClean="0">
                <a:solidFill>
                  <a:srgbClr val="085156"/>
                </a:solidFill>
                <a:latin typeface="Calibri" charset="0"/>
                <a:ea typeface="Calibri" charset="0"/>
                <a:cs typeface="Calibri" charset="0"/>
              </a:rPr>
              <a:t> IT</a:t>
            </a:r>
            <a:endParaRPr lang="es-ES_tradnl" sz="1700" dirty="0">
              <a:solidFill>
                <a:srgbClr val="085156"/>
              </a:solidFill>
              <a:latin typeface="Calibri" charset="0"/>
              <a:ea typeface="Calibri" charset="0"/>
              <a:cs typeface="Calibri" charset="0"/>
            </a:endParaRPr>
          </a:p>
          <a:p>
            <a:r>
              <a:rPr lang="pl-PL" sz="1700" dirty="0" smtClean="0">
                <a:solidFill>
                  <a:srgbClr val="085156"/>
                </a:solidFill>
                <a:latin typeface="Calibri" charset="0"/>
                <a:ea typeface="Calibri" charset="0"/>
                <a:cs typeface="Calibri" charset="0"/>
              </a:rPr>
              <a:t>Kultura </a:t>
            </a:r>
            <a:r>
              <a:rPr lang="es-ES_tradnl" sz="1700" dirty="0" smtClean="0">
                <a:solidFill>
                  <a:srgbClr val="085156"/>
                </a:solidFill>
                <a:latin typeface="Calibri" charset="0"/>
                <a:ea typeface="Calibri" charset="0"/>
                <a:cs typeface="Calibri" charset="0"/>
              </a:rPr>
              <a:t>IT (</a:t>
            </a:r>
            <a:r>
              <a:rPr lang="pl-PL" sz="1700" dirty="0" smtClean="0">
                <a:solidFill>
                  <a:srgbClr val="085156"/>
                </a:solidFill>
                <a:latin typeface="Calibri" charset="0"/>
                <a:ea typeface="Calibri" charset="0"/>
                <a:cs typeface="Calibri" charset="0"/>
              </a:rPr>
              <a:t>promowanie IT</a:t>
            </a:r>
            <a:r>
              <a:rPr lang="es-ES_tradnl" sz="1700" dirty="0" smtClean="0">
                <a:solidFill>
                  <a:srgbClr val="085156"/>
                </a:solidFill>
                <a:latin typeface="Calibri" charset="0"/>
                <a:ea typeface="Calibri" charset="0"/>
                <a:cs typeface="Calibri" charset="0"/>
              </a:rPr>
              <a:t>)</a:t>
            </a:r>
            <a:endParaRPr lang="es-ES_tradnl" sz="1700" dirty="0">
              <a:solidFill>
                <a:srgbClr val="085156"/>
              </a:solidFill>
              <a:latin typeface="Calibri" charset="0"/>
              <a:ea typeface="Calibri" charset="0"/>
              <a:cs typeface="Calibri" charset="0"/>
            </a:endParaRPr>
          </a:p>
          <a:p>
            <a:r>
              <a:rPr lang="pl-PL" sz="1700" dirty="0" smtClean="0">
                <a:solidFill>
                  <a:srgbClr val="085156"/>
                </a:solidFill>
                <a:latin typeface="Calibri" charset="0"/>
                <a:ea typeface="Calibri" charset="0"/>
                <a:cs typeface="Calibri" charset="0"/>
              </a:rPr>
              <a:t>Przepisy </a:t>
            </a:r>
            <a:r>
              <a:rPr lang="pl-PL" sz="1700" dirty="0" smtClean="0">
                <a:solidFill>
                  <a:srgbClr val="085156"/>
                </a:solidFill>
                <a:latin typeface="Calibri" charset="0"/>
                <a:ea typeface="Calibri" charset="0"/>
                <a:cs typeface="Calibri" charset="0"/>
              </a:rPr>
              <a:t>branżowe</a:t>
            </a:r>
            <a:br>
              <a:rPr lang="pl-PL" sz="1700" dirty="0" smtClean="0">
                <a:solidFill>
                  <a:srgbClr val="085156"/>
                </a:solidFill>
                <a:latin typeface="Calibri" charset="0"/>
                <a:ea typeface="Calibri" charset="0"/>
                <a:cs typeface="Calibri" charset="0"/>
              </a:rPr>
            </a:br>
            <a:r>
              <a:rPr lang="pl-PL" sz="1700" dirty="0" smtClean="0">
                <a:solidFill>
                  <a:srgbClr val="085156"/>
                </a:solidFill>
                <a:latin typeface="Calibri" charset="0"/>
                <a:ea typeface="Calibri" charset="0"/>
                <a:cs typeface="Calibri" charset="0"/>
              </a:rPr>
              <a:t>Wskaźnik wzrostu informacji</a:t>
            </a:r>
            <a:endParaRPr lang="en-US" sz="1700" dirty="0">
              <a:solidFill>
                <a:srgbClr val="085156"/>
              </a:solidFill>
              <a:latin typeface="Calibri" charset="0"/>
              <a:ea typeface="Calibri" charset="0"/>
              <a:cs typeface="Calibri" charset="0"/>
            </a:endParaRPr>
          </a:p>
        </p:txBody>
      </p:sp>
      <p:sp>
        <p:nvSpPr>
          <p:cNvPr id="6" name="Rectangle 5">
            <a:extLst>
              <a:ext uri="{FF2B5EF4-FFF2-40B4-BE49-F238E27FC236}">
                <a16:creationId xmlns:a16="http://schemas.microsoft.com/office/drawing/2014/main" xmlns="" id="{B59F6A96-C3F9-E94E-9629-67B38DFB7CB8}"/>
              </a:ext>
            </a:extLst>
          </p:cNvPr>
          <p:cNvSpPr/>
          <p:nvPr/>
        </p:nvSpPr>
        <p:spPr>
          <a:xfrm>
            <a:off x="407685" y="1631968"/>
            <a:ext cx="3045633" cy="2070053"/>
          </a:xfrm>
          <a:prstGeom prst="rect">
            <a:avLst/>
          </a:prstGeom>
          <a:noFill/>
          <a:ln w="19050">
            <a:solidFill>
              <a:srgbClr val="F15A2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2FD7CF-21A4-E643-8B5A-23A3647C90DF}"/>
              </a:ext>
            </a:extLst>
          </p:cNvPr>
          <p:cNvSpPr/>
          <p:nvPr/>
        </p:nvSpPr>
        <p:spPr>
          <a:xfrm>
            <a:off x="387880" y="1424085"/>
            <a:ext cx="2478443" cy="384721"/>
          </a:xfrm>
          <a:prstGeom prst="rect">
            <a:avLst/>
          </a:prstGeom>
          <a:solidFill>
            <a:srgbClr val="F15A2A"/>
          </a:solidFill>
        </p:spPr>
        <p:txBody>
          <a:bodyPr wrap="square">
            <a:spAutoFit/>
          </a:bodyPr>
          <a:lstStyle/>
          <a:p>
            <a:r>
              <a:rPr lang="pl-PL" sz="1900" dirty="0" smtClean="0">
                <a:solidFill>
                  <a:schemeClr val="bg1"/>
                </a:solidFill>
                <a:latin typeface="Calibri" charset="0"/>
                <a:ea typeface="Calibri" charset="0"/>
                <a:cs typeface="Calibri" charset="0"/>
              </a:rPr>
              <a:t>Możliwości</a:t>
            </a:r>
            <a:endParaRPr lang="en-US" sz="1900" dirty="0">
              <a:solidFill>
                <a:schemeClr val="bg1"/>
              </a:solidFill>
              <a:latin typeface="Calibri" charset="0"/>
              <a:ea typeface="Calibri" charset="0"/>
              <a:cs typeface="Calibri" charset="0"/>
            </a:endParaRPr>
          </a:p>
        </p:txBody>
      </p:sp>
      <p:sp>
        <p:nvSpPr>
          <p:cNvPr id="9" name="Rectangle 8">
            <a:extLst>
              <a:ext uri="{FF2B5EF4-FFF2-40B4-BE49-F238E27FC236}">
                <a16:creationId xmlns:a16="http://schemas.microsoft.com/office/drawing/2014/main" xmlns="" id="{EAA960D0-8329-7D42-9E17-094502D7BC51}"/>
              </a:ext>
            </a:extLst>
          </p:cNvPr>
          <p:cNvSpPr/>
          <p:nvPr/>
        </p:nvSpPr>
        <p:spPr>
          <a:xfrm>
            <a:off x="434684" y="4584048"/>
            <a:ext cx="2560455" cy="1400383"/>
          </a:xfrm>
          <a:prstGeom prst="rect">
            <a:avLst/>
          </a:prstGeom>
        </p:spPr>
        <p:txBody>
          <a:bodyPr wrap="square">
            <a:spAutoFit/>
          </a:bodyPr>
          <a:lstStyle/>
          <a:p>
            <a:r>
              <a:rPr lang="pl-PL" sz="1700" dirty="0" smtClean="0">
                <a:solidFill>
                  <a:srgbClr val="085156"/>
                </a:solidFill>
                <a:latin typeface="Calibri" charset="0"/>
                <a:ea typeface="Calibri" charset="0"/>
                <a:cs typeface="Calibri" charset="0"/>
              </a:rPr>
              <a:t>Złożoność produktu</a:t>
            </a:r>
            <a:r>
              <a:rPr lang="pl-PL" sz="1700" dirty="0" smtClean="0">
                <a:solidFill>
                  <a:srgbClr val="085156"/>
                </a:solidFill>
                <a:latin typeface="Calibri" charset="0"/>
                <a:ea typeface="Calibri" charset="0"/>
                <a:cs typeface="Calibri" charset="0"/>
              </a:rPr>
              <a:t/>
            </a:r>
            <a:br>
              <a:rPr lang="pl-PL" sz="1700" dirty="0" smtClean="0">
                <a:solidFill>
                  <a:srgbClr val="085156"/>
                </a:solidFill>
                <a:latin typeface="Calibri" charset="0"/>
                <a:ea typeface="Calibri" charset="0"/>
                <a:cs typeface="Calibri" charset="0"/>
              </a:rPr>
            </a:br>
            <a:r>
              <a:rPr lang="pl-PL" sz="1700" dirty="0" smtClean="0">
                <a:solidFill>
                  <a:srgbClr val="085156"/>
                </a:solidFill>
                <a:latin typeface="Calibri" charset="0"/>
                <a:ea typeface="Calibri" charset="0"/>
                <a:cs typeface="Calibri" charset="0"/>
              </a:rPr>
              <a:t>Starsze systemy informatyczne</a:t>
            </a:r>
            <a:br>
              <a:rPr lang="pl-PL" sz="1700" dirty="0" smtClean="0">
                <a:solidFill>
                  <a:srgbClr val="085156"/>
                </a:solidFill>
                <a:latin typeface="Calibri" charset="0"/>
                <a:ea typeface="Calibri" charset="0"/>
                <a:cs typeface="Calibri" charset="0"/>
              </a:rPr>
            </a:br>
            <a:r>
              <a:rPr lang="pl-PL" sz="1700" dirty="0" smtClean="0">
                <a:solidFill>
                  <a:srgbClr val="085156"/>
                </a:solidFill>
                <a:latin typeface="Calibri" charset="0"/>
                <a:ea typeface="Calibri" charset="0"/>
                <a:cs typeface="Calibri" charset="0"/>
              </a:rPr>
              <a:t>Kultura IT </a:t>
            </a:r>
            <a:r>
              <a:rPr lang="pl-PL" sz="1700" dirty="0" smtClean="0">
                <a:solidFill>
                  <a:srgbClr val="085156"/>
                </a:solidFill>
                <a:latin typeface="Calibri" charset="0"/>
                <a:ea typeface="Calibri" charset="0"/>
                <a:cs typeface="Calibri" charset="0"/>
              </a:rPr>
              <a:t>(mentalność chomikowania)</a:t>
            </a:r>
            <a:endParaRPr lang="en-US" sz="1700" dirty="0">
              <a:solidFill>
                <a:srgbClr val="085156"/>
              </a:solidFill>
              <a:latin typeface="Calibri" charset="0"/>
              <a:ea typeface="Calibri" charset="0"/>
              <a:cs typeface="Calibri" charset="0"/>
            </a:endParaRPr>
          </a:p>
        </p:txBody>
      </p:sp>
      <p:sp>
        <p:nvSpPr>
          <p:cNvPr id="10" name="Rectangle 9">
            <a:extLst>
              <a:ext uri="{FF2B5EF4-FFF2-40B4-BE49-F238E27FC236}">
                <a16:creationId xmlns:a16="http://schemas.microsoft.com/office/drawing/2014/main" xmlns="" id="{EF9724A1-00BF-C04F-BD97-A7F9D9601F0A}"/>
              </a:ext>
            </a:extLst>
          </p:cNvPr>
          <p:cNvSpPr/>
          <p:nvPr/>
        </p:nvSpPr>
        <p:spPr>
          <a:xfrm>
            <a:off x="394790" y="4385165"/>
            <a:ext cx="3045634" cy="1599266"/>
          </a:xfrm>
          <a:prstGeom prst="rect">
            <a:avLst/>
          </a:prstGeom>
          <a:noFill/>
          <a:ln w="19050">
            <a:solidFill>
              <a:srgbClr val="F15A2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33401F4-96C9-CE41-83F4-8CE34238A6A3}"/>
              </a:ext>
            </a:extLst>
          </p:cNvPr>
          <p:cNvSpPr/>
          <p:nvPr/>
        </p:nvSpPr>
        <p:spPr>
          <a:xfrm>
            <a:off x="387880" y="4120303"/>
            <a:ext cx="2560454" cy="384721"/>
          </a:xfrm>
          <a:prstGeom prst="rect">
            <a:avLst/>
          </a:prstGeom>
          <a:solidFill>
            <a:srgbClr val="F15A2A"/>
          </a:solidFill>
        </p:spPr>
        <p:txBody>
          <a:bodyPr wrap="square">
            <a:spAutoFit/>
          </a:bodyPr>
          <a:lstStyle/>
          <a:p>
            <a:r>
              <a:rPr lang="pl-PL" sz="1900" dirty="0" smtClean="0">
                <a:solidFill>
                  <a:schemeClr val="bg1"/>
                </a:solidFill>
                <a:latin typeface="Calibri" charset="0"/>
                <a:ea typeface="Calibri" charset="0"/>
                <a:cs typeface="Calibri" charset="0"/>
              </a:rPr>
              <a:t>Zagrożenia</a:t>
            </a:r>
            <a:endParaRPr lang="en-US" sz="1900" dirty="0">
              <a:solidFill>
                <a:schemeClr val="bg1"/>
              </a:solidFill>
              <a:latin typeface="Calibri" charset="0"/>
              <a:ea typeface="Calibri" charset="0"/>
              <a:cs typeface="Calibri" charset="0"/>
            </a:endParaRPr>
          </a:p>
        </p:txBody>
      </p:sp>
      <p:grpSp>
        <p:nvGrpSpPr>
          <p:cNvPr id="2" name="Group 24">
            <a:extLst>
              <a:ext uri="{FF2B5EF4-FFF2-40B4-BE49-F238E27FC236}">
                <a16:creationId xmlns:a16="http://schemas.microsoft.com/office/drawing/2014/main" xmlns="" id="{0E0BAD14-2320-4441-9C91-DD3BE3329734}"/>
              </a:ext>
            </a:extLst>
          </p:cNvPr>
          <p:cNvGrpSpPr/>
          <p:nvPr/>
        </p:nvGrpSpPr>
        <p:grpSpPr>
          <a:xfrm>
            <a:off x="3208650" y="1768826"/>
            <a:ext cx="800128" cy="513720"/>
            <a:chOff x="3203455" y="1829443"/>
            <a:chExt cx="800128" cy="513720"/>
          </a:xfrm>
        </p:grpSpPr>
        <p:sp>
          <p:nvSpPr>
            <p:cNvPr id="17" name="Right Arrow 16">
              <a:extLst>
                <a:ext uri="{FF2B5EF4-FFF2-40B4-BE49-F238E27FC236}">
                  <a16:creationId xmlns:a16="http://schemas.microsoft.com/office/drawing/2014/main" xmlns="" id="{2A10C010-F2B4-7D48-8229-20D549FD326B}"/>
                </a:ext>
              </a:extLst>
            </p:cNvPr>
            <p:cNvSpPr/>
            <p:nvPr/>
          </p:nvSpPr>
          <p:spPr>
            <a:xfrm>
              <a:off x="3467021" y="1854687"/>
              <a:ext cx="536562" cy="467787"/>
            </a:xfrm>
            <a:prstGeom prst="rightArrow">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4DFDFAE1-FC9B-DC4B-ABF5-F71CFE0F4F7E}"/>
                </a:ext>
              </a:extLst>
            </p:cNvPr>
            <p:cNvSpPr/>
            <p:nvPr/>
          </p:nvSpPr>
          <p:spPr>
            <a:xfrm>
              <a:off x="3203455" y="1829443"/>
              <a:ext cx="513720" cy="513720"/>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xmlns="" id="{A46C0AB1-7CB9-E040-B3B7-DF8E3997C639}"/>
                </a:ext>
              </a:extLst>
            </p:cNvPr>
            <p:cNvPicPr>
              <a:picLocks noChangeAspect="1"/>
            </p:cNvPicPr>
            <p:nvPr/>
          </p:nvPicPr>
          <p:blipFill>
            <a:blip r:embed="rId3"/>
            <a:stretch>
              <a:fillRect/>
            </a:stretch>
          </p:blipFill>
          <p:spPr>
            <a:xfrm>
              <a:off x="3285165" y="1915889"/>
              <a:ext cx="345990" cy="345990"/>
            </a:xfrm>
            <a:prstGeom prst="rect">
              <a:avLst/>
            </a:prstGeom>
          </p:spPr>
        </p:pic>
      </p:grpSp>
      <p:grpSp>
        <p:nvGrpSpPr>
          <p:cNvPr id="3" name="Group 25">
            <a:extLst>
              <a:ext uri="{FF2B5EF4-FFF2-40B4-BE49-F238E27FC236}">
                <a16:creationId xmlns:a16="http://schemas.microsoft.com/office/drawing/2014/main" xmlns="" id="{21835601-C507-1D46-8E68-CCA11E10D7EA}"/>
              </a:ext>
            </a:extLst>
          </p:cNvPr>
          <p:cNvGrpSpPr/>
          <p:nvPr/>
        </p:nvGrpSpPr>
        <p:grpSpPr>
          <a:xfrm>
            <a:off x="3222030" y="4471209"/>
            <a:ext cx="812485" cy="513720"/>
            <a:chOff x="3217576" y="4079857"/>
            <a:chExt cx="812485" cy="513720"/>
          </a:xfrm>
        </p:grpSpPr>
        <p:sp>
          <p:nvSpPr>
            <p:cNvPr id="21" name="Right Arrow 20">
              <a:extLst>
                <a:ext uri="{FF2B5EF4-FFF2-40B4-BE49-F238E27FC236}">
                  <a16:creationId xmlns:a16="http://schemas.microsoft.com/office/drawing/2014/main" xmlns="" id="{CCD13464-FEBD-AA4F-8AA7-67E1B20772AF}"/>
                </a:ext>
              </a:extLst>
            </p:cNvPr>
            <p:cNvSpPr/>
            <p:nvPr/>
          </p:nvSpPr>
          <p:spPr>
            <a:xfrm>
              <a:off x="3390429" y="4105101"/>
              <a:ext cx="639632" cy="467787"/>
            </a:xfrm>
            <a:prstGeom prst="rightArrow">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278EF08C-26D7-1D48-9583-8589D0AC12F7}"/>
                </a:ext>
              </a:extLst>
            </p:cNvPr>
            <p:cNvSpPr/>
            <p:nvPr/>
          </p:nvSpPr>
          <p:spPr>
            <a:xfrm>
              <a:off x="3217576" y="4079857"/>
              <a:ext cx="513720" cy="513720"/>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close up of a logo&#10;&#10;Description automatically generated">
              <a:extLst>
                <a:ext uri="{FF2B5EF4-FFF2-40B4-BE49-F238E27FC236}">
                  <a16:creationId xmlns:a16="http://schemas.microsoft.com/office/drawing/2014/main" xmlns="" id="{E71E95E5-5FDC-0648-B211-B17F21BC517B}"/>
                </a:ext>
              </a:extLst>
            </p:cNvPr>
            <p:cNvPicPr>
              <a:picLocks noChangeAspect="1"/>
            </p:cNvPicPr>
            <p:nvPr/>
          </p:nvPicPr>
          <p:blipFill>
            <a:blip r:embed="rId4"/>
            <a:stretch>
              <a:fillRect/>
            </a:stretch>
          </p:blipFill>
          <p:spPr>
            <a:xfrm>
              <a:off x="3290372" y="4274688"/>
              <a:ext cx="345990" cy="105625"/>
            </a:xfrm>
            <a:prstGeom prst="rect">
              <a:avLst/>
            </a:prstGeom>
          </p:spPr>
        </p:pic>
      </p:grpSp>
      <p:sp>
        <p:nvSpPr>
          <p:cNvPr id="27" name="Rectangle 26">
            <a:extLst>
              <a:ext uri="{FF2B5EF4-FFF2-40B4-BE49-F238E27FC236}">
                <a16:creationId xmlns:a16="http://schemas.microsoft.com/office/drawing/2014/main" xmlns="" id="{39A4E595-FED6-AE49-8BFD-CC594471BEEB}"/>
              </a:ext>
            </a:extLst>
          </p:cNvPr>
          <p:cNvSpPr/>
          <p:nvPr/>
        </p:nvSpPr>
        <p:spPr>
          <a:xfrm>
            <a:off x="4724615" y="2166880"/>
            <a:ext cx="3407369" cy="4462760"/>
          </a:xfrm>
          <a:prstGeom prst="rect">
            <a:avLst/>
          </a:prstGeom>
        </p:spPr>
        <p:txBody>
          <a:bodyPr wrap="square">
            <a:spAutoFit/>
          </a:bodyPr>
          <a:lstStyle/>
          <a:p>
            <a:r>
              <a:rPr lang="pl-PL" sz="1400" dirty="0" smtClean="0">
                <a:solidFill>
                  <a:srgbClr val="ED2891"/>
                </a:solidFill>
                <a:latin typeface="Calibri" charset="0"/>
                <a:ea typeface="Calibri" charset="0"/>
                <a:cs typeface="Calibri" charset="0"/>
              </a:rPr>
              <a:t>Praktyki </a:t>
            </a:r>
            <a:r>
              <a:rPr lang="pl-PL" sz="1400" dirty="0" smtClean="0">
                <a:solidFill>
                  <a:srgbClr val="ED2891"/>
                </a:solidFill>
                <a:latin typeface="Calibri" charset="0"/>
                <a:ea typeface="Calibri" charset="0"/>
                <a:cs typeface="Calibri" charset="0"/>
              </a:rPr>
              <a:t>strukturalne</a:t>
            </a:r>
            <a:r>
              <a:rPr lang="pl-PL" sz="1200" dirty="0" smtClean="0"/>
              <a:t/>
            </a:r>
            <a:br>
              <a:rPr lang="pl-PL" sz="1200" dirty="0" smtClean="0"/>
            </a:br>
            <a:r>
              <a:rPr lang="pl-PL" sz="1400" dirty="0" smtClean="0">
                <a:solidFill>
                  <a:srgbClr val="085156"/>
                </a:solidFill>
                <a:latin typeface="Calibri" charset="0"/>
                <a:ea typeface="Calibri" charset="0"/>
                <a:cs typeface="Calibri" charset="0"/>
              </a:rPr>
              <a:t>• Procedury ustalania zasad</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Mechanizmy nadzoru</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Obowiązki </a:t>
            </a:r>
            <a:r>
              <a:rPr lang="pl-PL" sz="1400" dirty="0" smtClean="0">
                <a:solidFill>
                  <a:srgbClr val="085156"/>
                </a:solidFill>
                <a:latin typeface="Calibri" charset="0"/>
                <a:ea typeface="Calibri" charset="0"/>
                <a:cs typeface="Calibri" charset="0"/>
              </a:rPr>
              <a:t>związane z posiadaniem danych</a:t>
            </a:r>
            <a:r>
              <a:rPr lang="pl-PL" sz="1200" dirty="0" smtClean="0"/>
              <a:t/>
            </a:r>
            <a:br>
              <a:rPr lang="pl-PL" sz="1200" dirty="0" smtClean="0"/>
            </a:br>
            <a:r>
              <a:rPr lang="pl-PL" sz="1200" dirty="0" smtClean="0"/>
              <a:t/>
            </a:r>
            <a:br>
              <a:rPr lang="pl-PL" sz="1200" dirty="0" smtClean="0"/>
            </a:br>
            <a:r>
              <a:rPr lang="pl-PL" sz="1400" dirty="0" smtClean="0">
                <a:solidFill>
                  <a:srgbClr val="ED2891"/>
                </a:solidFill>
                <a:latin typeface="Calibri" charset="0"/>
                <a:ea typeface="Calibri" charset="0"/>
                <a:cs typeface="Calibri" charset="0"/>
              </a:rPr>
              <a:t>Praktyki proceduralne (cykl życia)</a:t>
            </a:r>
            <a:r>
              <a:rPr lang="pl-PL" sz="1200" dirty="0" smtClean="0"/>
              <a:t/>
            </a:r>
            <a:br>
              <a:rPr lang="pl-PL" sz="1200" dirty="0" smtClean="0"/>
            </a:br>
            <a:r>
              <a:rPr lang="pl-PL" sz="1400" dirty="0" smtClean="0">
                <a:solidFill>
                  <a:srgbClr val="085156"/>
                </a:solidFill>
                <a:latin typeface="Calibri" charset="0"/>
                <a:ea typeface="Calibri" charset="0"/>
                <a:cs typeface="Calibri" charset="0"/>
              </a:rPr>
              <a:t>• Wymuszaj przechowywanie / archiwizowanie</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Zastosuj praktyki tworzenia kopii zapasowych</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Ustanowienie i monitorowanie dostępu</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Klasyfikuj informacje według wartości</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Poziomy usług dla ochrony danych</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Monitoruj koszty poprzez obciążenia zwrotne</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Migracja między poziomami pamięci</a:t>
            </a:r>
            <a:br>
              <a:rPr lang="pl-PL" sz="1400" dirty="0" smtClean="0">
                <a:solidFill>
                  <a:srgbClr val="085156"/>
                </a:solidFill>
                <a:latin typeface="Calibri" charset="0"/>
                <a:ea typeface="Calibri" charset="0"/>
                <a:cs typeface="Calibri" charset="0"/>
              </a:rPr>
            </a:br>
            <a:r>
              <a:rPr lang="pl-PL" sz="1200" dirty="0" smtClean="0"/>
              <a:t/>
            </a:r>
            <a:br>
              <a:rPr lang="pl-PL" sz="1200" dirty="0" smtClean="0"/>
            </a:br>
            <a:r>
              <a:rPr lang="pl-PL" sz="1400" dirty="0" smtClean="0">
                <a:solidFill>
                  <a:srgbClr val="ED2891"/>
                </a:solidFill>
                <a:latin typeface="Calibri" charset="0"/>
                <a:ea typeface="Calibri" charset="0"/>
                <a:cs typeface="Calibri" charset="0"/>
              </a:rPr>
              <a:t>Praktyki relacyjne</a:t>
            </a:r>
            <a:r>
              <a:rPr lang="pl-PL" sz="1200" dirty="0" smtClean="0"/>
              <a:t/>
            </a:r>
            <a:br>
              <a:rPr lang="pl-PL" sz="1200" dirty="0" smtClean="0"/>
            </a:br>
            <a:r>
              <a:rPr lang="pl-PL" sz="1400" dirty="0" smtClean="0">
                <a:solidFill>
                  <a:srgbClr val="085156"/>
                </a:solidFill>
                <a:latin typeface="Calibri" charset="0"/>
                <a:ea typeface="Calibri" charset="0"/>
                <a:cs typeface="Calibri" charset="0"/>
              </a:rPr>
              <a:t>• Edukacja użytkowników</a:t>
            </a:r>
            <a:br>
              <a:rPr lang="pl-PL" sz="1400" dirty="0" smtClean="0">
                <a:solidFill>
                  <a:srgbClr val="085156"/>
                </a:solidFill>
                <a:latin typeface="Calibri" charset="0"/>
                <a:ea typeface="Calibri" charset="0"/>
                <a:cs typeface="Calibri" charset="0"/>
              </a:rPr>
            </a:br>
            <a:r>
              <a:rPr lang="pl-PL" sz="1400" dirty="0" smtClean="0">
                <a:solidFill>
                  <a:srgbClr val="085156"/>
                </a:solidFill>
                <a:latin typeface="Calibri" charset="0"/>
                <a:ea typeface="Calibri" charset="0"/>
                <a:cs typeface="Calibri" charset="0"/>
              </a:rPr>
              <a:t>• Komunikacja / wymiana pomysłów</a:t>
            </a:r>
            <a:endParaRPr lang="en-US" sz="1400" dirty="0">
              <a:solidFill>
                <a:srgbClr val="085156"/>
              </a:solidFill>
              <a:latin typeface="Calibri" charset="0"/>
              <a:ea typeface="Calibri" charset="0"/>
              <a:cs typeface="Calibri" charset="0"/>
            </a:endParaRPr>
          </a:p>
        </p:txBody>
      </p:sp>
      <p:sp>
        <p:nvSpPr>
          <p:cNvPr id="28" name="Rectangle 27">
            <a:extLst>
              <a:ext uri="{FF2B5EF4-FFF2-40B4-BE49-F238E27FC236}">
                <a16:creationId xmlns:a16="http://schemas.microsoft.com/office/drawing/2014/main" xmlns="" id="{174AA0CA-0703-FF44-920D-8512565FCE76}"/>
              </a:ext>
            </a:extLst>
          </p:cNvPr>
          <p:cNvSpPr/>
          <p:nvPr/>
        </p:nvSpPr>
        <p:spPr>
          <a:xfrm>
            <a:off x="4630318" y="1571399"/>
            <a:ext cx="3522786" cy="4967049"/>
          </a:xfrm>
          <a:prstGeom prst="rect">
            <a:avLst/>
          </a:prstGeom>
          <a:noFill/>
          <a:ln w="19050">
            <a:solidFill>
              <a:srgbClr val="ED289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AA346504-50DF-D64E-A824-B2C149773AC3}"/>
              </a:ext>
            </a:extLst>
          </p:cNvPr>
          <p:cNvSpPr/>
          <p:nvPr/>
        </p:nvSpPr>
        <p:spPr>
          <a:xfrm>
            <a:off x="4617959" y="1330614"/>
            <a:ext cx="1712859" cy="384721"/>
          </a:xfrm>
          <a:prstGeom prst="rect">
            <a:avLst/>
          </a:prstGeom>
          <a:solidFill>
            <a:srgbClr val="ED2891"/>
          </a:solidFill>
        </p:spPr>
        <p:txBody>
          <a:bodyPr wrap="square">
            <a:spAutoFit/>
          </a:bodyPr>
          <a:lstStyle/>
          <a:p>
            <a:r>
              <a:rPr lang="pl-PL" sz="1900" dirty="0" smtClean="0">
                <a:solidFill>
                  <a:schemeClr val="bg1"/>
                </a:solidFill>
                <a:latin typeface="Calibri" charset="0"/>
                <a:ea typeface="Calibri" charset="0"/>
                <a:cs typeface="Calibri" charset="0"/>
              </a:rPr>
              <a:t>Sposób</a:t>
            </a:r>
            <a:endParaRPr lang="en-US" sz="1900" dirty="0">
              <a:solidFill>
                <a:schemeClr val="bg1"/>
              </a:solidFill>
              <a:latin typeface="Calibri" charset="0"/>
              <a:ea typeface="Calibri" charset="0"/>
              <a:cs typeface="Calibri" charset="0"/>
            </a:endParaRPr>
          </a:p>
        </p:txBody>
      </p:sp>
      <p:sp>
        <p:nvSpPr>
          <p:cNvPr id="30" name="Rectangle 29">
            <a:extLst>
              <a:ext uri="{FF2B5EF4-FFF2-40B4-BE49-F238E27FC236}">
                <a16:creationId xmlns:a16="http://schemas.microsoft.com/office/drawing/2014/main" xmlns="" id="{0AD64CC4-B46F-994B-83C5-DA3F611B224D}"/>
              </a:ext>
            </a:extLst>
          </p:cNvPr>
          <p:cNvSpPr/>
          <p:nvPr/>
        </p:nvSpPr>
        <p:spPr>
          <a:xfrm>
            <a:off x="4617960" y="1715335"/>
            <a:ext cx="2624958" cy="384721"/>
          </a:xfrm>
          <a:prstGeom prst="rect">
            <a:avLst/>
          </a:prstGeom>
          <a:solidFill>
            <a:srgbClr val="ED2891"/>
          </a:solidFill>
        </p:spPr>
        <p:txBody>
          <a:bodyPr wrap="square">
            <a:spAutoFit/>
          </a:bodyPr>
          <a:lstStyle/>
          <a:p>
            <a:r>
              <a:rPr lang="pl-PL" sz="1900" dirty="0" smtClean="0">
                <a:solidFill>
                  <a:schemeClr val="bg1"/>
                </a:solidFill>
                <a:latin typeface="Calibri" charset="0"/>
                <a:ea typeface="Calibri" charset="0"/>
                <a:cs typeface="Calibri" charset="0"/>
              </a:rPr>
              <a:t>zarządzania informacją</a:t>
            </a:r>
            <a:endParaRPr lang="en-US" sz="1900" dirty="0">
              <a:solidFill>
                <a:schemeClr val="bg1"/>
              </a:solidFill>
              <a:latin typeface="Calibri" charset="0"/>
              <a:ea typeface="Calibri" charset="0"/>
              <a:cs typeface="Calibri" charset="0"/>
            </a:endParaRPr>
          </a:p>
        </p:txBody>
      </p:sp>
      <p:sp>
        <p:nvSpPr>
          <p:cNvPr id="33" name="Rectangle 32">
            <a:extLst>
              <a:ext uri="{FF2B5EF4-FFF2-40B4-BE49-F238E27FC236}">
                <a16:creationId xmlns:a16="http://schemas.microsoft.com/office/drawing/2014/main" xmlns="" id="{76EC7232-2C25-0341-8FC9-69B071052C37}"/>
              </a:ext>
            </a:extLst>
          </p:cNvPr>
          <p:cNvSpPr/>
          <p:nvPr/>
        </p:nvSpPr>
        <p:spPr>
          <a:xfrm>
            <a:off x="9245837" y="1652057"/>
            <a:ext cx="2255209" cy="1942175"/>
          </a:xfrm>
          <a:prstGeom prst="rect">
            <a:avLst/>
          </a:prstGeom>
          <a:noFill/>
          <a:ln w="19050">
            <a:solidFill>
              <a:srgbClr val="95D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0DD3B8CA-2853-1E4D-A737-901750C4294B}"/>
              </a:ext>
            </a:extLst>
          </p:cNvPr>
          <p:cNvSpPr/>
          <p:nvPr/>
        </p:nvSpPr>
        <p:spPr>
          <a:xfrm>
            <a:off x="9233479" y="1424085"/>
            <a:ext cx="1617366" cy="384721"/>
          </a:xfrm>
          <a:prstGeom prst="rect">
            <a:avLst/>
          </a:prstGeom>
          <a:solidFill>
            <a:srgbClr val="95D600"/>
          </a:solidFill>
        </p:spPr>
        <p:txBody>
          <a:bodyPr wrap="square">
            <a:spAutoFit/>
          </a:bodyPr>
          <a:lstStyle/>
          <a:p>
            <a:r>
              <a:rPr lang="pl-PL" sz="1900" dirty="0" smtClean="0">
                <a:solidFill>
                  <a:schemeClr val="bg1"/>
                </a:solidFill>
                <a:latin typeface="Calibri" charset="0"/>
                <a:ea typeface="Calibri" charset="0"/>
                <a:cs typeface="Calibri" charset="0"/>
              </a:rPr>
              <a:t>Konsekwencje</a:t>
            </a:r>
            <a:endParaRPr lang="en-US" sz="1900" dirty="0">
              <a:solidFill>
                <a:schemeClr val="bg1"/>
              </a:solidFill>
              <a:latin typeface="Calibri" charset="0"/>
              <a:ea typeface="Calibri" charset="0"/>
              <a:cs typeface="Calibri" charset="0"/>
            </a:endParaRPr>
          </a:p>
        </p:txBody>
      </p:sp>
      <p:sp>
        <p:nvSpPr>
          <p:cNvPr id="35" name="Rectangle 34">
            <a:extLst>
              <a:ext uri="{FF2B5EF4-FFF2-40B4-BE49-F238E27FC236}">
                <a16:creationId xmlns:a16="http://schemas.microsoft.com/office/drawing/2014/main" xmlns="" id="{6B2EEF48-EB34-3342-B185-A6851487E35C}"/>
              </a:ext>
            </a:extLst>
          </p:cNvPr>
          <p:cNvSpPr/>
          <p:nvPr/>
        </p:nvSpPr>
        <p:spPr>
          <a:xfrm>
            <a:off x="9274649" y="1875265"/>
            <a:ext cx="2226397" cy="1661993"/>
          </a:xfrm>
          <a:prstGeom prst="rect">
            <a:avLst/>
          </a:prstGeom>
        </p:spPr>
        <p:txBody>
          <a:bodyPr wrap="square">
            <a:spAutoFit/>
          </a:bodyPr>
          <a:lstStyle/>
          <a:p>
            <a:r>
              <a:rPr lang="pl-PL" sz="1700" dirty="0" smtClean="0">
                <a:solidFill>
                  <a:srgbClr val="085156"/>
                </a:solidFill>
                <a:latin typeface="Calibri" charset="0"/>
                <a:ea typeface="Calibri" charset="0"/>
                <a:cs typeface="Calibri" charset="0"/>
              </a:rPr>
              <a:t>• Dobra wydajność - </a:t>
            </a:r>
            <a:r>
              <a:rPr lang="pl-PL" sz="1700" dirty="0" smtClean="0">
                <a:solidFill>
                  <a:srgbClr val="085156"/>
                </a:solidFill>
                <a:latin typeface="Calibri" charset="0"/>
                <a:ea typeface="Calibri" charset="0"/>
                <a:cs typeface="Calibri" charset="0"/>
              </a:rPr>
              <a:t>p</a:t>
            </a:r>
            <a:r>
              <a:rPr lang="pl-PL" sz="1700" dirty="0" smtClean="0">
                <a:solidFill>
                  <a:srgbClr val="085156"/>
                </a:solidFill>
                <a:latin typeface="Calibri" charset="0"/>
                <a:ea typeface="Calibri" charset="0"/>
                <a:cs typeface="Calibri" charset="0"/>
              </a:rPr>
              <a:t>oziom </a:t>
            </a:r>
            <a:r>
              <a:rPr lang="pl-PL" sz="1700" dirty="0" smtClean="0">
                <a:solidFill>
                  <a:srgbClr val="085156"/>
                </a:solidFill>
                <a:latin typeface="Calibri" charset="0"/>
                <a:ea typeface="Calibri" charset="0"/>
                <a:cs typeface="Calibri" charset="0"/>
              </a:rPr>
              <a:t>średniozaawansowany</a:t>
            </a:r>
            <a:br>
              <a:rPr lang="pl-PL" sz="1700" dirty="0" smtClean="0">
                <a:solidFill>
                  <a:srgbClr val="085156"/>
                </a:solidFill>
                <a:latin typeface="Calibri" charset="0"/>
                <a:ea typeface="Calibri" charset="0"/>
                <a:cs typeface="Calibri" charset="0"/>
              </a:rPr>
            </a:br>
            <a:r>
              <a:rPr lang="pl-PL" sz="1700" dirty="0" smtClean="0">
                <a:solidFill>
                  <a:srgbClr val="085156"/>
                </a:solidFill>
                <a:latin typeface="Calibri" charset="0"/>
                <a:ea typeface="Calibri" charset="0"/>
                <a:cs typeface="Calibri" charset="0"/>
              </a:rPr>
              <a:t>• Ograniczenie ryzyka</a:t>
            </a:r>
            <a:endParaRPr lang="en-US" sz="1700" dirty="0">
              <a:solidFill>
                <a:srgbClr val="085156"/>
              </a:solidFill>
              <a:latin typeface="Calibri" charset="0"/>
              <a:ea typeface="Calibri" charset="0"/>
              <a:cs typeface="Calibri" charset="0"/>
            </a:endParaRPr>
          </a:p>
          <a:p>
            <a:endParaRPr lang="en-US" sz="1700" dirty="0">
              <a:solidFill>
                <a:srgbClr val="085156"/>
              </a:solidFill>
              <a:latin typeface="Calibri" charset="0"/>
              <a:ea typeface="Calibri" charset="0"/>
              <a:cs typeface="Calibri" charset="0"/>
            </a:endParaRPr>
          </a:p>
          <a:p>
            <a:endParaRPr lang="en-US" sz="1700" dirty="0">
              <a:solidFill>
                <a:srgbClr val="085156"/>
              </a:solidFill>
              <a:latin typeface="Calibri" charset="0"/>
              <a:ea typeface="Calibri" charset="0"/>
              <a:cs typeface="Calibri" charset="0"/>
            </a:endParaRPr>
          </a:p>
        </p:txBody>
      </p:sp>
      <p:sp>
        <p:nvSpPr>
          <p:cNvPr id="49" name="テキスト プレースホルダー 36">
            <a:extLst>
              <a:ext uri="{FF2B5EF4-FFF2-40B4-BE49-F238E27FC236}">
                <a16:creationId xmlns:a16="http://schemas.microsoft.com/office/drawing/2014/main" xmlns="" id="{366BAC85-5065-1049-B212-3CF8F453FFBE}"/>
              </a:ext>
            </a:extLst>
          </p:cNvPr>
          <p:cNvSpPr txBox="1">
            <a:spLocks/>
          </p:cNvSpPr>
          <p:nvPr/>
        </p:nvSpPr>
        <p:spPr bwMode="auto">
          <a:xfrm>
            <a:off x="818905" y="6279536"/>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51" name="Rectangle 50">
            <a:extLst>
              <a:ext uri="{FF2B5EF4-FFF2-40B4-BE49-F238E27FC236}">
                <a16:creationId xmlns:a16="http://schemas.microsoft.com/office/drawing/2014/main" xmlns="" id="{DEA27514-D1FE-8849-9E11-7EED3151C309}"/>
              </a:ext>
            </a:extLst>
          </p:cNvPr>
          <p:cNvSpPr/>
          <p:nvPr/>
        </p:nvSpPr>
        <p:spPr>
          <a:xfrm>
            <a:off x="9225085" y="4385165"/>
            <a:ext cx="2255209" cy="954107"/>
          </a:xfrm>
          <a:prstGeom prst="rect">
            <a:avLst/>
          </a:prstGeom>
        </p:spPr>
        <p:txBody>
          <a:bodyPr wrap="square">
            <a:spAutoFit/>
          </a:bodyPr>
          <a:lstStyle/>
          <a:p>
            <a:r>
              <a:rPr lang="pl-PL" sz="1400" i="1" dirty="0" smtClean="0">
                <a:solidFill>
                  <a:srgbClr val="085156"/>
                </a:solidFill>
                <a:latin typeface="Calibri" charset="0"/>
                <a:ea typeface="Calibri" charset="0"/>
                <a:cs typeface="Calibri" charset="0"/>
              </a:rPr>
              <a:t>Ryc</a:t>
            </a:r>
            <a:r>
              <a:rPr lang="pl-PL" sz="1400" i="1" dirty="0" smtClean="0">
                <a:solidFill>
                  <a:srgbClr val="085156"/>
                </a:solidFill>
                <a:latin typeface="Calibri" charset="0"/>
                <a:ea typeface="Calibri" charset="0"/>
                <a:cs typeface="Calibri" charset="0"/>
              </a:rPr>
              <a:t>. 7: Przegląd składu i </a:t>
            </a:r>
            <a:r>
              <a:rPr lang="pl-PL" sz="1400" i="1" dirty="0" smtClean="0">
                <a:solidFill>
                  <a:srgbClr val="085156"/>
                </a:solidFill>
                <a:latin typeface="Calibri" charset="0"/>
                <a:ea typeface="Calibri" charset="0"/>
                <a:cs typeface="Calibri" charset="0"/>
              </a:rPr>
              <a:t>kontekstu zarządzania </a:t>
            </a:r>
            <a:r>
              <a:rPr lang="pl-PL" sz="1400" i="1" dirty="0" smtClean="0">
                <a:solidFill>
                  <a:srgbClr val="085156"/>
                </a:solidFill>
                <a:latin typeface="Calibri" charset="0"/>
                <a:ea typeface="Calibri" charset="0"/>
                <a:cs typeface="Calibri" charset="0"/>
              </a:rPr>
              <a:t>informacją (</a:t>
            </a:r>
            <a:r>
              <a:rPr lang="pl-PL" sz="1400" i="1" dirty="0" err="1" smtClean="0">
                <a:solidFill>
                  <a:srgbClr val="085156"/>
                </a:solidFill>
                <a:latin typeface="Calibri" charset="0"/>
                <a:ea typeface="Calibri" charset="0"/>
                <a:cs typeface="Calibri" charset="0"/>
              </a:rPr>
              <a:t>Tallon</a:t>
            </a:r>
            <a:r>
              <a:rPr lang="pl-PL" sz="1400" i="1" dirty="0" smtClean="0">
                <a:solidFill>
                  <a:srgbClr val="085156"/>
                </a:solidFill>
                <a:latin typeface="Calibri" charset="0"/>
                <a:ea typeface="Calibri" charset="0"/>
                <a:cs typeface="Calibri" charset="0"/>
              </a:rPr>
              <a:t> i in. 2013b)</a:t>
            </a:r>
            <a:endParaRPr lang="en-US" sz="1400" i="1" dirty="0">
              <a:solidFill>
                <a:srgbClr val="085156"/>
              </a:solidFill>
              <a:latin typeface="Calibri" charset="0"/>
              <a:ea typeface="Calibri" charset="0"/>
              <a:cs typeface="Calibri" charset="0"/>
            </a:endParaRPr>
          </a:p>
        </p:txBody>
      </p:sp>
      <p:grpSp>
        <p:nvGrpSpPr>
          <p:cNvPr id="4" name="Group 63">
            <a:extLst>
              <a:ext uri="{FF2B5EF4-FFF2-40B4-BE49-F238E27FC236}">
                <a16:creationId xmlns:a16="http://schemas.microsoft.com/office/drawing/2014/main" xmlns="" id="{1A138DB6-3094-114A-B588-D7F125CE87FC}"/>
              </a:ext>
            </a:extLst>
          </p:cNvPr>
          <p:cNvGrpSpPr/>
          <p:nvPr/>
        </p:nvGrpSpPr>
        <p:grpSpPr>
          <a:xfrm>
            <a:off x="7929630" y="1679354"/>
            <a:ext cx="800128" cy="513720"/>
            <a:chOff x="3203455" y="1829443"/>
            <a:chExt cx="800128" cy="513720"/>
          </a:xfrm>
        </p:grpSpPr>
        <p:sp>
          <p:nvSpPr>
            <p:cNvPr id="65" name="Right Arrow 64">
              <a:extLst>
                <a:ext uri="{FF2B5EF4-FFF2-40B4-BE49-F238E27FC236}">
                  <a16:creationId xmlns:a16="http://schemas.microsoft.com/office/drawing/2014/main" xmlns="" id="{C5093D75-D056-4443-8F67-C9E0F54F0DF0}"/>
                </a:ext>
              </a:extLst>
            </p:cNvPr>
            <p:cNvSpPr/>
            <p:nvPr/>
          </p:nvSpPr>
          <p:spPr>
            <a:xfrm>
              <a:off x="3467021" y="1854687"/>
              <a:ext cx="536562" cy="467787"/>
            </a:xfrm>
            <a:prstGeom prst="rightArrow">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xmlns="" id="{AB9975CF-58FD-7F46-8D9A-FF6F972CFBB7}"/>
                </a:ext>
              </a:extLst>
            </p:cNvPr>
            <p:cNvSpPr/>
            <p:nvPr/>
          </p:nvSpPr>
          <p:spPr>
            <a:xfrm>
              <a:off x="3203455" y="1829443"/>
              <a:ext cx="513720" cy="513720"/>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A close up of a logo&#10;&#10;Description automatically generated">
              <a:extLst>
                <a:ext uri="{FF2B5EF4-FFF2-40B4-BE49-F238E27FC236}">
                  <a16:creationId xmlns:a16="http://schemas.microsoft.com/office/drawing/2014/main" xmlns="" id="{254E3010-7942-A144-A4BB-4D05452A6F7B}"/>
                </a:ext>
              </a:extLst>
            </p:cNvPr>
            <p:cNvPicPr>
              <a:picLocks noChangeAspect="1"/>
            </p:cNvPicPr>
            <p:nvPr/>
          </p:nvPicPr>
          <p:blipFill>
            <a:blip r:embed="rId3"/>
            <a:stretch>
              <a:fillRect/>
            </a:stretch>
          </p:blipFill>
          <p:spPr>
            <a:xfrm>
              <a:off x="3285165" y="1915889"/>
              <a:ext cx="345990" cy="345990"/>
            </a:xfrm>
            <a:prstGeom prst="rect">
              <a:avLst/>
            </a:prstGeom>
          </p:spPr>
        </p:pic>
      </p:grpSp>
      <p:grpSp>
        <p:nvGrpSpPr>
          <p:cNvPr id="8" name="Group 67">
            <a:extLst>
              <a:ext uri="{FF2B5EF4-FFF2-40B4-BE49-F238E27FC236}">
                <a16:creationId xmlns:a16="http://schemas.microsoft.com/office/drawing/2014/main" xmlns="" id="{42E70298-D554-F543-89EA-771D211834C3}"/>
              </a:ext>
            </a:extLst>
          </p:cNvPr>
          <p:cNvGrpSpPr/>
          <p:nvPr/>
        </p:nvGrpSpPr>
        <p:grpSpPr>
          <a:xfrm>
            <a:off x="7937746" y="2218318"/>
            <a:ext cx="812485" cy="513720"/>
            <a:chOff x="3217576" y="4079857"/>
            <a:chExt cx="812485" cy="513720"/>
          </a:xfrm>
        </p:grpSpPr>
        <p:sp>
          <p:nvSpPr>
            <p:cNvPr id="69" name="Right Arrow 68">
              <a:extLst>
                <a:ext uri="{FF2B5EF4-FFF2-40B4-BE49-F238E27FC236}">
                  <a16:creationId xmlns:a16="http://schemas.microsoft.com/office/drawing/2014/main" xmlns="" id="{7CFA40AC-E759-0A4D-B8D9-4A59A72C39B7}"/>
                </a:ext>
              </a:extLst>
            </p:cNvPr>
            <p:cNvSpPr/>
            <p:nvPr/>
          </p:nvSpPr>
          <p:spPr>
            <a:xfrm>
              <a:off x="3390429" y="4105101"/>
              <a:ext cx="639632" cy="467787"/>
            </a:xfrm>
            <a:prstGeom prst="rightArrow">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F2B16FB7-B831-1C40-B3C8-669CBDFB1C46}"/>
                </a:ext>
              </a:extLst>
            </p:cNvPr>
            <p:cNvSpPr/>
            <p:nvPr/>
          </p:nvSpPr>
          <p:spPr>
            <a:xfrm>
              <a:off x="3217576" y="4079857"/>
              <a:ext cx="513720" cy="513720"/>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A close up of a logo&#10;&#10;Description automatically generated">
              <a:extLst>
                <a:ext uri="{FF2B5EF4-FFF2-40B4-BE49-F238E27FC236}">
                  <a16:creationId xmlns:a16="http://schemas.microsoft.com/office/drawing/2014/main" xmlns="" id="{E21232D1-625F-8F4B-86E2-A2561F0CA19F}"/>
                </a:ext>
              </a:extLst>
            </p:cNvPr>
            <p:cNvPicPr>
              <a:picLocks noChangeAspect="1"/>
            </p:cNvPicPr>
            <p:nvPr/>
          </p:nvPicPr>
          <p:blipFill>
            <a:blip r:embed="rId4"/>
            <a:stretch>
              <a:fillRect/>
            </a:stretch>
          </p:blipFill>
          <p:spPr>
            <a:xfrm>
              <a:off x="3290372" y="4274688"/>
              <a:ext cx="345990" cy="105625"/>
            </a:xfrm>
            <a:prstGeom prst="rect">
              <a:avLst/>
            </a:prstGeom>
          </p:spPr>
        </p:pic>
      </p:grpSp>
      <p:sp>
        <p:nvSpPr>
          <p:cNvPr id="75" name="TextBox 74">
            <a:extLst>
              <a:ext uri="{FF2B5EF4-FFF2-40B4-BE49-F238E27FC236}">
                <a16:creationId xmlns:a16="http://schemas.microsoft.com/office/drawing/2014/main" xmlns="" id="{5F130C32-E9B6-D241-B4E5-05CCD90183A7}"/>
              </a:ext>
            </a:extLst>
          </p:cNvPr>
          <p:cNvSpPr txBox="1"/>
          <p:nvPr/>
        </p:nvSpPr>
        <p:spPr>
          <a:xfrm>
            <a:off x="4966950" y="309158"/>
            <a:ext cx="7516550" cy="461665"/>
          </a:xfrm>
          <a:prstGeom prst="rect">
            <a:avLst/>
          </a:prstGeom>
          <a:noFill/>
        </p:spPr>
        <p:txBody>
          <a:bodyPr wrap="square" rtlCol="0">
            <a:spAutoFit/>
          </a:bodyPr>
          <a:lstStyle/>
          <a:p>
            <a:r>
              <a:rPr lang="pl-PL" sz="2400" i="1" dirty="0" smtClean="0">
                <a:solidFill>
                  <a:schemeClr val="bg1"/>
                </a:solidFill>
              </a:rPr>
              <a:t>Jak wygląda strategia zarządzania danymi?</a:t>
            </a:r>
            <a:endParaRPr lang="pl-PL" sz="2400" i="1" dirty="0" smtClean="0">
              <a:solidFill>
                <a:schemeClr val="bg1"/>
              </a:solidFill>
            </a:endParaRPr>
          </a:p>
        </p:txBody>
      </p:sp>
      <p:sp>
        <p:nvSpPr>
          <p:cNvPr id="78" name="TextBox 77">
            <a:extLst>
              <a:ext uri="{FF2B5EF4-FFF2-40B4-BE49-F238E27FC236}">
                <a16:creationId xmlns:a16="http://schemas.microsoft.com/office/drawing/2014/main" xmlns="" id="{4FFDE3C6-8AB9-B14B-A5DD-416D9AE01884}"/>
              </a:ext>
            </a:extLst>
          </p:cNvPr>
          <p:cNvSpPr txBox="1"/>
          <p:nvPr/>
        </p:nvSpPr>
        <p:spPr>
          <a:xfrm>
            <a:off x="326916" y="309158"/>
            <a:ext cx="4348534" cy="523220"/>
          </a:xfrm>
          <a:prstGeom prst="rect">
            <a:avLst/>
          </a:prstGeom>
          <a:noFill/>
        </p:spPr>
        <p:txBody>
          <a:bodyPr wrap="square" rtlCol="0">
            <a:spAutoFit/>
          </a:bodyPr>
          <a:lstStyle/>
          <a:p>
            <a:r>
              <a:rPr lang="pl-PL" sz="2800" dirty="0" smtClean="0">
                <a:solidFill>
                  <a:schemeClr val="bg1"/>
                </a:solidFill>
              </a:rPr>
              <a:t>Zarządzanie informacjami</a:t>
            </a:r>
            <a:endParaRPr lang="es-ES_tradnl" sz="2800" dirty="0">
              <a:solidFill>
                <a:schemeClr val="bg1"/>
              </a:solidFill>
            </a:endParaRPr>
          </a:p>
        </p:txBody>
      </p:sp>
      <p:cxnSp>
        <p:nvCxnSpPr>
          <p:cNvPr id="80" name="Straight Connector 79">
            <a:extLst>
              <a:ext uri="{FF2B5EF4-FFF2-40B4-BE49-F238E27FC236}">
                <a16:creationId xmlns:a16="http://schemas.microsoft.com/office/drawing/2014/main" xmlns="" id="{B67F938D-1FB7-7B4B-B6E6-A8D313875FAF}"/>
              </a:ext>
            </a:extLst>
          </p:cNvPr>
          <p:cNvCxnSpPr/>
          <p:nvPr/>
        </p:nvCxnSpPr>
        <p:spPr>
          <a:xfrm>
            <a:off x="4749592" y="309158"/>
            <a:ext cx="0" cy="584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859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xmlns="" id="{8701E88F-DCDF-6146-ABFB-43A00EFD690C}"/>
              </a:ext>
            </a:extLst>
          </p:cNvPr>
          <p:cNvGrpSpPr/>
          <p:nvPr/>
        </p:nvGrpSpPr>
        <p:grpSpPr>
          <a:xfrm>
            <a:off x="0" y="0"/>
            <a:ext cx="3110340" cy="6858004"/>
            <a:chOff x="2" y="-5"/>
            <a:chExt cx="4790545" cy="6858004"/>
          </a:xfrm>
          <a:solidFill>
            <a:srgbClr val="085156"/>
          </a:solidFill>
        </p:grpSpPr>
        <p:sp>
          <p:nvSpPr>
            <p:cNvPr id="14" name="Rectangle 13">
              <a:extLst>
                <a:ext uri="{FF2B5EF4-FFF2-40B4-BE49-F238E27FC236}">
                  <a16:creationId xmlns:a16="http://schemas.microsoft.com/office/drawing/2014/main" xmlns="" id="{A97E47DE-B119-834D-8F3F-F609F3D1E450}"/>
                </a:ext>
              </a:extLst>
            </p:cNvPr>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rminator 14">
              <a:extLst>
                <a:ext uri="{FF2B5EF4-FFF2-40B4-BE49-F238E27FC236}">
                  <a16:creationId xmlns:a16="http://schemas.microsoft.com/office/drawing/2014/main" xmlns="" id="{978568C1-70E6-274A-BAF3-8189C5EF397C}"/>
                </a:ext>
              </a:extLst>
            </p:cNvPr>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xmlns="" id="{CD053566-AF51-2945-BF74-26F6418AAD61}"/>
              </a:ext>
            </a:extLst>
          </p:cNvPr>
          <p:cNvSpPr txBox="1"/>
          <p:nvPr/>
        </p:nvSpPr>
        <p:spPr>
          <a:xfrm>
            <a:off x="228952" y="438460"/>
            <a:ext cx="2497103" cy="1077218"/>
          </a:xfrm>
          <a:prstGeom prst="rect">
            <a:avLst/>
          </a:prstGeom>
          <a:noFill/>
        </p:spPr>
        <p:txBody>
          <a:bodyPr wrap="square" rtlCol="0">
            <a:spAutoFit/>
          </a:bodyPr>
          <a:lstStyle/>
          <a:p>
            <a:r>
              <a:rPr lang="pl-PL" sz="3200" dirty="0" smtClean="0">
                <a:solidFill>
                  <a:schemeClr val="bg1"/>
                </a:solidFill>
              </a:rPr>
              <a:t>Zarządzanie informacjami</a:t>
            </a:r>
            <a:endParaRPr lang="es-ES_tradnl" sz="3200" dirty="0">
              <a:solidFill>
                <a:schemeClr val="bg1"/>
              </a:solidFill>
            </a:endParaRPr>
          </a:p>
        </p:txBody>
      </p:sp>
      <p:pic>
        <p:nvPicPr>
          <p:cNvPr id="17" name="Picture 16">
            <a:extLst>
              <a:ext uri="{FF2B5EF4-FFF2-40B4-BE49-F238E27FC236}">
                <a16:creationId xmlns:a16="http://schemas.microsoft.com/office/drawing/2014/main" xmlns="" id="{A609D589-8112-9144-A4FD-611F5FC401CD}"/>
              </a:ext>
            </a:extLst>
          </p:cNvPr>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l="-12312" t="-38363" r="-987" b="34441"/>
          <a:stretch/>
        </p:blipFill>
        <p:spPr>
          <a:xfrm rot="5400000">
            <a:off x="86850" y="3160592"/>
            <a:ext cx="3129596" cy="3264296"/>
          </a:xfrm>
          <a:prstGeom prst="rect">
            <a:avLst/>
          </a:prstGeom>
        </p:spPr>
      </p:pic>
      <p:sp>
        <p:nvSpPr>
          <p:cNvPr id="18" name="テキスト プレースホルダー 36">
            <a:extLst>
              <a:ext uri="{FF2B5EF4-FFF2-40B4-BE49-F238E27FC236}">
                <a16:creationId xmlns:a16="http://schemas.microsoft.com/office/drawing/2014/main" xmlns="" id="{0E6C50B1-A7BB-634C-82A3-4D8987A8BBE8}"/>
              </a:ext>
            </a:extLst>
          </p:cNvPr>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9" name="TextBox 18">
            <a:extLst>
              <a:ext uri="{FF2B5EF4-FFF2-40B4-BE49-F238E27FC236}">
                <a16:creationId xmlns:a16="http://schemas.microsoft.com/office/drawing/2014/main" xmlns="" id="{EAC018B5-9722-8749-A990-AA1C0D7D9855}"/>
              </a:ext>
            </a:extLst>
          </p:cNvPr>
          <p:cNvSpPr txBox="1"/>
          <p:nvPr/>
        </p:nvSpPr>
        <p:spPr>
          <a:xfrm>
            <a:off x="228952" y="2443112"/>
            <a:ext cx="2497103" cy="1569660"/>
          </a:xfrm>
          <a:prstGeom prst="rect">
            <a:avLst/>
          </a:prstGeom>
          <a:noFill/>
        </p:spPr>
        <p:txBody>
          <a:bodyPr wrap="square" rtlCol="0">
            <a:spAutoFit/>
          </a:bodyPr>
          <a:lstStyle/>
          <a:p>
            <a:r>
              <a:rPr lang="pl-PL" sz="2400" dirty="0" smtClean="0">
                <a:solidFill>
                  <a:schemeClr val="bg1"/>
                </a:solidFill>
              </a:rPr>
              <a:t>Budowanie strategii zarządzania informacjami</a:t>
            </a:r>
            <a:endParaRPr lang="es-ES_tradnl" sz="2400" dirty="0">
              <a:solidFill>
                <a:schemeClr val="bg1"/>
              </a:solidFill>
            </a:endParaRPr>
          </a:p>
        </p:txBody>
      </p:sp>
      <p:sp>
        <p:nvSpPr>
          <p:cNvPr id="20" name="Rounded Rectangle 19">
            <a:extLst>
              <a:ext uri="{FF2B5EF4-FFF2-40B4-BE49-F238E27FC236}">
                <a16:creationId xmlns:a16="http://schemas.microsoft.com/office/drawing/2014/main" xmlns="" id="{BF12EE68-7FA5-564D-9C2E-851C97F6F7AA}"/>
              </a:ext>
            </a:extLst>
          </p:cNvPr>
          <p:cNvSpPr/>
          <p:nvPr/>
        </p:nvSpPr>
        <p:spPr>
          <a:xfrm>
            <a:off x="3595816" y="543697"/>
            <a:ext cx="7933038" cy="2152002"/>
          </a:xfrm>
          <a:prstGeom prst="round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t"/>
            <a:r>
              <a:rPr lang="pl-PL" b="1" dirty="0" smtClean="0"/>
              <a:t>PRZYWÓDZTWO </a:t>
            </a:r>
            <a:r>
              <a:rPr lang="pl-PL" b="1" dirty="0" smtClean="0"/>
              <a:t>SENIORA</a:t>
            </a:r>
          </a:p>
          <a:p>
            <a:pPr fontAlgn="t"/>
            <a:endParaRPr lang="en-US" dirty="0" smtClean="0"/>
          </a:p>
          <a:p>
            <a:pPr fontAlgn="t">
              <a:buFont typeface="Arial" pitchFamily="34" charset="0"/>
              <a:buChar char="•"/>
            </a:pPr>
            <a:r>
              <a:rPr lang="pl-PL" dirty="0" smtClean="0"/>
              <a:t>Opracuj jasną, pisemną strategię, która będzie dostępna dla wszystkich pracowników. </a:t>
            </a:r>
            <a:endParaRPr lang="pl-PL" dirty="0" smtClean="0"/>
          </a:p>
          <a:p>
            <a:pPr fontAlgn="t">
              <a:buFont typeface="Arial" pitchFamily="34" charset="0"/>
              <a:buChar char="•"/>
            </a:pPr>
            <a:r>
              <a:rPr lang="pl-PL" dirty="0" smtClean="0"/>
              <a:t>Powinna </a:t>
            </a:r>
            <a:r>
              <a:rPr lang="pl-PL" dirty="0" smtClean="0"/>
              <a:t>się opierać na ocenie ryzyka i polityce etyki danych.</a:t>
            </a:r>
            <a:endParaRPr lang="en-US" dirty="0" smtClean="0"/>
          </a:p>
          <a:p>
            <a:pPr fontAlgn="t">
              <a:buFont typeface="Arial" pitchFamily="34" charset="0"/>
              <a:buChar char="•"/>
            </a:pPr>
            <a:r>
              <a:rPr lang="pl-PL" dirty="0" smtClean="0"/>
              <a:t>Oferuj </a:t>
            </a:r>
            <a:r>
              <a:rPr lang="pl-PL" dirty="0" smtClean="0"/>
              <a:t>regularne porady dotyczące ochrony danych i etyki i prawidłowo wdrażaj zasady.</a:t>
            </a:r>
            <a:endParaRPr lang="en-US" dirty="0"/>
          </a:p>
        </p:txBody>
      </p:sp>
      <p:sp>
        <p:nvSpPr>
          <p:cNvPr id="21" name="Rounded Rectangle 20">
            <a:extLst>
              <a:ext uri="{FF2B5EF4-FFF2-40B4-BE49-F238E27FC236}">
                <a16:creationId xmlns:a16="http://schemas.microsoft.com/office/drawing/2014/main" xmlns="" id="{B4CD1558-6F6A-7146-99EC-95B70AE08D5A}"/>
              </a:ext>
            </a:extLst>
          </p:cNvPr>
          <p:cNvSpPr/>
          <p:nvPr/>
        </p:nvSpPr>
        <p:spPr>
          <a:xfrm>
            <a:off x="3595816" y="3040083"/>
            <a:ext cx="3936460" cy="3040484"/>
          </a:xfrm>
          <a:prstGeom prst="round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t"/>
            <a:r>
              <a:rPr lang="pl-PL" b="1" dirty="0" smtClean="0"/>
              <a:t>LIDER DANYCH</a:t>
            </a:r>
            <a:endParaRPr lang="en-IE" dirty="0"/>
          </a:p>
        </p:txBody>
      </p:sp>
      <p:sp>
        <p:nvSpPr>
          <p:cNvPr id="23" name="Rounded Rectangle 22">
            <a:extLst>
              <a:ext uri="{FF2B5EF4-FFF2-40B4-BE49-F238E27FC236}">
                <a16:creationId xmlns:a16="http://schemas.microsoft.com/office/drawing/2014/main" xmlns="" id="{BB4A16EC-65E6-854B-9CF9-90D2B2229060}"/>
              </a:ext>
            </a:extLst>
          </p:cNvPr>
          <p:cNvSpPr/>
          <p:nvPr/>
        </p:nvSpPr>
        <p:spPr>
          <a:xfrm>
            <a:off x="7623338" y="3040083"/>
            <a:ext cx="3936460" cy="3040484"/>
          </a:xfrm>
          <a:prstGeom prst="roundRect">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t"/>
            <a:r>
              <a:rPr lang="pl-PL" b="1" dirty="0" smtClean="0"/>
              <a:t>PRACOWNIK </a:t>
            </a:r>
            <a:r>
              <a:rPr lang="en-US" b="1" dirty="0" smtClean="0"/>
              <a:t>IT</a:t>
            </a:r>
            <a:endParaRPr lang="en-US" b="1" dirty="0"/>
          </a:p>
          <a:p>
            <a:pPr algn="ctr" fontAlgn="t"/>
            <a:endParaRPr lang="en-IE" dirty="0"/>
          </a:p>
        </p:txBody>
      </p:sp>
      <p:cxnSp>
        <p:nvCxnSpPr>
          <p:cNvPr id="25" name="Straight Connector 24">
            <a:extLst>
              <a:ext uri="{FF2B5EF4-FFF2-40B4-BE49-F238E27FC236}">
                <a16:creationId xmlns:a16="http://schemas.microsoft.com/office/drawing/2014/main" xmlns="" id="{3AD4635B-63C3-3442-8A5D-CC69547984D1}"/>
              </a:ext>
            </a:extLst>
          </p:cNvPr>
          <p:cNvCxnSpPr/>
          <p:nvPr/>
        </p:nvCxnSpPr>
        <p:spPr>
          <a:xfrm>
            <a:off x="3595816" y="1112108"/>
            <a:ext cx="793303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18D4B25A-4AB7-E745-97A0-86CE40B45FDE}"/>
              </a:ext>
            </a:extLst>
          </p:cNvPr>
          <p:cNvCxnSpPr>
            <a:cxnSpLocks/>
          </p:cNvCxnSpPr>
          <p:nvPr/>
        </p:nvCxnSpPr>
        <p:spPr>
          <a:xfrm>
            <a:off x="3296153" y="3589638"/>
            <a:ext cx="8276002"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CE7605CB-1F18-ED48-A995-7FD8C1F90EA7}"/>
              </a:ext>
            </a:extLst>
          </p:cNvPr>
          <p:cNvSpPr/>
          <p:nvPr/>
        </p:nvSpPr>
        <p:spPr>
          <a:xfrm>
            <a:off x="3600295" y="3589638"/>
            <a:ext cx="3805028" cy="2185214"/>
          </a:xfrm>
          <a:prstGeom prst="rect">
            <a:avLst/>
          </a:prstGeom>
        </p:spPr>
        <p:txBody>
          <a:bodyPr wrap="square">
            <a:spAutoFit/>
          </a:bodyPr>
          <a:lstStyle/>
          <a:p>
            <a:pPr marL="285750" indent="-285750" fontAlgn="t">
              <a:buFont typeface="Arial" panose="020B0604020202020204" pitchFamily="34" charset="0"/>
              <a:buChar char="•"/>
            </a:pPr>
            <a:r>
              <a:rPr lang="pl-PL" sz="1700" dirty="0" smtClean="0">
                <a:solidFill>
                  <a:schemeClr val="bg1"/>
                </a:solidFill>
              </a:rPr>
              <a:t>Testuj </a:t>
            </a:r>
            <a:r>
              <a:rPr lang="pl-PL" sz="1700" dirty="0" smtClean="0">
                <a:solidFill>
                  <a:schemeClr val="bg1"/>
                </a:solidFill>
              </a:rPr>
              <a:t>swoje zabezpieczenia na bieżąco zgodnie z wcześniej ustalonym </a:t>
            </a:r>
            <a:r>
              <a:rPr lang="pl-PL" sz="1700" dirty="0" smtClean="0">
                <a:solidFill>
                  <a:schemeClr val="bg1"/>
                </a:solidFill>
              </a:rPr>
              <a:t>kalendarzem.</a:t>
            </a:r>
          </a:p>
          <a:p>
            <a:pPr marL="285750" indent="-285750" fontAlgn="t">
              <a:buFont typeface="Arial" panose="020B0604020202020204" pitchFamily="34" charset="0"/>
              <a:buChar char="•"/>
            </a:pPr>
            <a:r>
              <a:rPr lang="pl-PL" sz="1700" dirty="0" smtClean="0">
                <a:solidFill>
                  <a:schemeClr val="bg1"/>
                </a:solidFill>
              </a:rPr>
              <a:t>Bądź </a:t>
            </a:r>
            <a:r>
              <a:rPr lang="pl-PL" sz="1700" dirty="0" smtClean="0">
                <a:solidFill>
                  <a:schemeClr val="bg1"/>
                </a:solidFill>
              </a:rPr>
              <a:t>przygotowany</a:t>
            </a:r>
            <a:r>
              <a:rPr lang="en-US" sz="1700" dirty="0" smtClean="0">
                <a:solidFill>
                  <a:schemeClr val="bg1"/>
                </a:solidFill>
              </a:rPr>
              <a:t> </a:t>
            </a:r>
            <a:r>
              <a:rPr lang="pl-PL" sz="1700" dirty="0" smtClean="0">
                <a:solidFill>
                  <a:schemeClr val="bg1"/>
                </a:solidFill>
              </a:rPr>
              <a:t>na możliwość ataków, tworząc wcześniej pisemną politykę postępowania w takich przypadkach</a:t>
            </a:r>
            <a:r>
              <a:rPr lang="en-US" sz="1700" dirty="0" smtClean="0">
                <a:solidFill>
                  <a:schemeClr val="bg1"/>
                </a:solidFill>
              </a:rPr>
              <a:t>.</a:t>
            </a:r>
          </a:p>
          <a:p>
            <a:pPr marL="285750" indent="-285750" fontAlgn="t">
              <a:buFont typeface="Arial" panose="020B0604020202020204" pitchFamily="34" charset="0"/>
              <a:buChar char="•"/>
            </a:pPr>
            <a:endParaRPr lang="en-IE" sz="1700" dirty="0">
              <a:solidFill>
                <a:schemeClr val="bg1"/>
              </a:solidFill>
            </a:endParaRPr>
          </a:p>
        </p:txBody>
      </p:sp>
      <p:sp>
        <p:nvSpPr>
          <p:cNvPr id="29" name="Rectangle 28">
            <a:extLst>
              <a:ext uri="{FF2B5EF4-FFF2-40B4-BE49-F238E27FC236}">
                <a16:creationId xmlns:a16="http://schemas.microsoft.com/office/drawing/2014/main" xmlns="" id="{E39A5612-1CA6-8143-AC3B-567F2392733E}"/>
              </a:ext>
            </a:extLst>
          </p:cNvPr>
          <p:cNvSpPr/>
          <p:nvPr/>
        </p:nvSpPr>
        <p:spPr>
          <a:xfrm>
            <a:off x="7660409" y="3642297"/>
            <a:ext cx="3936460" cy="2462213"/>
          </a:xfrm>
          <a:prstGeom prst="rect">
            <a:avLst/>
          </a:prstGeom>
        </p:spPr>
        <p:txBody>
          <a:bodyPr wrap="square">
            <a:spAutoFit/>
          </a:bodyPr>
          <a:lstStyle/>
          <a:p>
            <a:pPr marL="342900" lvl="0" indent="-342900">
              <a:spcAft>
                <a:spcPts val="0"/>
              </a:spcAft>
              <a:buFont typeface="Wingdings" charset="2"/>
              <a:buChar char=""/>
            </a:pPr>
            <a:r>
              <a:rPr lang="pl-PL" sz="1400" dirty="0" smtClean="0">
                <a:solidFill>
                  <a:schemeClr val="bg1"/>
                </a:solidFill>
              </a:rPr>
              <a:t>Utrzymuj </a:t>
            </a:r>
            <a:r>
              <a:rPr lang="pl-PL" sz="1400" dirty="0" smtClean="0">
                <a:solidFill>
                  <a:schemeClr val="bg1"/>
                </a:solidFill>
              </a:rPr>
              <a:t>swoje systemy i oprogramowanie zaktualizowane i bezpiecznie pozbywaj się nieaktualnego wyposażenia</a:t>
            </a:r>
            <a:r>
              <a:rPr lang="en-US" sz="1400" dirty="0" smtClean="0">
                <a:solidFill>
                  <a:schemeClr val="bg1"/>
                </a:solidFill>
              </a:rPr>
              <a:t>. </a:t>
            </a:r>
          </a:p>
          <a:p>
            <a:pPr marL="342900" lvl="0" indent="-342900">
              <a:spcAft>
                <a:spcPts val="0"/>
              </a:spcAft>
              <a:buFont typeface="Wingdings" charset="2"/>
              <a:buChar char=""/>
            </a:pPr>
            <a:r>
              <a:rPr lang="pl-PL" sz="1400" dirty="0" smtClean="0">
                <a:solidFill>
                  <a:schemeClr val="bg1"/>
                </a:solidFill>
              </a:rPr>
              <a:t>Stwórz </a:t>
            </a:r>
            <a:r>
              <a:rPr lang="pl-PL" sz="1400" dirty="0" smtClean="0">
                <a:solidFill>
                  <a:schemeClr val="bg1"/>
                </a:solidFill>
              </a:rPr>
              <a:t>politykę tworzenia kopii zapasowych, decydując jak często ich dokonywać i gdzie je przechowywać</a:t>
            </a:r>
            <a:r>
              <a:rPr lang="en-US" sz="1400" dirty="0" smtClean="0">
                <a:solidFill>
                  <a:schemeClr val="bg1"/>
                </a:solidFill>
              </a:rPr>
              <a:t>.</a:t>
            </a:r>
          </a:p>
          <a:p>
            <a:pPr marL="342900" lvl="0" indent="-342900">
              <a:spcAft>
                <a:spcPts val="0"/>
              </a:spcAft>
              <a:buFont typeface="Wingdings" charset="2"/>
              <a:buChar char=""/>
            </a:pPr>
            <a:r>
              <a:rPr lang="pl-PL" sz="1400" dirty="0" smtClean="0">
                <a:solidFill>
                  <a:schemeClr val="bg1"/>
                </a:solidFill>
              </a:rPr>
              <a:t>Upewnij się, że pracownicy używają silnych haseł. </a:t>
            </a:r>
          </a:p>
          <a:p>
            <a:pPr marL="342900" lvl="0" indent="-342900">
              <a:spcAft>
                <a:spcPts val="0"/>
              </a:spcAft>
              <a:buFont typeface="Wingdings" charset="2"/>
              <a:buChar char=""/>
            </a:pPr>
            <a:r>
              <a:rPr lang="pl-PL" sz="1400" dirty="0" smtClean="0">
                <a:solidFill>
                  <a:schemeClr val="bg1"/>
                </a:solidFill>
              </a:rPr>
              <a:t>Korzystaj z firewalla jako środka zabezpieczającego. </a:t>
            </a:r>
            <a:endParaRPr lang="en-US" sz="1400" dirty="0" smtClean="0">
              <a:solidFill>
                <a:schemeClr val="bg1"/>
              </a:solidFill>
            </a:endParaRPr>
          </a:p>
          <a:p>
            <a:pPr marL="285750" indent="-285750" fontAlgn="t">
              <a:buFont typeface="Arial" panose="020B0604020202020204" pitchFamily="34" charset="0"/>
              <a:buChar char="•"/>
            </a:pPr>
            <a:endParaRPr lang="en-IE" sz="1400" dirty="0">
              <a:solidFill>
                <a:schemeClr val="bg1"/>
              </a:solidFill>
            </a:endParaRPr>
          </a:p>
        </p:txBody>
      </p:sp>
      <p:sp>
        <p:nvSpPr>
          <p:cNvPr id="22" name="Rectangle 21"/>
          <p:cNvSpPr>
            <a:spLocks noChangeArrowheads="1"/>
          </p:cNvSpPr>
          <p:nvPr/>
        </p:nvSpPr>
        <p:spPr bwMode="auto">
          <a:xfrm flipV="1">
            <a:off x="228952" y="1515678"/>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Tree>
    <p:extLst>
      <p:ext uri="{BB962C8B-B14F-4D97-AF65-F5344CB8AC3E}">
        <p14:creationId xmlns:p14="http://schemas.microsoft.com/office/powerpoint/2010/main" xmlns="" val="3257594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3302708" cy="6858004"/>
            <a:chOff x="2" y="-5"/>
            <a:chExt cx="4790545"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581532" y="1857002"/>
            <a:ext cx="2298895"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8" name="Text Placeholder 6"/>
          <p:cNvSpPr txBox="1">
            <a:spLocks/>
          </p:cNvSpPr>
          <p:nvPr/>
        </p:nvSpPr>
        <p:spPr>
          <a:xfrm>
            <a:off x="368152" y="2844735"/>
            <a:ext cx="2725656"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11" name="TextBox 10"/>
          <p:cNvSpPr txBox="1"/>
          <p:nvPr/>
        </p:nvSpPr>
        <p:spPr>
          <a:xfrm>
            <a:off x="448833" y="754139"/>
            <a:ext cx="2497103" cy="1077218"/>
          </a:xfrm>
          <a:prstGeom prst="rect">
            <a:avLst/>
          </a:prstGeom>
          <a:noFill/>
        </p:spPr>
        <p:txBody>
          <a:bodyPr wrap="square" rtlCol="0">
            <a:spAutoFit/>
          </a:bodyPr>
          <a:lstStyle/>
          <a:p>
            <a:r>
              <a:rPr lang="pl-PL" sz="3200" dirty="0" smtClean="0">
                <a:solidFill>
                  <a:schemeClr val="bg1"/>
                </a:solidFill>
              </a:rPr>
              <a:t>Zarządzanie informacjami</a:t>
            </a:r>
            <a:endParaRPr lang="es-ES_tradnl" sz="3200" dirty="0">
              <a:solidFill>
                <a:schemeClr val="bg1"/>
              </a:solidFill>
            </a:endParaRPr>
          </a:p>
        </p:txBody>
      </p:sp>
      <p:sp>
        <p:nvSpPr>
          <p:cNvPr id="13" name="TextBox 12"/>
          <p:cNvSpPr txBox="1"/>
          <p:nvPr/>
        </p:nvSpPr>
        <p:spPr>
          <a:xfrm>
            <a:off x="480732" y="2093053"/>
            <a:ext cx="2497103" cy="461665"/>
          </a:xfrm>
          <a:prstGeom prst="rect">
            <a:avLst/>
          </a:prstGeom>
          <a:noFill/>
        </p:spPr>
        <p:txBody>
          <a:bodyPr wrap="square" rtlCol="0">
            <a:spAutoFit/>
          </a:bodyPr>
          <a:lstStyle/>
          <a:p>
            <a:r>
              <a:rPr lang="pl-PL" sz="2400" dirty="0" smtClean="0">
                <a:solidFill>
                  <a:schemeClr val="bg1"/>
                </a:solidFill>
              </a:rPr>
              <a:t>Ocena ryzyka</a:t>
            </a:r>
            <a:endParaRPr lang="es-ES_tradnl" sz="2400" dirty="0">
              <a:solidFill>
                <a:schemeClr val="bg1"/>
              </a:solidFill>
            </a:endParaRPr>
          </a:p>
        </p:txBody>
      </p:sp>
      <p:sp>
        <p:nvSpPr>
          <p:cNvPr id="10" name="TextBox 9"/>
          <p:cNvSpPr txBox="1"/>
          <p:nvPr/>
        </p:nvSpPr>
        <p:spPr>
          <a:xfrm>
            <a:off x="3896693" y="631028"/>
            <a:ext cx="7585023" cy="1323439"/>
          </a:xfrm>
          <a:prstGeom prst="rect">
            <a:avLst/>
          </a:prstGeom>
          <a:noFill/>
        </p:spPr>
        <p:txBody>
          <a:bodyPr wrap="square" rtlCol="0">
            <a:spAutoFit/>
          </a:bodyPr>
          <a:lstStyle/>
          <a:p>
            <a:pPr algn="ctr"/>
            <a:r>
              <a:rPr lang="pl-PL" sz="2000" b="1" dirty="0" smtClean="0">
                <a:solidFill>
                  <a:srgbClr val="085156"/>
                </a:solidFill>
              </a:rPr>
              <a:t>ZROZUM RYZYKO</a:t>
            </a:r>
            <a:endParaRPr lang="en-US" sz="2000" b="1" dirty="0">
              <a:solidFill>
                <a:srgbClr val="085156"/>
              </a:solidFill>
            </a:endParaRPr>
          </a:p>
          <a:p>
            <a:pPr algn="ctr"/>
            <a:r>
              <a:rPr lang="pl-PL" sz="2000" dirty="0" smtClean="0">
                <a:solidFill>
                  <a:srgbClr val="085156"/>
                </a:solidFill>
              </a:rPr>
              <a:t>Nadzoruj dane i informacje, które są najcenniejsze – pytaj jak są magazynowane, kto ma do nich dostęp, jak są chronione przez technologie i procedury</a:t>
            </a:r>
            <a:r>
              <a:rPr lang="en-US" sz="2000" dirty="0" smtClean="0">
                <a:solidFill>
                  <a:srgbClr val="085156"/>
                </a:solidFill>
              </a:rPr>
              <a:t>. </a:t>
            </a:r>
            <a:endParaRPr lang="es-ES_tradnl" sz="2000" dirty="0">
              <a:solidFill>
                <a:srgbClr val="085156"/>
              </a:solidFill>
            </a:endParaRPr>
          </a:p>
        </p:txBody>
      </p:sp>
      <p:sp>
        <p:nvSpPr>
          <p:cNvPr id="15" name="TextBox 14"/>
          <p:cNvSpPr txBox="1"/>
          <p:nvPr/>
        </p:nvSpPr>
        <p:spPr>
          <a:xfrm>
            <a:off x="3936466" y="2125820"/>
            <a:ext cx="7585023" cy="1015663"/>
          </a:xfrm>
          <a:prstGeom prst="rect">
            <a:avLst/>
          </a:prstGeom>
          <a:noFill/>
        </p:spPr>
        <p:txBody>
          <a:bodyPr wrap="square" rtlCol="0">
            <a:spAutoFit/>
          </a:bodyPr>
          <a:lstStyle/>
          <a:p>
            <a:pPr algn="ctr"/>
            <a:r>
              <a:rPr lang="pl-PL" sz="2000" b="1" dirty="0" smtClean="0">
                <a:solidFill>
                  <a:srgbClr val="085156"/>
                </a:solidFill>
              </a:rPr>
              <a:t>MINIMALIZUJ RYZYKO</a:t>
            </a:r>
            <a:endParaRPr lang="en-US" sz="2000" b="1" dirty="0">
              <a:solidFill>
                <a:srgbClr val="085156"/>
              </a:solidFill>
            </a:endParaRPr>
          </a:p>
          <a:p>
            <a:pPr algn="ctr"/>
            <a:r>
              <a:rPr lang="pl-PL" sz="2000" dirty="0" smtClean="0">
                <a:solidFill>
                  <a:srgbClr val="085156"/>
                </a:solidFill>
              </a:rPr>
              <a:t>Podejmij działania, aby zneutralizować słabe punkty obecnego systemu.</a:t>
            </a:r>
            <a:br>
              <a:rPr lang="pl-PL" sz="2000" dirty="0" smtClean="0">
                <a:solidFill>
                  <a:srgbClr val="085156"/>
                </a:solidFill>
              </a:rPr>
            </a:br>
            <a:r>
              <a:rPr lang="pl-PL" sz="2000" dirty="0" smtClean="0">
                <a:solidFill>
                  <a:srgbClr val="085156"/>
                </a:solidFill>
              </a:rPr>
              <a:t>W razie potrzeby przejrzyj możliwości w zakresie </a:t>
            </a:r>
            <a:r>
              <a:rPr lang="pl-PL" sz="2000" dirty="0" err="1" smtClean="0">
                <a:solidFill>
                  <a:srgbClr val="085156"/>
                </a:solidFill>
              </a:rPr>
              <a:t>cyberbezpieczeństwa</a:t>
            </a:r>
            <a:r>
              <a:rPr lang="pl-PL" sz="2000" dirty="0" smtClean="0">
                <a:solidFill>
                  <a:srgbClr val="085156"/>
                </a:solidFill>
              </a:rPr>
              <a:t>.</a:t>
            </a:r>
            <a:endParaRPr lang="es-ES_tradnl" sz="2000" dirty="0">
              <a:solidFill>
                <a:srgbClr val="085156"/>
              </a:solidFill>
            </a:endParaRPr>
          </a:p>
        </p:txBody>
      </p:sp>
      <p:sp>
        <p:nvSpPr>
          <p:cNvPr id="16" name="TextBox 15"/>
          <p:cNvSpPr txBox="1"/>
          <p:nvPr/>
        </p:nvSpPr>
        <p:spPr>
          <a:xfrm>
            <a:off x="3968365" y="3631640"/>
            <a:ext cx="7585023" cy="2554545"/>
          </a:xfrm>
          <a:prstGeom prst="rect">
            <a:avLst/>
          </a:prstGeom>
          <a:noFill/>
        </p:spPr>
        <p:txBody>
          <a:bodyPr wrap="square" rtlCol="0">
            <a:spAutoFit/>
          </a:bodyPr>
          <a:lstStyle/>
          <a:p>
            <a:pPr algn="ctr"/>
            <a:r>
              <a:rPr lang="pl-PL" sz="2000" b="1" dirty="0" smtClean="0">
                <a:solidFill>
                  <a:srgbClr val="085156"/>
                </a:solidFill>
              </a:rPr>
              <a:t>STWÓRZ PLAN REAKCJI</a:t>
            </a:r>
            <a:endParaRPr lang="en-US" sz="2000" b="1" dirty="0">
              <a:solidFill>
                <a:srgbClr val="085156"/>
              </a:solidFill>
            </a:endParaRPr>
          </a:p>
          <a:p>
            <a:pPr lvl="0" algn="ctr"/>
            <a:r>
              <a:rPr lang="pl-PL" sz="2000" dirty="0" smtClean="0">
                <a:solidFill>
                  <a:srgbClr val="085156"/>
                </a:solidFill>
              </a:rPr>
              <a:t>Opracuj plan działania na wypadek incydentu lub naruszenia danych.</a:t>
            </a:r>
            <a:br>
              <a:rPr lang="pl-PL" sz="2000" dirty="0" smtClean="0">
                <a:solidFill>
                  <a:srgbClr val="085156"/>
                </a:solidFill>
              </a:rPr>
            </a:br>
            <a:r>
              <a:rPr lang="pl-PL" sz="2000" dirty="0" smtClean="0">
                <a:solidFill>
                  <a:srgbClr val="085156"/>
                </a:solidFill>
              </a:rPr>
              <a:t>Powinien obejmować:</a:t>
            </a:r>
            <a:br>
              <a:rPr lang="pl-PL" sz="2000" dirty="0" smtClean="0">
                <a:solidFill>
                  <a:srgbClr val="085156"/>
                </a:solidFill>
              </a:rPr>
            </a:br>
            <a:r>
              <a:rPr lang="pl-PL" sz="2000" dirty="0" smtClean="0">
                <a:solidFill>
                  <a:srgbClr val="085156"/>
                </a:solidFill>
              </a:rPr>
              <a:t>Odpowiedź prawną</a:t>
            </a:r>
            <a:br>
              <a:rPr lang="pl-PL" sz="2000" dirty="0" smtClean="0">
                <a:solidFill>
                  <a:srgbClr val="085156"/>
                </a:solidFill>
              </a:rPr>
            </a:br>
            <a:r>
              <a:rPr lang="pl-PL" sz="2000" dirty="0" smtClean="0">
                <a:solidFill>
                  <a:srgbClr val="085156"/>
                </a:solidFill>
              </a:rPr>
              <a:t>Dochodzenie i naprawę sytuacji</a:t>
            </a:r>
            <a:br>
              <a:rPr lang="pl-PL" sz="2000" dirty="0" smtClean="0">
                <a:solidFill>
                  <a:srgbClr val="085156"/>
                </a:solidFill>
              </a:rPr>
            </a:br>
            <a:r>
              <a:rPr lang="pl-PL" sz="2000" dirty="0" smtClean="0">
                <a:solidFill>
                  <a:srgbClr val="085156"/>
                </a:solidFill>
              </a:rPr>
              <a:t>Informowanie klientów</a:t>
            </a:r>
            <a:br>
              <a:rPr lang="pl-PL" sz="2000" dirty="0" smtClean="0">
                <a:solidFill>
                  <a:srgbClr val="085156"/>
                </a:solidFill>
              </a:rPr>
            </a:br>
            <a:r>
              <a:rPr lang="pl-PL" sz="2000" dirty="0" smtClean="0">
                <a:solidFill>
                  <a:srgbClr val="085156"/>
                </a:solidFill>
              </a:rPr>
              <a:t>Obsługę zapytań od mediów</a:t>
            </a:r>
            <a:endParaRPr lang="en-US" sz="2000" dirty="0">
              <a:solidFill>
                <a:srgbClr val="085156"/>
              </a:solidFill>
            </a:endParaRPr>
          </a:p>
          <a:p>
            <a:pPr algn="ctr"/>
            <a:r>
              <a:rPr lang="en-US" sz="2000" dirty="0">
                <a:solidFill>
                  <a:srgbClr val="085156"/>
                </a:solidFill>
              </a:rPr>
              <a:t> </a:t>
            </a:r>
            <a:endParaRPr lang="es-ES_tradnl" sz="2000" dirty="0">
              <a:solidFill>
                <a:srgbClr val="085156"/>
              </a:solidFill>
            </a:endParaRPr>
          </a:p>
        </p:txBody>
      </p:sp>
    </p:spTree>
    <p:extLst>
      <p:ext uri="{BB962C8B-B14F-4D97-AF65-F5344CB8AC3E}">
        <p14:creationId xmlns="" xmlns:p14="http://schemas.microsoft.com/office/powerpoint/2010/main" val="1762498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A32BD5A-E820-A648-99C7-87CFC4601F04}"/>
              </a:ext>
            </a:extLst>
          </p:cNvPr>
          <p:cNvSpPr/>
          <p:nvPr/>
        </p:nvSpPr>
        <p:spPr>
          <a:xfrm>
            <a:off x="3512749" y="178130"/>
            <a:ext cx="8483770" cy="7155805"/>
          </a:xfrm>
          <a:prstGeom prst="rect">
            <a:avLst/>
          </a:prstGeom>
        </p:spPr>
        <p:txBody>
          <a:bodyPr wrap="square">
            <a:spAutoFit/>
          </a:bodyPr>
          <a:lstStyle/>
          <a:p>
            <a:pPr marL="222250" indent="-222250">
              <a:buFont typeface="+mj-lt"/>
              <a:buAutoNum type="arabicPeriod"/>
            </a:pPr>
            <a:r>
              <a:rPr lang="en-US" sz="1700" dirty="0">
                <a:solidFill>
                  <a:srgbClr val="ED2891"/>
                </a:solidFill>
                <a:latin typeface="Calibri" charset="0"/>
                <a:ea typeface="Calibri" charset="0"/>
                <a:cs typeface="Calibri" charset="0"/>
              </a:rPr>
              <a:t> </a:t>
            </a:r>
            <a:r>
              <a:rPr lang="pl-PL" sz="1700" dirty="0" smtClean="0">
                <a:solidFill>
                  <a:srgbClr val="ED2891"/>
                </a:solidFill>
                <a:latin typeface="Calibri" charset="0"/>
                <a:ea typeface="Calibri" charset="0"/>
                <a:cs typeface="Calibri" charset="0"/>
              </a:rPr>
              <a:t>Najwyższym priorytetem jest poszanowanie osób, które stoją za </a:t>
            </a:r>
            <a:r>
              <a:rPr lang="pl-PL" sz="1700" dirty="0" smtClean="0">
                <a:solidFill>
                  <a:srgbClr val="ED2891"/>
                </a:solidFill>
                <a:latin typeface="Calibri" charset="0"/>
                <a:ea typeface="Calibri" charset="0"/>
                <a:cs typeface="Calibri" charset="0"/>
              </a:rPr>
              <a:t>danymi</a:t>
            </a:r>
            <a:r>
              <a:rPr lang="en-US" sz="1700" dirty="0" smtClean="0">
                <a:solidFill>
                  <a:srgbClr val="ED2891"/>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Tam, gdzie spostrzeżenia uzyskane na podstawie danych mogłyby wpłynąć na kondycję człowieka, potencjalne szkody dla jednostek i społeczności powinny być wartościami nadrzędnymi. </a:t>
            </a:r>
            <a:r>
              <a:rPr lang="pl-PL" sz="1700" dirty="0" smtClean="0">
                <a:solidFill>
                  <a:srgbClr val="085156"/>
                </a:solidFill>
                <a:latin typeface="Calibri" charset="0"/>
                <a:ea typeface="Calibri" charset="0"/>
                <a:cs typeface="Calibri" charset="0"/>
              </a:rPr>
              <a:t>Duże zbiory danych mogą dać przekonujący wgląd w populacje, ale te same spostrzeżenia mogą być wykorzystane do niesprawiedliwego ograniczenia możliwości pojedynczej </a:t>
            </a:r>
            <a:r>
              <a:rPr lang="pl-PL" sz="1700" dirty="0" smtClean="0">
                <a:solidFill>
                  <a:srgbClr val="085156"/>
                </a:solidFill>
                <a:latin typeface="Calibri" charset="0"/>
                <a:ea typeface="Calibri" charset="0"/>
                <a:cs typeface="Calibri" charset="0"/>
              </a:rPr>
              <a:t>osoby.</a:t>
            </a:r>
            <a:endParaRPr lang="en-US" sz="1700" dirty="0" smtClean="0">
              <a:solidFill>
                <a:srgbClr val="085156"/>
              </a:solidFill>
              <a:latin typeface="Calibri" charset="0"/>
              <a:ea typeface="Calibri" charset="0"/>
              <a:cs typeface="Calibri" charset="0"/>
            </a:endParaRPr>
          </a:p>
          <a:p>
            <a:pPr marL="222250" indent="-222250">
              <a:buFont typeface="+mj-lt"/>
              <a:buAutoNum type="arabicPeriod"/>
            </a:pPr>
            <a:endParaRPr lang="en-US" sz="1700" dirty="0" smtClean="0">
              <a:solidFill>
                <a:srgbClr val="085156"/>
              </a:solidFill>
              <a:latin typeface="Calibri" charset="0"/>
              <a:ea typeface="Calibri" charset="0"/>
              <a:cs typeface="Calibri" charset="0"/>
            </a:endParaRPr>
          </a:p>
          <a:p>
            <a:pPr marL="222250" indent="-222250">
              <a:buFont typeface="+mj-lt"/>
              <a:buAutoNum type="arabicPeriod"/>
            </a:pPr>
            <a:r>
              <a:rPr lang="pl-PL" sz="1700" dirty="0" smtClean="0">
                <a:solidFill>
                  <a:srgbClr val="F15A2A"/>
                </a:solidFill>
                <a:latin typeface="Calibri" charset="0"/>
                <a:ea typeface="Calibri" charset="0"/>
                <a:cs typeface="Calibri" charset="0"/>
              </a:rPr>
              <a:t>Uwzględnij dalsze wykorzystanie zbiorów </a:t>
            </a:r>
            <a:r>
              <a:rPr lang="pl-PL" sz="1700" dirty="0" smtClean="0">
                <a:solidFill>
                  <a:srgbClr val="F15A2A"/>
                </a:solidFill>
                <a:latin typeface="Calibri" charset="0"/>
                <a:ea typeface="Calibri" charset="0"/>
                <a:cs typeface="Calibri" charset="0"/>
              </a:rPr>
              <a:t>danych</a:t>
            </a:r>
            <a:r>
              <a:rPr lang="en-US" sz="1700" dirty="0" smtClean="0">
                <a:solidFill>
                  <a:srgbClr val="F15A2A"/>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Specjaliści od danych powinni starać się wykorzystywać dane w sposób zgodny z intencjami i zrozumieniem strony je ujawniającej. Wiele przepisów reguluje zbiory danych na podstawie statusu danych: na przykład "publicznego", "prywatnego" lub "zastrzeżonego". Ale to, co dzieje się z zestawami danych, jest ostatecznie bardziej istotne dla podmiotów/użytkowników niż sam rodzaj danych lub kontekst, w którym są gromadzone. Korelacyjne wykorzystanie </a:t>
            </a:r>
            <a:r>
              <a:rPr lang="pl-PL" sz="1700" dirty="0" err="1" smtClean="0">
                <a:solidFill>
                  <a:srgbClr val="085156"/>
                </a:solidFill>
                <a:latin typeface="Calibri" charset="0"/>
                <a:ea typeface="Calibri" charset="0"/>
                <a:cs typeface="Calibri" charset="0"/>
              </a:rPr>
              <a:t>przekierowanych</a:t>
            </a:r>
            <a:r>
              <a:rPr lang="pl-PL" sz="1700" dirty="0" smtClean="0">
                <a:solidFill>
                  <a:srgbClr val="085156"/>
                </a:solidFill>
                <a:latin typeface="Calibri" charset="0"/>
                <a:ea typeface="Calibri" charset="0"/>
                <a:cs typeface="Calibri" charset="0"/>
              </a:rPr>
              <a:t> danych w badaniach i przemyśle stanowi największą obietnicę i największe ryzyko analizy </a:t>
            </a:r>
            <a:r>
              <a:rPr lang="pl-PL" sz="1700" dirty="0" smtClean="0">
                <a:solidFill>
                  <a:srgbClr val="085156"/>
                </a:solidFill>
                <a:latin typeface="Calibri" charset="0"/>
                <a:ea typeface="Calibri" charset="0"/>
                <a:cs typeface="Calibri" charset="0"/>
              </a:rPr>
              <a:t>danych.</a:t>
            </a:r>
            <a:endParaRPr lang="en-US" sz="1700" dirty="0">
              <a:solidFill>
                <a:srgbClr val="085156"/>
              </a:solidFill>
              <a:latin typeface="Calibri" charset="0"/>
              <a:ea typeface="Calibri" charset="0"/>
              <a:cs typeface="Calibri" charset="0"/>
            </a:endParaRPr>
          </a:p>
          <a:p>
            <a:pPr marL="222250" indent="-222250">
              <a:buFont typeface="+mj-lt"/>
              <a:buAutoNum type="arabicPeriod"/>
            </a:pPr>
            <a:endParaRPr lang="en-US" sz="1700" dirty="0">
              <a:solidFill>
                <a:srgbClr val="085156"/>
              </a:solidFill>
              <a:latin typeface="Calibri" charset="0"/>
              <a:ea typeface="Calibri" charset="0"/>
              <a:cs typeface="Calibri" charset="0"/>
            </a:endParaRPr>
          </a:p>
          <a:p>
            <a:pPr marL="222250" indent="-222250">
              <a:buFont typeface="+mj-lt"/>
              <a:buAutoNum type="arabicPeriod"/>
            </a:pPr>
            <a:r>
              <a:rPr lang="pl-PL" sz="1700" dirty="0" smtClean="0">
                <a:solidFill>
                  <a:srgbClr val="95D600"/>
                </a:solidFill>
                <a:latin typeface="Calibri" charset="0"/>
                <a:ea typeface="Calibri" charset="0"/>
                <a:cs typeface="Calibri" charset="0"/>
              </a:rPr>
              <a:t>Konsekwencje wykorzystania danych i narzędzi analitycznych są dziś kształtowane przez sposób, w jaki były one używane w </a:t>
            </a:r>
            <a:r>
              <a:rPr lang="pl-PL" sz="1700" dirty="0" smtClean="0">
                <a:solidFill>
                  <a:srgbClr val="95D600"/>
                </a:solidFill>
                <a:latin typeface="Calibri" charset="0"/>
                <a:ea typeface="Calibri" charset="0"/>
                <a:cs typeface="Calibri" charset="0"/>
              </a:rPr>
              <a:t>przeszłości.</a:t>
            </a:r>
            <a:r>
              <a:rPr lang="en-US" sz="1700" dirty="0" smtClean="0">
                <a:solidFill>
                  <a:srgbClr val="95D600"/>
                </a:solidFill>
                <a:latin typeface="Calibri" charset="0"/>
                <a:ea typeface="Calibri" charset="0"/>
                <a:cs typeface="Calibri" charset="0"/>
              </a:rPr>
              <a:t> </a:t>
            </a:r>
            <a:r>
              <a:rPr lang="pl-PL" sz="1700" dirty="0" smtClean="0">
                <a:solidFill>
                  <a:srgbClr val="95D600"/>
                </a:solidFill>
                <a:latin typeface="Calibri" charset="0"/>
                <a:ea typeface="Calibri" charset="0"/>
                <a:cs typeface="Calibri" charset="0"/>
              </a:rPr>
              <a:t>Nie ma czegoś takiego jak surowe dane. </a:t>
            </a:r>
            <a:r>
              <a:rPr lang="pl-PL" sz="1700" dirty="0" smtClean="0">
                <a:solidFill>
                  <a:srgbClr val="085156"/>
                </a:solidFill>
                <a:latin typeface="Calibri" charset="0"/>
                <a:ea typeface="Calibri" charset="0"/>
                <a:cs typeface="Calibri" charset="0"/>
              </a:rPr>
              <a:t>Wszystkie zbiory danych i towarzyszące im narzędzia analityczne zawierają historię ludzkich decyzji. W miarę możliwości ta historia powinna podlegać kontroli. </a:t>
            </a:r>
            <a:r>
              <a:rPr lang="pl-PL" sz="1700" dirty="0" smtClean="0">
                <a:solidFill>
                  <a:srgbClr val="085156"/>
                </a:solidFill>
                <a:latin typeface="Calibri" charset="0"/>
                <a:ea typeface="Calibri" charset="0"/>
                <a:cs typeface="Calibri" charset="0"/>
              </a:rPr>
              <a:t>Powinno to obejmować mechanizmy śledzenia kontekstu gromadzenia danych, metody pozyskiwania zgody, łańcuchy odpowiedzialności oraz oceny jakości i dokładności danych</a:t>
            </a:r>
            <a:r>
              <a:rPr lang="pl-PL" sz="1700" dirty="0" smtClean="0">
                <a:solidFill>
                  <a:srgbClr val="085156"/>
                </a:solidFill>
                <a:latin typeface="Calibri" charset="0"/>
                <a:ea typeface="Calibri" charset="0"/>
                <a:cs typeface="Calibri" charset="0"/>
              </a:rPr>
              <a:t>.</a:t>
            </a:r>
            <a:endParaRPr lang="en-US" sz="1700" dirty="0">
              <a:solidFill>
                <a:srgbClr val="085156"/>
              </a:solidFill>
              <a:latin typeface="Calibri" charset="0"/>
              <a:ea typeface="Calibri" charset="0"/>
              <a:cs typeface="Calibri" charset="0"/>
            </a:endParaRPr>
          </a:p>
          <a:p>
            <a:pPr marL="222250" indent="-222250">
              <a:buFont typeface="+mj-lt"/>
              <a:buAutoNum type="arabicPeriod"/>
            </a:pPr>
            <a:endParaRPr lang="en-US" sz="1700" dirty="0">
              <a:solidFill>
                <a:srgbClr val="ED2891"/>
              </a:solidFill>
              <a:latin typeface="Calibri" charset="0"/>
              <a:ea typeface="Calibri" charset="0"/>
              <a:cs typeface="Calibri" charset="0"/>
            </a:endParaRPr>
          </a:p>
          <a:p>
            <a:pPr marL="222250" indent="-222250">
              <a:buFont typeface="+mj-lt"/>
              <a:buAutoNum type="arabicPeriod"/>
            </a:pPr>
            <a:endParaRPr lang="en-US" sz="1700" dirty="0">
              <a:solidFill>
                <a:srgbClr val="085156"/>
              </a:solidFill>
              <a:latin typeface="Calibri" charset="0"/>
              <a:ea typeface="Calibri" charset="0"/>
              <a:cs typeface="Calibri" charset="0"/>
            </a:endParaRPr>
          </a:p>
          <a:p>
            <a:pPr marL="222250" indent="-222250">
              <a:buFont typeface="+mj-lt"/>
              <a:buAutoNum type="arabicPeriod"/>
            </a:pPr>
            <a:endParaRPr lang="en-US" sz="1700" dirty="0">
              <a:solidFill>
                <a:srgbClr val="085156"/>
              </a:solidFill>
              <a:latin typeface="Calibri" charset="0"/>
              <a:ea typeface="Calibri" charset="0"/>
              <a:cs typeface="Calibri" charset="0"/>
            </a:endParaRPr>
          </a:p>
          <a:p>
            <a:pPr marL="222250" indent="-222250">
              <a:buFont typeface="+mj-lt"/>
              <a:buAutoNum type="arabicPeriod"/>
            </a:pPr>
            <a:endParaRPr lang="en-US" sz="1700" dirty="0">
              <a:solidFill>
                <a:srgbClr val="085156"/>
              </a:solidFill>
              <a:latin typeface="Calibri" charset="0"/>
              <a:ea typeface="Calibri" charset="0"/>
              <a:cs typeface="Calibri" charset="0"/>
            </a:endParaRPr>
          </a:p>
        </p:txBody>
      </p:sp>
      <p:sp>
        <p:nvSpPr>
          <p:cNvPr id="22" name="テキスト プレースホルダー 36">
            <a:extLst>
              <a:ext uri="{FF2B5EF4-FFF2-40B4-BE49-F238E27FC236}">
                <a16:creationId xmlns:a16="http://schemas.microsoft.com/office/drawing/2014/main" xmlns="" id="{02CE0FD0-44E4-B947-A622-D653D0A33B0D}"/>
              </a:ext>
            </a:extLst>
          </p:cNvPr>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grpSp>
        <p:nvGrpSpPr>
          <p:cNvPr id="2" name="Group 28">
            <a:extLst>
              <a:ext uri="{FF2B5EF4-FFF2-40B4-BE49-F238E27FC236}">
                <a16:creationId xmlns:a16="http://schemas.microsoft.com/office/drawing/2014/main" xmlns="" id="{184AB79D-46A0-5D47-A524-30F7D57B4B12}"/>
              </a:ext>
            </a:extLst>
          </p:cNvPr>
          <p:cNvGrpSpPr/>
          <p:nvPr/>
        </p:nvGrpSpPr>
        <p:grpSpPr>
          <a:xfrm>
            <a:off x="0" y="0"/>
            <a:ext cx="3110340" cy="6858004"/>
            <a:chOff x="2" y="-5"/>
            <a:chExt cx="4790545" cy="6858004"/>
          </a:xfrm>
          <a:solidFill>
            <a:srgbClr val="085156"/>
          </a:solidFill>
        </p:grpSpPr>
        <p:sp>
          <p:nvSpPr>
            <p:cNvPr id="30" name="Rectangle 29">
              <a:extLst>
                <a:ext uri="{FF2B5EF4-FFF2-40B4-BE49-F238E27FC236}">
                  <a16:creationId xmlns:a16="http://schemas.microsoft.com/office/drawing/2014/main" xmlns="" id="{76408253-5C8D-8449-90CB-653CE10EB9C0}"/>
                </a:ext>
              </a:extLst>
            </p:cNvPr>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rminator 30">
              <a:extLst>
                <a:ext uri="{FF2B5EF4-FFF2-40B4-BE49-F238E27FC236}">
                  <a16:creationId xmlns:a16="http://schemas.microsoft.com/office/drawing/2014/main" xmlns="" id="{92F6ABAD-CC4E-3A4A-BA32-F2BFC4075E38}"/>
                </a:ext>
              </a:extLst>
            </p:cNvPr>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xmlns="" id="{F9CB13B0-8DC9-6F40-87FA-EB4668A0F5C0}"/>
              </a:ext>
            </a:extLst>
          </p:cNvPr>
          <p:cNvSpPr txBox="1"/>
          <p:nvPr/>
        </p:nvSpPr>
        <p:spPr>
          <a:xfrm>
            <a:off x="228952" y="438460"/>
            <a:ext cx="2497103" cy="1077218"/>
          </a:xfrm>
          <a:prstGeom prst="rect">
            <a:avLst/>
          </a:prstGeom>
          <a:noFill/>
        </p:spPr>
        <p:txBody>
          <a:bodyPr wrap="square" rtlCol="0">
            <a:spAutoFit/>
          </a:bodyPr>
          <a:lstStyle/>
          <a:p>
            <a:r>
              <a:rPr lang="pl-PL" sz="3200" dirty="0" smtClean="0">
                <a:solidFill>
                  <a:schemeClr val="bg1"/>
                </a:solidFill>
              </a:rPr>
              <a:t>Zarządzanie informacjami</a:t>
            </a:r>
            <a:endParaRPr lang="es-ES_tradnl" sz="3200" dirty="0">
              <a:solidFill>
                <a:schemeClr val="bg1"/>
              </a:solidFill>
            </a:endParaRPr>
          </a:p>
        </p:txBody>
      </p:sp>
      <p:pic>
        <p:nvPicPr>
          <p:cNvPr id="33" name="Picture 32">
            <a:extLst>
              <a:ext uri="{FF2B5EF4-FFF2-40B4-BE49-F238E27FC236}">
                <a16:creationId xmlns:a16="http://schemas.microsoft.com/office/drawing/2014/main" xmlns="" id="{D0590455-6080-1A43-8126-24ED06AAC7F9}"/>
              </a:ext>
            </a:extLst>
          </p:cNvPr>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l="-12312" t="-38363" r="-987" b="34441"/>
          <a:stretch/>
        </p:blipFill>
        <p:spPr>
          <a:xfrm rot="5400000">
            <a:off x="86850" y="3160592"/>
            <a:ext cx="3129596" cy="3264296"/>
          </a:xfrm>
          <a:prstGeom prst="rect">
            <a:avLst/>
          </a:prstGeom>
        </p:spPr>
      </p:pic>
      <p:sp>
        <p:nvSpPr>
          <p:cNvPr id="34" name="TextBox 33">
            <a:extLst>
              <a:ext uri="{FF2B5EF4-FFF2-40B4-BE49-F238E27FC236}">
                <a16:creationId xmlns:a16="http://schemas.microsoft.com/office/drawing/2014/main" xmlns="" id="{4DF931CE-5880-6B4D-827C-449E3D58C010}"/>
              </a:ext>
            </a:extLst>
          </p:cNvPr>
          <p:cNvSpPr txBox="1"/>
          <p:nvPr/>
        </p:nvSpPr>
        <p:spPr>
          <a:xfrm>
            <a:off x="228952" y="1942646"/>
            <a:ext cx="2497104" cy="1200329"/>
          </a:xfrm>
          <a:prstGeom prst="rect">
            <a:avLst/>
          </a:prstGeom>
          <a:noFill/>
        </p:spPr>
        <p:txBody>
          <a:bodyPr wrap="square" rtlCol="0">
            <a:spAutoFit/>
          </a:bodyPr>
          <a:lstStyle/>
          <a:p>
            <a:r>
              <a:rPr lang="pl-PL" sz="2400" i="1" dirty="0" smtClean="0">
                <a:solidFill>
                  <a:schemeClr val="bg1"/>
                </a:solidFill>
              </a:rPr>
              <a:t>Zasady </a:t>
            </a:r>
            <a:r>
              <a:rPr lang="pl-PL" sz="2400" i="1" dirty="0" smtClean="0">
                <a:solidFill>
                  <a:schemeClr val="bg1"/>
                </a:solidFill>
              </a:rPr>
              <a:t>tworzenia etyki korzystania z danych</a:t>
            </a:r>
            <a:endParaRPr lang="es-ES_tradnl" sz="2400" i="1" dirty="0">
              <a:solidFill>
                <a:schemeClr val="bg1"/>
              </a:solidFill>
            </a:endParaRPr>
          </a:p>
        </p:txBody>
      </p:sp>
      <p:sp>
        <p:nvSpPr>
          <p:cNvPr id="35" name="Oval 34">
            <a:extLst>
              <a:ext uri="{FF2B5EF4-FFF2-40B4-BE49-F238E27FC236}">
                <a16:creationId xmlns:a16="http://schemas.microsoft.com/office/drawing/2014/main" xmlns="" id="{84E0DC0D-22B5-0345-B500-E0D45DC8CBEE}"/>
              </a:ext>
            </a:extLst>
          </p:cNvPr>
          <p:cNvSpPr/>
          <p:nvPr/>
        </p:nvSpPr>
        <p:spPr>
          <a:xfrm>
            <a:off x="2765945" y="579629"/>
            <a:ext cx="565150" cy="565150"/>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A59DD373-0BA0-A142-92FA-870239D66BB5}"/>
              </a:ext>
            </a:extLst>
          </p:cNvPr>
          <p:cNvSpPr/>
          <p:nvPr/>
        </p:nvSpPr>
        <p:spPr>
          <a:xfrm>
            <a:off x="2790037" y="2109912"/>
            <a:ext cx="565150" cy="565150"/>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B8E9BEDA-FFBA-D942-AC6F-CC7B5449DD8E}"/>
              </a:ext>
            </a:extLst>
          </p:cNvPr>
          <p:cNvSpPr/>
          <p:nvPr/>
        </p:nvSpPr>
        <p:spPr>
          <a:xfrm>
            <a:off x="2805374" y="3952321"/>
            <a:ext cx="565150" cy="565150"/>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580FDF8B-8BEA-6148-A056-0DA9573B55BF}"/>
              </a:ext>
            </a:extLst>
          </p:cNvPr>
          <p:cNvSpPr/>
          <p:nvPr/>
        </p:nvSpPr>
        <p:spPr>
          <a:xfrm>
            <a:off x="3813605" y="5975779"/>
            <a:ext cx="8332784" cy="261610"/>
          </a:xfrm>
          <a:prstGeom prst="rect">
            <a:avLst/>
          </a:prstGeom>
        </p:spPr>
        <p:txBody>
          <a:bodyPr wrap="square">
            <a:spAutoFit/>
          </a:bodyPr>
          <a:lstStyle/>
          <a:p>
            <a:r>
              <a:rPr lang="pl-PL" sz="1100" i="1" dirty="0" smtClean="0">
                <a:solidFill>
                  <a:srgbClr val="085156"/>
                </a:solidFill>
                <a:latin typeface="Calibri" charset="0"/>
                <a:ea typeface="Calibri" charset="0"/>
                <a:cs typeface="Calibri" charset="0"/>
              </a:rPr>
              <a:t>Wykres </a:t>
            </a:r>
            <a:r>
              <a:rPr lang="en-US" sz="1100" i="1" dirty="0" smtClean="0">
                <a:solidFill>
                  <a:srgbClr val="085156"/>
                </a:solidFill>
                <a:latin typeface="Calibri" charset="0"/>
                <a:ea typeface="Calibri" charset="0"/>
                <a:cs typeface="Calibri" charset="0"/>
              </a:rPr>
              <a:t>2</a:t>
            </a:r>
            <a:r>
              <a:rPr lang="en-US" sz="1100" i="1" dirty="0">
                <a:solidFill>
                  <a:srgbClr val="085156"/>
                </a:solidFill>
                <a:latin typeface="Calibri" charset="0"/>
                <a:ea typeface="Calibri" charset="0"/>
                <a:cs typeface="Calibri" charset="0"/>
              </a:rPr>
              <a:t>: Universal principles for data ethnics – Guidelines for creating a code of data ethnics</a:t>
            </a:r>
          </a:p>
        </p:txBody>
      </p:sp>
      <p:pic>
        <p:nvPicPr>
          <p:cNvPr id="42" name="Graphic 41" descr="User">
            <a:extLst>
              <a:ext uri="{FF2B5EF4-FFF2-40B4-BE49-F238E27FC236}">
                <a16:creationId xmlns:a16="http://schemas.microsoft.com/office/drawing/2014/main" xmlns="" id="{B795D4AA-FAA7-CC44-B797-80F7DDA7D6B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821897" y="609650"/>
            <a:ext cx="446006" cy="446006"/>
          </a:xfrm>
          <a:prstGeom prst="rect">
            <a:avLst/>
          </a:prstGeom>
        </p:spPr>
      </p:pic>
      <p:pic>
        <p:nvPicPr>
          <p:cNvPr id="44" name="Graphic 43" descr="Single gear">
            <a:extLst>
              <a:ext uri="{FF2B5EF4-FFF2-40B4-BE49-F238E27FC236}">
                <a16:creationId xmlns:a16="http://schemas.microsoft.com/office/drawing/2014/main" xmlns="" id="{C6D3CA97-8386-2446-9ABE-83CEEBDED4C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852562" y="2167999"/>
            <a:ext cx="433938" cy="433938"/>
          </a:xfrm>
          <a:prstGeom prst="rect">
            <a:avLst/>
          </a:prstGeom>
        </p:spPr>
      </p:pic>
      <p:pic>
        <p:nvPicPr>
          <p:cNvPr id="46" name="Graphic 45" descr="Presentation with media">
            <a:extLst>
              <a:ext uri="{FF2B5EF4-FFF2-40B4-BE49-F238E27FC236}">
                <a16:creationId xmlns:a16="http://schemas.microsoft.com/office/drawing/2014/main" xmlns="" id="{4426C770-B962-2948-9677-638EB2013BA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882223" y="4040074"/>
            <a:ext cx="411452" cy="411452"/>
          </a:xfrm>
          <a:prstGeom prst="rect">
            <a:avLst/>
          </a:prstGeom>
        </p:spPr>
      </p:pic>
    </p:spTree>
    <p:extLst>
      <p:ext uri="{BB962C8B-B14F-4D97-AF65-F5344CB8AC3E}">
        <p14:creationId xmlns:p14="http://schemas.microsoft.com/office/powerpoint/2010/main" xmlns="" val="338081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A32BD5A-E820-A648-99C7-87CFC4601F04}"/>
              </a:ext>
            </a:extLst>
          </p:cNvPr>
          <p:cNvSpPr/>
          <p:nvPr/>
        </p:nvSpPr>
        <p:spPr>
          <a:xfrm>
            <a:off x="3519779" y="613487"/>
            <a:ext cx="8342928" cy="5324535"/>
          </a:xfrm>
          <a:prstGeom prst="rect">
            <a:avLst/>
          </a:prstGeom>
        </p:spPr>
        <p:txBody>
          <a:bodyPr wrap="square">
            <a:spAutoFit/>
          </a:bodyPr>
          <a:lstStyle/>
          <a:p>
            <a:pPr marL="266700" indent="-266700">
              <a:buFont typeface="+mj-lt"/>
              <a:buAutoNum type="arabicPeriod" startAt="4"/>
            </a:pPr>
            <a:r>
              <a:rPr lang="pl-PL" sz="1700" dirty="0" smtClean="0">
                <a:solidFill>
                  <a:srgbClr val="ED2891"/>
                </a:solidFill>
                <a:latin typeface="Calibri" charset="0"/>
                <a:ea typeface="Calibri" charset="0"/>
                <a:cs typeface="Calibri" charset="0"/>
              </a:rPr>
              <a:t>Staraj się dopasować zabezpieczenia prywatności i bezpieczeństwa do oczekiwań dotyczących prywatności i bezpieczeństwa</a:t>
            </a:r>
            <a:r>
              <a:rPr lang="pl-PL" sz="1700" dirty="0" smtClean="0">
                <a:solidFill>
                  <a:srgbClr val="ED2891"/>
                </a:solidFill>
                <a:latin typeface="Calibri" charset="0"/>
                <a:ea typeface="Calibri" charset="0"/>
                <a:cs typeface="Calibri" charset="0"/>
              </a:rPr>
              <a:t>.</a:t>
            </a:r>
          </a:p>
          <a:p>
            <a:pPr marL="266700" indent="-266700"/>
            <a:r>
              <a:rPr lang="pl-PL" sz="1700" dirty="0" smtClean="0">
                <a:solidFill>
                  <a:srgbClr val="ED2891"/>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Osoby</a:t>
            </a:r>
            <a:r>
              <a:rPr lang="pl-PL" sz="1700" dirty="0" smtClean="0">
                <a:solidFill>
                  <a:srgbClr val="085156"/>
                </a:solidFill>
                <a:latin typeface="Calibri" charset="0"/>
                <a:ea typeface="Calibri" charset="0"/>
                <a:cs typeface="Calibri" charset="0"/>
              </a:rPr>
              <a:t>, których dane dotyczą, mają szereg oczekiwań dotyczących prywatności i bezpieczeństwa swoich danych. Oczekiwania te często zależą od kontekstu. Projektanci i specjaliści od danych powinni należycie uwzględnić te oczekiwania i w miarę możliwości dostosować do nich zabezpieczenia i oczekiwania.</a:t>
            </a:r>
            <a:endParaRPr lang="en-US" sz="1700" dirty="0">
              <a:solidFill>
                <a:srgbClr val="085156"/>
              </a:solidFill>
              <a:latin typeface="Calibri" charset="0"/>
              <a:ea typeface="Calibri" charset="0"/>
              <a:cs typeface="Calibri" charset="0"/>
            </a:endParaRPr>
          </a:p>
          <a:p>
            <a:pPr marL="266700" indent="-266700">
              <a:buFont typeface="+mj-lt"/>
              <a:buAutoNum type="arabicPeriod" startAt="4"/>
            </a:pPr>
            <a:endParaRPr lang="en-US" sz="1700" dirty="0">
              <a:solidFill>
                <a:srgbClr val="ED2891"/>
              </a:solidFill>
              <a:latin typeface="Calibri" charset="0"/>
              <a:ea typeface="Calibri" charset="0"/>
              <a:cs typeface="Calibri" charset="0"/>
            </a:endParaRPr>
          </a:p>
          <a:p>
            <a:pPr marL="342900" indent="-342900">
              <a:buFont typeface="+mj-lt"/>
              <a:buAutoNum type="arabicPeriod" startAt="5"/>
            </a:pPr>
            <a:r>
              <a:rPr lang="pl-PL" sz="1700" dirty="0" smtClean="0">
                <a:solidFill>
                  <a:srgbClr val="F15A2A"/>
                </a:solidFill>
                <a:latin typeface="Calibri" charset="0"/>
                <a:ea typeface="Calibri" charset="0"/>
                <a:cs typeface="Calibri" charset="0"/>
              </a:rPr>
              <a:t>Zawsze postępuj zgodnie z prawem, ale zrozum, że prawo to często </a:t>
            </a:r>
            <a:r>
              <a:rPr lang="pl-PL" sz="1700" dirty="0" smtClean="0">
                <a:solidFill>
                  <a:srgbClr val="F15A2A"/>
                </a:solidFill>
                <a:latin typeface="Calibri" charset="0"/>
                <a:ea typeface="Calibri" charset="0"/>
                <a:cs typeface="Calibri" charset="0"/>
              </a:rPr>
              <a:t>wymóg minimalny </a:t>
            </a:r>
            <a:r>
              <a:rPr lang="pl-PL" sz="1700" dirty="0" smtClean="0">
                <a:solidFill>
                  <a:srgbClr val="085156"/>
                </a:solidFill>
                <a:latin typeface="Calibri" charset="0"/>
                <a:ea typeface="Calibri" charset="0"/>
                <a:cs typeface="Calibri" charset="0"/>
              </a:rPr>
              <a:t>Transformacje </a:t>
            </a:r>
            <a:r>
              <a:rPr lang="pl-PL" sz="1700" dirty="0" smtClean="0">
                <a:solidFill>
                  <a:srgbClr val="085156"/>
                </a:solidFill>
                <a:latin typeface="Calibri" charset="0"/>
                <a:ea typeface="Calibri" charset="0"/>
                <a:cs typeface="Calibri" charset="0"/>
              </a:rPr>
              <a:t>cyfrowe są standardową ścieżką ewolucyjną dla przedsiębiorstw i rządów. Ponieważ jednak przepisy w dużej mierze nie nadążają za tempem innowacji cyfrowych </a:t>
            </a:r>
            <a:r>
              <a:rPr lang="pl-PL" sz="1700" dirty="0" smtClean="0">
                <a:solidFill>
                  <a:srgbClr val="085156"/>
                </a:solidFill>
                <a:latin typeface="Calibri" charset="0"/>
                <a:ea typeface="Calibri" charset="0"/>
                <a:cs typeface="Calibri" charset="0"/>
              </a:rPr>
              <a:t>i zmian</a:t>
            </a:r>
            <a:r>
              <a:rPr lang="pl-PL" sz="1700" dirty="0" smtClean="0">
                <a:solidFill>
                  <a:srgbClr val="085156"/>
                </a:solidFill>
                <a:latin typeface="Calibri" charset="0"/>
                <a:ea typeface="Calibri" charset="0"/>
                <a:cs typeface="Calibri" charset="0"/>
              </a:rPr>
              <a:t>, istniejące regulacje są często źle skalibrowane do obecnego ryzyka. W tym kontekście zgodność oznacza samozadowolenie. Aby przodować w etyce danych, liderzy muszą zdefiniować własne ramy zgodności, aby przewyższyć wymogi prawne.</a:t>
            </a:r>
            <a:endParaRPr lang="en-US" sz="1700" dirty="0">
              <a:solidFill>
                <a:srgbClr val="085156"/>
              </a:solidFill>
              <a:latin typeface="Calibri" charset="0"/>
              <a:ea typeface="Calibri" charset="0"/>
              <a:cs typeface="Calibri" charset="0"/>
            </a:endParaRPr>
          </a:p>
          <a:p>
            <a:pPr marL="266700" indent="-266700">
              <a:buFont typeface="+mj-lt"/>
              <a:buAutoNum type="arabicPeriod" startAt="5"/>
            </a:pPr>
            <a:endParaRPr lang="en-US" sz="1700" dirty="0">
              <a:solidFill>
                <a:srgbClr val="085156"/>
              </a:solidFill>
              <a:latin typeface="Calibri" charset="0"/>
              <a:ea typeface="Calibri" charset="0"/>
              <a:cs typeface="Calibri" charset="0"/>
            </a:endParaRPr>
          </a:p>
          <a:p>
            <a:pPr marL="266700" indent="-266700">
              <a:buFont typeface="+mj-lt"/>
              <a:buAutoNum type="arabicPeriod" startAt="5"/>
            </a:pPr>
            <a:r>
              <a:rPr lang="pl-PL" sz="1700" dirty="0" smtClean="0">
                <a:solidFill>
                  <a:srgbClr val="95D600"/>
                </a:solidFill>
                <a:latin typeface="Calibri" charset="0"/>
                <a:ea typeface="Calibri" charset="0"/>
                <a:cs typeface="Calibri" charset="0"/>
              </a:rPr>
              <a:t>Uważaj na gromadzenie danych tylko po to, by mieć więcej danych. </a:t>
            </a:r>
            <a:endParaRPr lang="pl-PL" sz="1700" dirty="0" smtClean="0">
              <a:solidFill>
                <a:srgbClr val="95D600"/>
              </a:solidFill>
              <a:latin typeface="Calibri" charset="0"/>
              <a:ea typeface="Calibri" charset="0"/>
              <a:cs typeface="Calibri" charset="0"/>
            </a:endParaRPr>
          </a:p>
          <a:p>
            <a:pPr marL="266700" indent="-266700"/>
            <a:r>
              <a:rPr lang="pl-PL" sz="1700" dirty="0" smtClean="0">
                <a:solidFill>
                  <a:srgbClr val="95D600"/>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Potęgą </a:t>
            </a:r>
            <a:r>
              <a:rPr lang="pl-PL" sz="1700" dirty="0" smtClean="0">
                <a:solidFill>
                  <a:srgbClr val="085156"/>
                </a:solidFill>
                <a:latin typeface="Calibri" charset="0"/>
                <a:ea typeface="Calibri" charset="0"/>
                <a:cs typeface="Calibri" charset="0"/>
              </a:rPr>
              <a:t>i zagrożeniem analizy danych jest to, że zebrane dziś dane będą przydatne w nieprzewidzianych celach w przyszłości. Należy wziąć pod uwagę możliwość, że mniej danych może spowodować zarówno lepszą analizę, jak i mniejsze ryzyko.</a:t>
            </a:r>
            <a:endParaRPr lang="en-US" sz="1700" dirty="0">
              <a:solidFill>
                <a:srgbClr val="085156"/>
              </a:solidFill>
              <a:latin typeface="Calibri" charset="0"/>
              <a:ea typeface="Calibri" charset="0"/>
              <a:cs typeface="Calibri" charset="0"/>
            </a:endParaRPr>
          </a:p>
          <a:p>
            <a:pPr marL="266700" indent="-266700">
              <a:buFont typeface="+mj-lt"/>
              <a:buAutoNum type="arabicPeriod" startAt="5"/>
            </a:pPr>
            <a:endParaRPr lang="en-US" sz="1700" dirty="0">
              <a:solidFill>
                <a:srgbClr val="085156"/>
              </a:solidFill>
              <a:latin typeface="Calibri" charset="0"/>
              <a:ea typeface="Calibri" charset="0"/>
              <a:cs typeface="Calibri" charset="0"/>
            </a:endParaRPr>
          </a:p>
          <a:p>
            <a:pPr marL="266700" indent="-266700">
              <a:buFont typeface="+mj-lt"/>
              <a:buAutoNum type="arabicPeriod" startAt="5"/>
            </a:pPr>
            <a:endParaRPr lang="en-US" sz="1700" dirty="0">
              <a:solidFill>
                <a:srgbClr val="085156"/>
              </a:solidFill>
              <a:latin typeface="Calibri" charset="0"/>
              <a:ea typeface="Calibri" charset="0"/>
              <a:cs typeface="Calibri" charset="0"/>
            </a:endParaRPr>
          </a:p>
        </p:txBody>
      </p:sp>
      <p:grpSp>
        <p:nvGrpSpPr>
          <p:cNvPr id="2" name="Group 16">
            <a:extLst>
              <a:ext uri="{FF2B5EF4-FFF2-40B4-BE49-F238E27FC236}">
                <a16:creationId xmlns:a16="http://schemas.microsoft.com/office/drawing/2014/main" xmlns="" id="{DCD33C5F-0AA7-584F-8B3C-D29C0C8D7D12}"/>
              </a:ext>
            </a:extLst>
          </p:cNvPr>
          <p:cNvGrpSpPr/>
          <p:nvPr/>
        </p:nvGrpSpPr>
        <p:grpSpPr>
          <a:xfrm>
            <a:off x="0" y="0"/>
            <a:ext cx="3110340" cy="6858004"/>
            <a:chOff x="2" y="-5"/>
            <a:chExt cx="4790545" cy="6858004"/>
          </a:xfrm>
          <a:solidFill>
            <a:srgbClr val="085156"/>
          </a:solidFill>
        </p:grpSpPr>
        <p:sp>
          <p:nvSpPr>
            <p:cNvPr id="18" name="Rectangle 17">
              <a:extLst>
                <a:ext uri="{FF2B5EF4-FFF2-40B4-BE49-F238E27FC236}">
                  <a16:creationId xmlns:a16="http://schemas.microsoft.com/office/drawing/2014/main" xmlns="" id="{661F4C17-73CD-DA4B-9303-0DB95A37227C}"/>
                </a:ext>
              </a:extLst>
            </p:cNvPr>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a:extLst>
                <a:ext uri="{FF2B5EF4-FFF2-40B4-BE49-F238E27FC236}">
                  <a16:creationId xmlns:a16="http://schemas.microsoft.com/office/drawing/2014/main" xmlns="" id="{5EBAFA86-FB72-0744-BE59-84FF299E397A}"/>
                </a:ext>
              </a:extLst>
            </p:cNvPr>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xmlns="" id="{FD53E611-AA7C-8C47-8A97-D487BF3A8DDF}"/>
              </a:ext>
            </a:extLst>
          </p:cNvPr>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l="-12312" t="-38363" r="-987" b="34441"/>
          <a:stretch/>
        </p:blipFill>
        <p:spPr>
          <a:xfrm rot="5400000">
            <a:off x="86850" y="3160592"/>
            <a:ext cx="3129596" cy="3264296"/>
          </a:xfrm>
          <a:prstGeom prst="rect">
            <a:avLst/>
          </a:prstGeom>
        </p:spPr>
      </p:pic>
      <p:sp>
        <p:nvSpPr>
          <p:cNvPr id="22" name="テキスト プレースホルダー 36">
            <a:extLst>
              <a:ext uri="{FF2B5EF4-FFF2-40B4-BE49-F238E27FC236}">
                <a16:creationId xmlns:a16="http://schemas.microsoft.com/office/drawing/2014/main" xmlns="" id="{02CE0FD0-44E4-B947-A622-D653D0A33B0D}"/>
              </a:ext>
            </a:extLst>
          </p:cNvPr>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3" name="Oval 12">
            <a:extLst>
              <a:ext uri="{FF2B5EF4-FFF2-40B4-BE49-F238E27FC236}">
                <a16:creationId xmlns:a16="http://schemas.microsoft.com/office/drawing/2014/main" xmlns="" id="{1C64AD2B-0BCC-8044-9EA2-BCC34AF56E36}"/>
              </a:ext>
            </a:extLst>
          </p:cNvPr>
          <p:cNvSpPr/>
          <p:nvPr/>
        </p:nvSpPr>
        <p:spPr>
          <a:xfrm>
            <a:off x="2765945" y="579629"/>
            <a:ext cx="565150" cy="565150"/>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F1C28B57-315E-4E43-A90D-237EA19EE29A}"/>
              </a:ext>
            </a:extLst>
          </p:cNvPr>
          <p:cNvSpPr/>
          <p:nvPr/>
        </p:nvSpPr>
        <p:spPr>
          <a:xfrm>
            <a:off x="2790037" y="2109912"/>
            <a:ext cx="565150" cy="565150"/>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B3A4C45E-8908-2B46-AC9F-7806241F6426}"/>
              </a:ext>
            </a:extLst>
          </p:cNvPr>
          <p:cNvSpPr/>
          <p:nvPr/>
        </p:nvSpPr>
        <p:spPr>
          <a:xfrm>
            <a:off x="2805374" y="3952321"/>
            <a:ext cx="565150" cy="565150"/>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7F81C795-7CEB-0742-8573-B7E7215C8AE6}"/>
              </a:ext>
            </a:extLst>
          </p:cNvPr>
          <p:cNvSpPr/>
          <p:nvPr/>
        </p:nvSpPr>
        <p:spPr>
          <a:xfrm>
            <a:off x="3813605" y="5975779"/>
            <a:ext cx="8332784" cy="261610"/>
          </a:xfrm>
          <a:prstGeom prst="rect">
            <a:avLst/>
          </a:prstGeom>
        </p:spPr>
        <p:txBody>
          <a:bodyPr wrap="square">
            <a:spAutoFit/>
          </a:bodyPr>
          <a:lstStyle/>
          <a:p>
            <a:r>
              <a:rPr lang="pl-PL" sz="1100" i="1" dirty="0" smtClean="0">
                <a:solidFill>
                  <a:srgbClr val="085156"/>
                </a:solidFill>
                <a:latin typeface="Calibri" charset="0"/>
                <a:ea typeface="Calibri" charset="0"/>
                <a:cs typeface="Calibri" charset="0"/>
              </a:rPr>
              <a:t>Wykres </a:t>
            </a:r>
            <a:r>
              <a:rPr lang="en-US" sz="1100" i="1" dirty="0" smtClean="0">
                <a:solidFill>
                  <a:srgbClr val="085156"/>
                </a:solidFill>
                <a:latin typeface="Calibri" charset="0"/>
                <a:ea typeface="Calibri" charset="0"/>
                <a:cs typeface="Calibri" charset="0"/>
              </a:rPr>
              <a:t>2</a:t>
            </a:r>
            <a:r>
              <a:rPr lang="en-US" sz="1100" i="1" dirty="0">
                <a:solidFill>
                  <a:srgbClr val="085156"/>
                </a:solidFill>
                <a:latin typeface="Calibri" charset="0"/>
                <a:ea typeface="Calibri" charset="0"/>
                <a:cs typeface="Calibri" charset="0"/>
              </a:rPr>
              <a:t>: Universal principles for data ethnics – Guidelines for creating a code of data ethnics</a:t>
            </a:r>
          </a:p>
        </p:txBody>
      </p:sp>
      <p:pic>
        <p:nvPicPr>
          <p:cNvPr id="27" name="Graphic 26" descr="Lock">
            <a:extLst>
              <a:ext uri="{FF2B5EF4-FFF2-40B4-BE49-F238E27FC236}">
                <a16:creationId xmlns:a16="http://schemas.microsoft.com/office/drawing/2014/main" xmlns="" id="{715C8E40-BF67-E642-B455-56BEEE848A0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58237" y="681308"/>
            <a:ext cx="360195" cy="360195"/>
          </a:xfrm>
          <a:prstGeom prst="rect">
            <a:avLst/>
          </a:prstGeom>
        </p:spPr>
      </p:pic>
      <p:pic>
        <p:nvPicPr>
          <p:cNvPr id="3" name="Graphic 2" descr="Scales of justice">
            <a:extLst>
              <a:ext uri="{FF2B5EF4-FFF2-40B4-BE49-F238E27FC236}">
                <a16:creationId xmlns:a16="http://schemas.microsoft.com/office/drawing/2014/main" xmlns="" id="{DD54F873-0B09-2F48-9E61-0F3D7C72ED2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85145" y="2191713"/>
            <a:ext cx="360195" cy="360195"/>
          </a:xfrm>
          <a:prstGeom prst="rect">
            <a:avLst/>
          </a:prstGeom>
        </p:spPr>
      </p:pic>
      <p:pic>
        <p:nvPicPr>
          <p:cNvPr id="5" name="Graphic 4" descr="Download from cloud">
            <a:extLst>
              <a:ext uri="{FF2B5EF4-FFF2-40B4-BE49-F238E27FC236}">
                <a16:creationId xmlns:a16="http://schemas.microsoft.com/office/drawing/2014/main" xmlns="" id="{A1C39221-3BBB-2345-8C44-439CE5839CE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901060" y="4043567"/>
            <a:ext cx="372320" cy="372320"/>
          </a:xfrm>
          <a:prstGeom prst="rect">
            <a:avLst/>
          </a:prstGeom>
        </p:spPr>
      </p:pic>
      <p:sp>
        <p:nvSpPr>
          <p:cNvPr id="28" name="TextBox 31">
            <a:extLst>
              <a:ext uri="{FF2B5EF4-FFF2-40B4-BE49-F238E27FC236}">
                <a16:creationId xmlns:a16="http://schemas.microsoft.com/office/drawing/2014/main" xmlns="" id="{F9CB13B0-8DC9-6F40-87FA-EB4668A0F5C0}"/>
              </a:ext>
            </a:extLst>
          </p:cNvPr>
          <p:cNvSpPr txBox="1"/>
          <p:nvPr/>
        </p:nvSpPr>
        <p:spPr>
          <a:xfrm>
            <a:off x="228952" y="438460"/>
            <a:ext cx="2497103" cy="1077218"/>
          </a:xfrm>
          <a:prstGeom prst="rect">
            <a:avLst/>
          </a:prstGeom>
          <a:noFill/>
        </p:spPr>
        <p:txBody>
          <a:bodyPr wrap="square" rtlCol="0">
            <a:spAutoFit/>
          </a:bodyPr>
          <a:lstStyle/>
          <a:p>
            <a:r>
              <a:rPr lang="pl-PL" sz="3200" dirty="0" smtClean="0">
                <a:solidFill>
                  <a:schemeClr val="bg1"/>
                </a:solidFill>
              </a:rPr>
              <a:t>Zarządzanie informacjami</a:t>
            </a:r>
            <a:endParaRPr lang="es-ES_tradnl" sz="3200" dirty="0">
              <a:solidFill>
                <a:schemeClr val="bg1"/>
              </a:solidFill>
            </a:endParaRPr>
          </a:p>
        </p:txBody>
      </p:sp>
      <p:sp>
        <p:nvSpPr>
          <p:cNvPr id="29" name="TextBox 33">
            <a:extLst>
              <a:ext uri="{FF2B5EF4-FFF2-40B4-BE49-F238E27FC236}">
                <a16:creationId xmlns:a16="http://schemas.microsoft.com/office/drawing/2014/main" xmlns="" id="{4DF931CE-5880-6B4D-827C-449E3D58C010}"/>
              </a:ext>
            </a:extLst>
          </p:cNvPr>
          <p:cNvSpPr txBox="1"/>
          <p:nvPr/>
        </p:nvSpPr>
        <p:spPr>
          <a:xfrm>
            <a:off x="228952" y="1942646"/>
            <a:ext cx="2497104" cy="1200329"/>
          </a:xfrm>
          <a:prstGeom prst="rect">
            <a:avLst/>
          </a:prstGeom>
          <a:noFill/>
        </p:spPr>
        <p:txBody>
          <a:bodyPr wrap="square" rtlCol="0">
            <a:spAutoFit/>
          </a:bodyPr>
          <a:lstStyle/>
          <a:p>
            <a:r>
              <a:rPr lang="pl-PL" sz="2400" i="1" dirty="0" smtClean="0">
                <a:solidFill>
                  <a:schemeClr val="bg1"/>
                </a:solidFill>
              </a:rPr>
              <a:t>Zasady </a:t>
            </a:r>
            <a:r>
              <a:rPr lang="pl-PL" sz="2400" i="1" dirty="0" smtClean="0">
                <a:solidFill>
                  <a:schemeClr val="bg1"/>
                </a:solidFill>
              </a:rPr>
              <a:t>tworzenia etyki korzystania z danych</a:t>
            </a:r>
            <a:endParaRPr lang="es-ES_tradnl" sz="2400" i="1" dirty="0">
              <a:solidFill>
                <a:schemeClr val="bg1"/>
              </a:solidFill>
            </a:endParaRPr>
          </a:p>
        </p:txBody>
      </p:sp>
    </p:spTree>
    <p:extLst>
      <p:ext uri="{BB962C8B-B14F-4D97-AF65-F5344CB8AC3E}">
        <p14:creationId xmlns:p14="http://schemas.microsoft.com/office/powerpoint/2010/main" xmlns="" val="2100210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A32BD5A-E820-A648-99C7-87CFC4601F04}"/>
              </a:ext>
            </a:extLst>
          </p:cNvPr>
          <p:cNvSpPr/>
          <p:nvPr/>
        </p:nvSpPr>
        <p:spPr>
          <a:xfrm>
            <a:off x="3501649" y="602167"/>
            <a:ext cx="8494870" cy="4801314"/>
          </a:xfrm>
          <a:prstGeom prst="rect">
            <a:avLst/>
          </a:prstGeom>
        </p:spPr>
        <p:txBody>
          <a:bodyPr wrap="square">
            <a:spAutoFit/>
          </a:bodyPr>
          <a:lstStyle/>
          <a:p>
            <a:pPr marL="222250" indent="-222250">
              <a:buFont typeface="+mj-lt"/>
              <a:buAutoNum type="arabicPeriod" startAt="7"/>
            </a:pPr>
            <a:r>
              <a:rPr lang="pl-PL" sz="1700" dirty="0" smtClean="0">
                <a:solidFill>
                  <a:srgbClr val="ED2891"/>
                </a:solidFill>
                <a:latin typeface="Calibri" charset="0"/>
                <a:ea typeface="Calibri" charset="0"/>
                <a:cs typeface="Calibri" charset="0"/>
              </a:rPr>
              <a:t>Dane mogą być narzędziem zarówno włączenia, jak i wykluczenia</a:t>
            </a:r>
            <a:r>
              <a:rPr lang="pl-PL" sz="1700" dirty="0" smtClean="0">
                <a:solidFill>
                  <a:srgbClr val="ED2891"/>
                </a:solidFill>
                <a:latin typeface="Calibri" charset="0"/>
                <a:ea typeface="Calibri" charset="0"/>
                <a:cs typeface="Calibri" charset="0"/>
              </a:rPr>
              <a:t>.</a:t>
            </a:r>
            <a:r>
              <a:rPr lang="en-US" sz="1700" dirty="0" smtClean="0">
                <a:solidFill>
                  <a:srgbClr val="ED2891"/>
                </a:solidFill>
                <a:latin typeface="Calibri" charset="0"/>
                <a:ea typeface="Calibri" charset="0"/>
                <a:cs typeface="Calibri" charset="0"/>
              </a:rPr>
              <a:t> </a:t>
            </a:r>
            <a:r>
              <a:rPr lang="pl-PL" sz="1700" dirty="0" smtClean="0">
                <a:solidFill>
                  <a:srgbClr val="ED2891"/>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Podczas </a:t>
            </a:r>
            <a:r>
              <a:rPr lang="pl-PL" sz="1700" dirty="0" smtClean="0">
                <a:solidFill>
                  <a:srgbClr val="085156"/>
                </a:solidFill>
                <a:latin typeface="Calibri" charset="0"/>
                <a:ea typeface="Calibri" charset="0"/>
                <a:cs typeface="Calibri" charset="0"/>
              </a:rPr>
              <a:t>gdy każdy powinien mieć dostęp do społecznych i ekonomicznych korzyści z danych, nie wszyscy są w równym stopniu dotknięci procesami gromadzenia danych, korelacji i prognozowania. Specjaliści ds. danych powinni dążyć do złagodzenia zróżnicowanego wpływu swoich produktów i wysłuchać obaw zainteresowanych społeczności.</a:t>
            </a:r>
            <a:endParaRPr lang="en-US" sz="1700" dirty="0">
              <a:solidFill>
                <a:srgbClr val="085156"/>
              </a:solidFill>
              <a:latin typeface="Calibri" charset="0"/>
              <a:ea typeface="Calibri" charset="0"/>
              <a:cs typeface="Calibri" charset="0"/>
            </a:endParaRPr>
          </a:p>
          <a:p>
            <a:pPr marL="222250" indent="-222250">
              <a:buFont typeface="+mj-lt"/>
              <a:buAutoNum type="arabicPeriod" startAt="7"/>
            </a:pPr>
            <a:endParaRPr lang="en-US" sz="1700" dirty="0">
              <a:solidFill>
                <a:srgbClr val="F15A2A"/>
              </a:solidFill>
              <a:latin typeface="Calibri" charset="0"/>
              <a:ea typeface="Calibri" charset="0"/>
              <a:cs typeface="Calibri" charset="0"/>
            </a:endParaRPr>
          </a:p>
          <a:p>
            <a:pPr marL="222250" indent="-222250">
              <a:buFont typeface="+mj-lt"/>
              <a:buAutoNum type="arabicPeriod" startAt="7"/>
            </a:pPr>
            <a:r>
              <a:rPr lang="pl-PL" sz="1700" dirty="0" smtClean="0">
                <a:solidFill>
                  <a:srgbClr val="F15A2A"/>
                </a:solidFill>
                <a:latin typeface="Calibri" charset="0"/>
                <a:ea typeface="Calibri" charset="0"/>
                <a:cs typeface="Calibri" charset="0"/>
              </a:rPr>
              <a:t>W miarę możliwości wyjaśnij </a:t>
            </a:r>
            <a:r>
              <a:rPr lang="pl-PL" sz="1700" dirty="0" smtClean="0">
                <a:solidFill>
                  <a:srgbClr val="F15A2A"/>
                </a:solidFill>
                <a:latin typeface="Calibri" charset="0"/>
                <a:ea typeface="Calibri" charset="0"/>
                <a:cs typeface="Calibri" charset="0"/>
              </a:rPr>
              <a:t>osobom ujawniającym dane </a:t>
            </a:r>
            <a:r>
              <a:rPr lang="pl-PL" sz="1700" dirty="0" smtClean="0">
                <a:solidFill>
                  <a:srgbClr val="F15A2A"/>
                </a:solidFill>
                <a:latin typeface="Calibri" charset="0"/>
                <a:ea typeface="Calibri" charset="0"/>
                <a:cs typeface="Calibri" charset="0"/>
              </a:rPr>
              <a:t>metody analizy i </a:t>
            </a:r>
            <a:r>
              <a:rPr lang="pl-PL" sz="1700" dirty="0" smtClean="0">
                <a:solidFill>
                  <a:srgbClr val="F15A2A"/>
                </a:solidFill>
                <a:latin typeface="Calibri" charset="0"/>
                <a:ea typeface="Calibri" charset="0"/>
                <a:cs typeface="Calibri" charset="0"/>
              </a:rPr>
              <a:t>marketingu.</a:t>
            </a:r>
            <a:r>
              <a:rPr lang="en-US" sz="1700" dirty="0" smtClean="0">
                <a:solidFill>
                  <a:srgbClr val="F15A2A"/>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Maksymalizacja </a:t>
            </a:r>
            <a:r>
              <a:rPr lang="pl-PL" sz="1700" dirty="0" smtClean="0">
                <a:solidFill>
                  <a:srgbClr val="085156"/>
                </a:solidFill>
                <a:latin typeface="Calibri" charset="0"/>
                <a:ea typeface="Calibri" charset="0"/>
                <a:cs typeface="Calibri" charset="0"/>
              </a:rPr>
              <a:t>przejrzystości w punkcie gromadzenia danych może zminimalizować bardziej znaczące ryzyko, które powstaje, gdy dane przemieszczają się w łańcuchu dostaw danych.</a:t>
            </a:r>
            <a:endParaRPr lang="en-US" sz="1700" dirty="0">
              <a:solidFill>
                <a:srgbClr val="085156"/>
              </a:solidFill>
              <a:latin typeface="Calibri" charset="0"/>
              <a:ea typeface="Calibri" charset="0"/>
              <a:cs typeface="Calibri" charset="0"/>
            </a:endParaRPr>
          </a:p>
          <a:p>
            <a:pPr marL="222250" indent="-222250">
              <a:buFont typeface="+mj-lt"/>
              <a:buAutoNum type="arabicPeriod" startAt="7"/>
            </a:pPr>
            <a:endParaRPr lang="en-US" sz="1700" dirty="0">
              <a:solidFill>
                <a:srgbClr val="95D600"/>
              </a:solidFill>
              <a:latin typeface="Calibri" charset="0"/>
              <a:ea typeface="Calibri" charset="0"/>
              <a:cs typeface="Calibri" charset="0"/>
            </a:endParaRPr>
          </a:p>
          <a:p>
            <a:pPr marL="222250" indent="-222250">
              <a:buFont typeface="+mj-lt"/>
              <a:buAutoNum type="arabicPeriod" startAt="7"/>
            </a:pPr>
            <a:r>
              <a:rPr lang="pl-PL" sz="1700" dirty="0" smtClean="0">
                <a:solidFill>
                  <a:srgbClr val="95D600"/>
                </a:solidFill>
                <a:latin typeface="Calibri" charset="0"/>
                <a:ea typeface="Calibri" charset="0"/>
                <a:cs typeface="Calibri" charset="0"/>
              </a:rPr>
              <a:t>Naukowcy i praktycy danych powinni dokładnie przedstawiać swoje kwalifikacje (i ograniczenia swojej wiedzy specjalistycznej), przestrzegać standardów zawodowych i dążyć do wzajemnej </a:t>
            </a:r>
            <a:r>
              <a:rPr lang="pl-PL" sz="1700" dirty="0" smtClean="0">
                <a:solidFill>
                  <a:srgbClr val="95D600"/>
                </a:solidFill>
                <a:latin typeface="Calibri" charset="0"/>
                <a:ea typeface="Calibri" charset="0"/>
                <a:cs typeface="Calibri" charset="0"/>
              </a:rPr>
              <a:t>odpowiedzialności</a:t>
            </a:r>
          </a:p>
          <a:p>
            <a:pPr marL="222250" indent="-222250"/>
            <a:r>
              <a:rPr lang="pl-PL" sz="1700" dirty="0" smtClean="0">
                <a:solidFill>
                  <a:srgbClr val="95D600"/>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Długoterminowy sukces tej dyscypliny zależy od zaufania publicznego i zaufania klientów. Specjaliści od danych powinni opracować praktyki dotyczące rozliczania siebie i swoich rówieśników ze </a:t>
            </a:r>
            <a:r>
              <a:rPr lang="pl-PL" sz="1700" dirty="0" smtClean="0">
                <a:solidFill>
                  <a:srgbClr val="085156"/>
                </a:solidFill>
                <a:latin typeface="Calibri" charset="0"/>
                <a:ea typeface="Calibri" charset="0"/>
                <a:cs typeface="Calibri" charset="0"/>
              </a:rPr>
              <a:t>wspólnych standardów.</a:t>
            </a:r>
            <a:endParaRPr lang="en-US" sz="1700" dirty="0">
              <a:solidFill>
                <a:srgbClr val="085156"/>
              </a:solidFill>
              <a:latin typeface="Calibri" charset="0"/>
              <a:ea typeface="Calibri" charset="0"/>
              <a:cs typeface="Calibri" charset="0"/>
            </a:endParaRPr>
          </a:p>
          <a:p>
            <a:pPr marL="342900" indent="-342900">
              <a:buFont typeface="+mj-lt"/>
              <a:buAutoNum type="arabicPeriod" startAt="7"/>
            </a:pPr>
            <a:endParaRPr lang="en-US" sz="1700" dirty="0">
              <a:solidFill>
                <a:srgbClr val="085156"/>
              </a:solidFill>
              <a:latin typeface="Calibri" charset="0"/>
              <a:ea typeface="Calibri" charset="0"/>
              <a:cs typeface="Calibri" charset="0"/>
            </a:endParaRPr>
          </a:p>
          <a:p>
            <a:pPr marL="342900" indent="-342900">
              <a:buFont typeface="+mj-lt"/>
              <a:buAutoNum type="arabicPeriod" startAt="7"/>
            </a:pPr>
            <a:endParaRPr lang="en-US" sz="1700" dirty="0">
              <a:solidFill>
                <a:srgbClr val="085156"/>
              </a:solidFill>
              <a:latin typeface="Calibri" charset="0"/>
              <a:ea typeface="Calibri" charset="0"/>
              <a:cs typeface="Calibri" charset="0"/>
            </a:endParaRPr>
          </a:p>
        </p:txBody>
      </p:sp>
      <p:sp>
        <p:nvSpPr>
          <p:cNvPr id="22" name="テキスト プレースホルダー 36">
            <a:extLst>
              <a:ext uri="{FF2B5EF4-FFF2-40B4-BE49-F238E27FC236}">
                <a16:creationId xmlns:a16="http://schemas.microsoft.com/office/drawing/2014/main" xmlns="" id="{02CE0FD0-44E4-B947-A622-D653D0A33B0D}"/>
              </a:ext>
            </a:extLst>
          </p:cNvPr>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grpSp>
        <p:nvGrpSpPr>
          <p:cNvPr id="2" name="Group 11">
            <a:extLst>
              <a:ext uri="{FF2B5EF4-FFF2-40B4-BE49-F238E27FC236}">
                <a16:creationId xmlns:a16="http://schemas.microsoft.com/office/drawing/2014/main" xmlns="" id="{9DAF6B78-DE95-7B49-AF20-690D3E264C42}"/>
              </a:ext>
            </a:extLst>
          </p:cNvPr>
          <p:cNvGrpSpPr/>
          <p:nvPr/>
        </p:nvGrpSpPr>
        <p:grpSpPr>
          <a:xfrm>
            <a:off x="0" y="0"/>
            <a:ext cx="3110340" cy="6858004"/>
            <a:chOff x="2" y="-5"/>
            <a:chExt cx="4790545" cy="6858004"/>
          </a:xfrm>
          <a:solidFill>
            <a:srgbClr val="085156"/>
          </a:solidFill>
        </p:grpSpPr>
        <p:sp>
          <p:nvSpPr>
            <p:cNvPr id="13" name="Rectangle 12">
              <a:extLst>
                <a:ext uri="{FF2B5EF4-FFF2-40B4-BE49-F238E27FC236}">
                  <a16:creationId xmlns:a16="http://schemas.microsoft.com/office/drawing/2014/main" xmlns="" id="{95E92849-B1EB-634B-9D4C-0E96B21402D2}"/>
                </a:ext>
              </a:extLst>
            </p:cNvPr>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rminator 13">
              <a:extLst>
                <a:ext uri="{FF2B5EF4-FFF2-40B4-BE49-F238E27FC236}">
                  <a16:creationId xmlns:a16="http://schemas.microsoft.com/office/drawing/2014/main" xmlns="" id="{C7010C12-CBAD-F048-A684-53063A3A3273}"/>
                </a:ext>
              </a:extLst>
            </p:cNvPr>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xmlns="" id="{969ECC20-9813-B044-8F06-418F22DBD9B5}"/>
              </a:ext>
            </a:extLst>
          </p:cNvPr>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l="-12312" t="-38363" r="-987" b="34441"/>
          <a:stretch/>
        </p:blipFill>
        <p:spPr>
          <a:xfrm rot="5400000">
            <a:off x="86850" y="3160592"/>
            <a:ext cx="3129596" cy="3264296"/>
          </a:xfrm>
          <a:prstGeom prst="rect">
            <a:avLst/>
          </a:prstGeom>
        </p:spPr>
      </p:pic>
      <p:sp>
        <p:nvSpPr>
          <p:cNvPr id="26" name="Oval 25">
            <a:extLst>
              <a:ext uri="{FF2B5EF4-FFF2-40B4-BE49-F238E27FC236}">
                <a16:creationId xmlns:a16="http://schemas.microsoft.com/office/drawing/2014/main" xmlns="" id="{FA6DC1EC-EDD1-BA44-B7CF-18234498821A}"/>
              </a:ext>
            </a:extLst>
          </p:cNvPr>
          <p:cNvSpPr/>
          <p:nvPr/>
        </p:nvSpPr>
        <p:spPr>
          <a:xfrm>
            <a:off x="2765945" y="579629"/>
            <a:ext cx="565150" cy="565150"/>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1691933F-891D-194A-AA64-B6BE9209E874}"/>
              </a:ext>
            </a:extLst>
          </p:cNvPr>
          <p:cNvSpPr/>
          <p:nvPr/>
        </p:nvSpPr>
        <p:spPr>
          <a:xfrm>
            <a:off x="2790037" y="2143365"/>
            <a:ext cx="565150" cy="565150"/>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571B893A-3C44-714A-9591-05BDA5250C23}"/>
              </a:ext>
            </a:extLst>
          </p:cNvPr>
          <p:cNvSpPr/>
          <p:nvPr/>
        </p:nvSpPr>
        <p:spPr>
          <a:xfrm>
            <a:off x="2790037" y="3227942"/>
            <a:ext cx="565150" cy="565150"/>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DD232381-9248-2845-BC55-F5F8A0CBDB5C}"/>
              </a:ext>
            </a:extLst>
          </p:cNvPr>
          <p:cNvSpPr/>
          <p:nvPr/>
        </p:nvSpPr>
        <p:spPr>
          <a:xfrm>
            <a:off x="3813605" y="5975779"/>
            <a:ext cx="8332784" cy="261610"/>
          </a:xfrm>
          <a:prstGeom prst="rect">
            <a:avLst/>
          </a:prstGeom>
        </p:spPr>
        <p:txBody>
          <a:bodyPr wrap="square">
            <a:spAutoFit/>
          </a:bodyPr>
          <a:lstStyle/>
          <a:p>
            <a:r>
              <a:rPr lang="pl-PL" sz="1100" i="1" dirty="0" smtClean="0">
                <a:solidFill>
                  <a:srgbClr val="085156"/>
                </a:solidFill>
                <a:latin typeface="Calibri" charset="0"/>
                <a:ea typeface="Calibri" charset="0"/>
                <a:cs typeface="Calibri" charset="0"/>
              </a:rPr>
              <a:t>Wykres </a:t>
            </a:r>
            <a:r>
              <a:rPr lang="en-US" sz="1100" i="1" dirty="0" smtClean="0">
                <a:solidFill>
                  <a:srgbClr val="085156"/>
                </a:solidFill>
                <a:latin typeface="Calibri" charset="0"/>
                <a:ea typeface="Calibri" charset="0"/>
                <a:cs typeface="Calibri" charset="0"/>
              </a:rPr>
              <a:t>2</a:t>
            </a:r>
            <a:r>
              <a:rPr lang="en-US" sz="1100" i="1" dirty="0">
                <a:solidFill>
                  <a:srgbClr val="085156"/>
                </a:solidFill>
                <a:latin typeface="Calibri" charset="0"/>
                <a:ea typeface="Calibri" charset="0"/>
                <a:cs typeface="Calibri" charset="0"/>
              </a:rPr>
              <a:t>: Universal principles for data ethnics – Guidelines for creating a code of data ethnics</a:t>
            </a:r>
          </a:p>
        </p:txBody>
      </p:sp>
      <p:pic>
        <p:nvPicPr>
          <p:cNvPr id="5" name="Graphic 4" descr="Transfer">
            <a:extLst>
              <a:ext uri="{FF2B5EF4-FFF2-40B4-BE49-F238E27FC236}">
                <a16:creationId xmlns:a16="http://schemas.microsoft.com/office/drawing/2014/main" xmlns="" id="{4A019F49-E1EC-844C-A00E-DF0AEAEF08E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863840" y="692071"/>
            <a:ext cx="315569" cy="315569"/>
          </a:xfrm>
          <a:prstGeom prst="rect">
            <a:avLst/>
          </a:prstGeom>
        </p:spPr>
      </p:pic>
      <p:pic>
        <p:nvPicPr>
          <p:cNvPr id="7" name="Graphic 6" descr="Statistics">
            <a:extLst>
              <a:ext uri="{FF2B5EF4-FFF2-40B4-BE49-F238E27FC236}">
                <a16:creationId xmlns:a16="http://schemas.microsoft.com/office/drawing/2014/main" xmlns="" id="{82721726-CFBA-FB4F-8D47-CDA6F6F438D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884916" y="2276815"/>
            <a:ext cx="327208" cy="327208"/>
          </a:xfrm>
          <a:prstGeom prst="rect">
            <a:avLst/>
          </a:prstGeom>
        </p:spPr>
      </p:pic>
      <p:pic>
        <p:nvPicPr>
          <p:cNvPr id="9" name="Graphic 8" descr="Medal">
            <a:extLst>
              <a:ext uri="{FF2B5EF4-FFF2-40B4-BE49-F238E27FC236}">
                <a16:creationId xmlns:a16="http://schemas.microsoft.com/office/drawing/2014/main" xmlns="" id="{A06F1194-B1A5-8844-932D-ABE5B698C52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887271" y="3336420"/>
            <a:ext cx="370681" cy="370681"/>
          </a:xfrm>
          <a:prstGeom prst="rect">
            <a:avLst/>
          </a:prstGeom>
        </p:spPr>
      </p:pic>
      <p:sp>
        <p:nvSpPr>
          <p:cNvPr id="17" name="TextBox 31">
            <a:extLst>
              <a:ext uri="{FF2B5EF4-FFF2-40B4-BE49-F238E27FC236}">
                <a16:creationId xmlns:a16="http://schemas.microsoft.com/office/drawing/2014/main" xmlns="" id="{F9CB13B0-8DC9-6F40-87FA-EB4668A0F5C0}"/>
              </a:ext>
            </a:extLst>
          </p:cNvPr>
          <p:cNvSpPr txBox="1"/>
          <p:nvPr/>
        </p:nvSpPr>
        <p:spPr>
          <a:xfrm>
            <a:off x="228952" y="438460"/>
            <a:ext cx="2497103" cy="1077218"/>
          </a:xfrm>
          <a:prstGeom prst="rect">
            <a:avLst/>
          </a:prstGeom>
          <a:noFill/>
        </p:spPr>
        <p:txBody>
          <a:bodyPr wrap="square" rtlCol="0">
            <a:spAutoFit/>
          </a:bodyPr>
          <a:lstStyle/>
          <a:p>
            <a:r>
              <a:rPr lang="pl-PL" sz="3200" dirty="0" smtClean="0">
                <a:solidFill>
                  <a:schemeClr val="bg1"/>
                </a:solidFill>
              </a:rPr>
              <a:t>Zarządzanie informacjami</a:t>
            </a:r>
            <a:endParaRPr lang="es-ES_tradnl" sz="3200" dirty="0">
              <a:solidFill>
                <a:schemeClr val="bg1"/>
              </a:solidFill>
            </a:endParaRPr>
          </a:p>
        </p:txBody>
      </p:sp>
      <p:sp>
        <p:nvSpPr>
          <p:cNvPr id="18" name="TextBox 33">
            <a:extLst>
              <a:ext uri="{FF2B5EF4-FFF2-40B4-BE49-F238E27FC236}">
                <a16:creationId xmlns:a16="http://schemas.microsoft.com/office/drawing/2014/main" xmlns="" id="{4DF931CE-5880-6B4D-827C-449E3D58C010}"/>
              </a:ext>
            </a:extLst>
          </p:cNvPr>
          <p:cNvSpPr txBox="1"/>
          <p:nvPr/>
        </p:nvSpPr>
        <p:spPr>
          <a:xfrm>
            <a:off x="228952" y="1942646"/>
            <a:ext cx="2497104" cy="1200329"/>
          </a:xfrm>
          <a:prstGeom prst="rect">
            <a:avLst/>
          </a:prstGeom>
          <a:noFill/>
        </p:spPr>
        <p:txBody>
          <a:bodyPr wrap="square" rtlCol="0">
            <a:spAutoFit/>
          </a:bodyPr>
          <a:lstStyle/>
          <a:p>
            <a:r>
              <a:rPr lang="pl-PL" sz="2400" i="1" dirty="0" smtClean="0">
                <a:solidFill>
                  <a:schemeClr val="bg1"/>
                </a:solidFill>
              </a:rPr>
              <a:t>Zasady </a:t>
            </a:r>
            <a:r>
              <a:rPr lang="pl-PL" sz="2400" i="1" dirty="0" smtClean="0">
                <a:solidFill>
                  <a:schemeClr val="bg1"/>
                </a:solidFill>
              </a:rPr>
              <a:t>tworzenia etyki korzystania z danych</a:t>
            </a:r>
            <a:endParaRPr lang="es-ES_tradnl" sz="2400" i="1" dirty="0">
              <a:solidFill>
                <a:schemeClr val="bg1"/>
              </a:solidFill>
            </a:endParaRPr>
          </a:p>
        </p:txBody>
      </p:sp>
    </p:spTree>
    <p:extLst>
      <p:ext uri="{BB962C8B-B14F-4D97-AF65-F5344CB8AC3E}">
        <p14:creationId xmlns:p14="http://schemas.microsoft.com/office/powerpoint/2010/main" xmlns="" val="1745139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A32BD5A-E820-A648-99C7-87CFC4601F04}"/>
              </a:ext>
            </a:extLst>
          </p:cNvPr>
          <p:cNvSpPr/>
          <p:nvPr/>
        </p:nvSpPr>
        <p:spPr>
          <a:xfrm>
            <a:off x="3492295" y="557731"/>
            <a:ext cx="8504223" cy="5586145"/>
          </a:xfrm>
          <a:prstGeom prst="rect">
            <a:avLst/>
          </a:prstGeom>
        </p:spPr>
        <p:txBody>
          <a:bodyPr wrap="square">
            <a:spAutoFit/>
          </a:bodyPr>
          <a:lstStyle/>
          <a:p>
            <a:pPr marL="342900" indent="-342900">
              <a:buFont typeface="+mj-lt"/>
              <a:buAutoNum type="arabicPeriod" startAt="10"/>
            </a:pPr>
            <a:r>
              <a:rPr lang="pl-PL" sz="1700" dirty="0" smtClean="0">
                <a:solidFill>
                  <a:srgbClr val="ED2891"/>
                </a:solidFill>
                <a:latin typeface="Calibri" charset="0"/>
                <a:ea typeface="Calibri" charset="0"/>
                <a:cs typeface="Calibri" charset="0"/>
              </a:rPr>
              <a:t>Dąż do projektowania praktyk, które obejmują przejrzystość, konfigurowalność, odpowiedzialność i </a:t>
            </a:r>
            <a:r>
              <a:rPr lang="pl-PL" sz="1700" dirty="0" smtClean="0">
                <a:solidFill>
                  <a:srgbClr val="ED2891"/>
                </a:solidFill>
                <a:latin typeface="Calibri" charset="0"/>
                <a:ea typeface="Calibri" charset="0"/>
                <a:cs typeface="Calibri" charset="0"/>
              </a:rPr>
              <a:t>kontrolę.</a:t>
            </a:r>
            <a:r>
              <a:rPr lang="en-US" sz="1700" dirty="0" smtClean="0">
                <a:solidFill>
                  <a:srgbClr val="ED2891"/>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Nie </a:t>
            </a:r>
            <a:r>
              <a:rPr lang="pl-PL" sz="1700" dirty="0" smtClean="0">
                <a:solidFill>
                  <a:srgbClr val="085156"/>
                </a:solidFill>
                <a:latin typeface="Calibri" charset="0"/>
                <a:ea typeface="Calibri" charset="0"/>
                <a:cs typeface="Calibri" charset="0"/>
              </a:rPr>
              <a:t>wszystkie etyczne dylematy mają rozwiązania projektowe. Ale zwracanie szczególnej uwagi na praktyki projektowe może przełamać wiele praktycznych barier, które stoją na przeszkodzie wspólnym, solidnym standardom etycznym. Etyka danych to wyzwanie inżynierskie godne najlepszych umysłów w tej dziedzinie.</a:t>
            </a:r>
            <a:endParaRPr lang="en-US" sz="1700" dirty="0">
              <a:solidFill>
                <a:srgbClr val="085156"/>
              </a:solidFill>
              <a:latin typeface="Calibri" charset="0"/>
              <a:ea typeface="Calibri" charset="0"/>
              <a:cs typeface="Calibri" charset="0"/>
            </a:endParaRPr>
          </a:p>
          <a:p>
            <a:pPr marL="342900" indent="-342900">
              <a:buFont typeface="+mj-lt"/>
              <a:buAutoNum type="arabicPeriod" startAt="10"/>
            </a:pPr>
            <a:endParaRPr lang="en-US" sz="1700" dirty="0">
              <a:solidFill>
                <a:srgbClr val="ED2891"/>
              </a:solidFill>
              <a:latin typeface="Calibri" charset="0"/>
              <a:ea typeface="Calibri" charset="0"/>
              <a:cs typeface="Calibri" charset="0"/>
            </a:endParaRPr>
          </a:p>
          <a:p>
            <a:pPr marL="342900" indent="-342900">
              <a:buFont typeface="+mj-lt"/>
              <a:buAutoNum type="arabicPeriod" startAt="10"/>
            </a:pPr>
            <a:r>
              <a:rPr lang="pl-PL" sz="1700" dirty="0" smtClean="0">
                <a:solidFill>
                  <a:srgbClr val="F15A2A"/>
                </a:solidFill>
                <a:latin typeface="Calibri" charset="0"/>
                <a:ea typeface="Calibri" charset="0"/>
                <a:cs typeface="Calibri" charset="0"/>
              </a:rPr>
              <a:t>Produkty i praktyki badawcze powinny podlegać wewnętrznej (i potencjalnie zewnętrznej) ocenie </a:t>
            </a:r>
            <a:r>
              <a:rPr lang="pl-PL" sz="1700" dirty="0" smtClean="0">
                <a:solidFill>
                  <a:srgbClr val="F15A2A"/>
                </a:solidFill>
                <a:latin typeface="Calibri" charset="0"/>
                <a:ea typeface="Calibri" charset="0"/>
                <a:cs typeface="Calibri" charset="0"/>
              </a:rPr>
              <a:t>etycznej</a:t>
            </a:r>
            <a:r>
              <a:rPr lang="en-US" sz="1700" dirty="0" smtClean="0">
                <a:solidFill>
                  <a:srgbClr val="F15A2A"/>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Organizacje </a:t>
            </a:r>
            <a:r>
              <a:rPr lang="pl-PL" sz="1700" dirty="0" smtClean="0">
                <a:solidFill>
                  <a:srgbClr val="085156"/>
                </a:solidFill>
                <a:latin typeface="Calibri" charset="0"/>
                <a:ea typeface="Calibri" charset="0"/>
                <a:cs typeface="Calibri" charset="0"/>
              </a:rPr>
              <a:t>powinny traktować priorytetowo ustanowienie spójnej, wydajnej i wykonalnej oceny etycznej nowych produktów, usług i programów badawczych. Wewnętrzne praktyki oceny </a:t>
            </a:r>
            <a:r>
              <a:rPr lang="pl-PL" sz="1700" dirty="0" smtClean="0">
                <a:solidFill>
                  <a:srgbClr val="085156"/>
                </a:solidFill>
                <a:latin typeface="Calibri" charset="0"/>
                <a:ea typeface="Calibri" charset="0"/>
                <a:cs typeface="Calibri" charset="0"/>
              </a:rPr>
              <a:t>pomagają </a:t>
            </a:r>
            <a:r>
              <a:rPr lang="pl-PL" sz="1700" dirty="0" smtClean="0">
                <a:solidFill>
                  <a:srgbClr val="085156"/>
                </a:solidFill>
                <a:latin typeface="Calibri" charset="0"/>
                <a:ea typeface="Calibri" charset="0"/>
                <a:cs typeface="Calibri" charset="0"/>
              </a:rPr>
              <a:t>ograniczyć ryzyko, a </a:t>
            </a:r>
            <a:r>
              <a:rPr lang="pl-PL" sz="1700" dirty="0" smtClean="0">
                <a:solidFill>
                  <a:srgbClr val="085156"/>
                </a:solidFill>
                <a:latin typeface="Calibri" charset="0"/>
                <a:ea typeface="Calibri" charset="0"/>
                <a:cs typeface="Calibri" charset="0"/>
              </a:rPr>
              <a:t>powołanie zewnętrznej komisji rewizyjnej </a:t>
            </a:r>
            <a:r>
              <a:rPr lang="pl-PL" sz="1700" dirty="0" smtClean="0">
                <a:solidFill>
                  <a:srgbClr val="085156"/>
                </a:solidFill>
                <a:latin typeface="Calibri" charset="0"/>
                <a:ea typeface="Calibri" charset="0"/>
                <a:cs typeface="Calibri" charset="0"/>
              </a:rPr>
              <a:t>może znacznie przyczynić się do </a:t>
            </a:r>
            <a:r>
              <a:rPr lang="pl-PL" sz="1700" dirty="0" smtClean="0">
                <a:solidFill>
                  <a:srgbClr val="085156"/>
                </a:solidFill>
                <a:latin typeface="Calibri" charset="0"/>
                <a:ea typeface="Calibri" charset="0"/>
                <a:cs typeface="Calibri" charset="0"/>
              </a:rPr>
              <a:t>wzrostu zaufania </a:t>
            </a:r>
            <a:r>
              <a:rPr lang="pl-PL" sz="1700" dirty="0" smtClean="0">
                <a:solidFill>
                  <a:srgbClr val="085156"/>
                </a:solidFill>
                <a:latin typeface="Calibri" charset="0"/>
                <a:ea typeface="Calibri" charset="0"/>
                <a:cs typeface="Calibri" charset="0"/>
              </a:rPr>
              <a:t>publicznego.</a:t>
            </a:r>
            <a:endParaRPr lang="en-US" sz="1700" dirty="0">
              <a:solidFill>
                <a:srgbClr val="085156"/>
              </a:solidFill>
              <a:latin typeface="Calibri" charset="0"/>
              <a:ea typeface="Calibri" charset="0"/>
              <a:cs typeface="Calibri" charset="0"/>
            </a:endParaRPr>
          </a:p>
          <a:p>
            <a:pPr marL="342900" indent="-342900">
              <a:buFont typeface="+mj-lt"/>
              <a:buAutoNum type="arabicPeriod" startAt="10"/>
            </a:pPr>
            <a:endParaRPr lang="en-US" sz="1700" dirty="0">
              <a:solidFill>
                <a:srgbClr val="085156"/>
              </a:solidFill>
              <a:latin typeface="Calibri" charset="0"/>
              <a:ea typeface="Calibri" charset="0"/>
              <a:cs typeface="Calibri" charset="0"/>
            </a:endParaRPr>
          </a:p>
          <a:p>
            <a:pPr marL="342900" indent="-342900">
              <a:buFont typeface="+mj-lt"/>
              <a:buAutoNum type="arabicPeriod" startAt="10"/>
            </a:pPr>
            <a:r>
              <a:rPr lang="pl-PL" sz="1700" dirty="0" smtClean="0">
                <a:solidFill>
                  <a:srgbClr val="95D600"/>
                </a:solidFill>
                <a:latin typeface="Calibri" charset="0"/>
                <a:ea typeface="Calibri" charset="0"/>
                <a:cs typeface="Calibri" charset="0"/>
              </a:rPr>
              <a:t>Praktyki zarządzania powinny być solidne, znane wszystkim członkom zespołu i regularnie </a:t>
            </a:r>
            <a:r>
              <a:rPr lang="pl-PL" sz="1700" dirty="0" smtClean="0">
                <a:solidFill>
                  <a:srgbClr val="95D600"/>
                </a:solidFill>
                <a:latin typeface="Calibri" charset="0"/>
                <a:ea typeface="Calibri" charset="0"/>
                <a:cs typeface="Calibri" charset="0"/>
              </a:rPr>
              <a:t>sprawdzane.</a:t>
            </a:r>
            <a:r>
              <a:rPr lang="en-US" sz="1700" dirty="0" smtClean="0">
                <a:solidFill>
                  <a:srgbClr val="95D600"/>
                </a:solidFill>
                <a:latin typeface="Calibri" charset="0"/>
                <a:ea typeface="Calibri" charset="0"/>
                <a:cs typeface="Calibri" charset="0"/>
              </a:rPr>
              <a:t>                                                                                                                                        </a:t>
            </a:r>
            <a:r>
              <a:rPr lang="pl-PL" sz="1700" dirty="0" smtClean="0">
                <a:solidFill>
                  <a:srgbClr val="085156"/>
                </a:solidFill>
                <a:latin typeface="Calibri" charset="0"/>
                <a:ea typeface="Calibri" charset="0"/>
                <a:cs typeface="Calibri" charset="0"/>
              </a:rPr>
              <a:t>Etyka </a:t>
            </a:r>
            <a:r>
              <a:rPr lang="pl-PL" sz="1700" dirty="0" smtClean="0">
                <a:solidFill>
                  <a:srgbClr val="085156"/>
                </a:solidFill>
                <a:latin typeface="Calibri" charset="0"/>
                <a:ea typeface="Calibri" charset="0"/>
                <a:cs typeface="Calibri" charset="0"/>
              </a:rPr>
              <a:t>danych stanowi wyzwanie organizacyjne, którego nie można rozwiązać za pomocą samych systemów zgodności. Ponieważ obowiązują zmienne obszary społeczne i inżynierskie, organizacje zajmujące się analizą danych potrzebują wspólnych, rutynowych i przejrzystych praktyk w zakresie </a:t>
            </a:r>
            <a:r>
              <a:rPr lang="pl-PL" sz="1700" dirty="0" smtClean="0">
                <a:solidFill>
                  <a:srgbClr val="085156"/>
                </a:solidFill>
                <a:latin typeface="Calibri" charset="0"/>
                <a:ea typeface="Calibri" charset="0"/>
                <a:cs typeface="Calibri" charset="0"/>
              </a:rPr>
              <a:t>etyki zarządzania</a:t>
            </a:r>
            <a:r>
              <a:rPr lang="pl-PL" sz="1700" dirty="0" smtClean="0">
                <a:solidFill>
                  <a:srgbClr val="085156"/>
                </a:solidFill>
                <a:latin typeface="Calibri" charset="0"/>
                <a:ea typeface="Calibri" charset="0"/>
                <a:cs typeface="Calibri" charset="0"/>
              </a:rPr>
              <a:t>.</a:t>
            </a:r>
            <a:endParaRPr lang="en-US" sz="1700" dirty="0">
              <a:solidFill>
                <a:srgbClr val="085156"/>
              </a:solidFill>
              <a:latin typeface="Calibri" charset="0"/>
              <a:ea typeface="Calibri" charset="0"/>
              <a:cs typeface="Calibri" charset="0"/>
            </a:endParaRPr>
          </a:p>
          <a:p>
            <a:pPr marL="342900" indent="-342900">
              <a:buFont typeface="+mj-lt"/>
              <a:buAutoNum type="arabicPeriod" startAt="10"/>
            </a:pPr>
            <a:endParaRPr lang="en-US" sz="1700" dirty="0">
              <a:solidFill>
                <a:srgbClr val="085156"/>
              </a:solidFill>
              <a:latin typeface="Calibri" charset="0"/>
              <a:ea typeface="Calibri" charset="0"/>
              <a:cs typeface="Calibri" charset="0"/>
            </a:endParaRPr>
          </a:p>
        </p:txBody>
      </p:sp>
      <p:sp>
        <p:nvSpPr>
          <p:cNvPr id="22" name="テキスト プレースホルダー 36">
            <a:extLst>
              <a:ext uri="{FF2B5EF4-FFF2-40B4-BE49-F238E27FC236}">
                <a16:creationId xmlns:a16="http://schemas.microsoft.com/office/drawing/2014/main" xmlns="" id="{02CE0FD0-44E4-B947-A622-D653D0A33B0D}"/>
              </a:ext>
            </a:extLst>
          </p:cNvPr>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grpSp>
        <p:nvGrpSpPr>
          <p:cNvPr id="2" name="Group 10">
            <a:extLst>
              <a:ext uri="{FF2B5EF4-FFF2-40B4-BE49-F238E27FC236}">
                <a16:creationId xmlns:a16="http://schemas.microsoft.com/office/drawing/2014/main" xmlns="" id="{694C04DF-B876-C043-B3B0-DAD50235AB0C}"/>
              </a:ext>
            </a:extLst>
          </p:cNvPr>
          <p:cNvGrpSpPr/>
          <p:nvPr/>
        </p:nvGrpSpPr>
        <p:grpSpPr>
          <a:xfrm>
            <a:off x="0" y="0"/>
            <a:ext cx="3110340" cy="6858004"/>
            <a:chOff x="2" y="-5"/>
            <a:chExt cx="4790545" cy="6858004"/>
          </a:xfrm>
          <a:solidFill>
            <a:srgbClr val="085156"/>
          </a:solidFill>
        </p:grpSpPr>
        <p:sp>
          <p:nvSpPr>
            <p:cNvPr id="12" name="Rectangle 11">
              <a:extLst>
                <a:ext uri="{FF2B5EF4-FFF2-40B4-BE49-F238E27FC236}">
                  <a16:creationId xmlns:a16="http://schemas.microsoft.com/office/drawing/2014/main" xmlns="" id="{80D803BC-59AF-8D4C-902A-91460393EC58}"/>
                </a:ext>
              </a:extLst>
            </p:cNvPr>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rminator 12">
              <a:extLst>
                <a:ext uri="{FF2B5EF4-FFF2-40B4-BE49-F238E27FC236}">
                  <a16:creationId xmlns:a16="http://schemas.microsoft.com/office/drawing/2014/main" xmlns="" id="{359A4CFE-79CC-B843-83DB-F37D88C245D7}"/>
                </a:ext>
              </a:extLst>
            </p:cNvPr>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xmlns="" id="{87775B4F-F8A1-8444-B81A-2E9A7458FD43}"/>
              </a:ext>
            </a:extLst>
          </p:cNvPr>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l="-12312" t="-38363" r="-987" b="34441"/>
          <a:stretch/>
        </p:blipFill>
        <p:spPr>
          <a:xfrm rot="5400000">
            <a:off x="86850" y="3160592"/>
            <a:ext cx="3129596" cy="3264296"/>
          </a:xfrm>
          <a:prstGeom prst="rect">
            <a:avLst/>
          </a:prstGeom>
        </p:spPr>
      </p:pic>
      <p:sp>
        <p:nvSpPr>
          <p:cNvPr id="25" name="Oval 24">
            <a:extLst>
              <a:ext uri="{FF2B5EF4-FFF2-40B4-BE49-F238E27FC236}">
                <a16:creationId xmlns:a16="http://schemas.microsoft.com/office/drawing/2014/main" xmlns="" id="{B90BEB8C-EEE7-294E-B654-0B5C618BA228}"/>
              </a:ext>
            </a:extLst>
          </p:cNvPr>
          <p:cNvSpPr/>
          <p:nvPr/>
        </p:nvSpPr>
        <p:spPr>
          <a:xfrm>
            <a:off x="2765945" y="579629"/>
            <a:ext cx="565150" cy="565150"/>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12076DE5-6065-CC45-B532-C1FC918CC414}"/>
              </a:ext>
            </a:extLst>
          </p:cNvPr>
          <p:cNvSpPr/>
          <p:nvPr/>
        </p:nvSpPr>
        <p:spPr>
          <a:xfrm>
            <a:off x="2790037" y="2310633"/>
            <a:ext cx="565150" cy="565150"/>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B203E2EB-9A3E-ED40-A1BF-E6911D111A7D}"/>
              </a:ext>
            </a:extLst>
          </p:cNvPr>
          <p:cNvSpPr/>
          <p:nvPr/>
        </p:nvSpPr>
        <p:spPr>
          <a:xfrm>
            <a:off x="2805374" y="4130740"/>
            <a:ext cx="565150" cy="565150"/>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8F2D3ECB-7128-9742-939D-266C11E73135}"/>
              </a:ext>
            </a:extLst>
          </p:cNvPr>
          <p:cNvSpPr/>
          <p:nvPr/>
        </p:nvSpPr>
        <p:spPr>
          <a:xfrm>
            <a:off x="3813605" y="5975779"/>
            <a:ext cx="8332784" cy="261610"/>
          </a:xfrm>
          <a:prstGeom prst="rect">
            <a:avLst/>
          </a:prstGeom>
        </p:spPr>
        <p:txBody>
          <a:bodyPr wrap="square">
            <a:spAutoFit/>
          </a:bodyPr>
          <a:lstStyle/>
          <a:p>
            <a:r>
              <a:rPr lang="pl-PL" sz="1100" i="1" dirty="0" smtClean="0">
                <a:solidFill>
                  <a:srgbClr val="085156"/>
                </a:solidFill>
                <a:latin typeface="Calibri" charset="0"/>
                <a:ea typeface="Calibri" charset="0"/>
                <a:cs typeface="Calibri" charset="0"/>
              </a:rPr>
              <a:t>Wykres </a:t>
            </a:r>
            <a:r>
              <a:rPr lang="en-US" sz="1100" i="1" dirty="0" smtClean="0">
                <a:solidFill>
                  <a:srgbClr val="085156"/>
                </a:solidFill>
                <a:latin typeface="Calibri" charset="0"/>
                <a:ea typeface="Calibri" charset="0"/>
                <a:cs typeface="Calibri" charset="0"/>
              </a:rPr>
              <a:t>2</a:t>
            </a:r>
            <a:r>
              <a:rPr lang="en-US" sz="1100" i="1" dirty="0">
                <a:solidFill>
                  <a:srgbClr val="085156"/>
                </a:solidFill>
                <a:latin typeface="Calibri" charset="0"/>
                <a:ea typeface="Calibri" charset="0"/>
                <a:cs typeface="Calibri" charset="0"/>
              </a:rPr>
              <a:t>: Universal principles for data ethnics – Guidelines for creating a code of data ethnics</a:t>
            </a:r>
          </a:p>
        </p:txBody>
      </p:sp>
      <p:pic>
        <p:nvPicPr>
          <p:cNvPr id="3" name="Graphic 2" descr="Tools">
            <a:extLst>
              <a:ext uri="{FF2B5EF4-FFF2-40B4-BE49-F238E27FC236}">
                <a16:creationId xmlns:a16="http://schemas.microsoft.com/office/drawing/2014/main" xmlns="" id="{469D0297-27D6-C74C-9E73-6C1536177B9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887255" y="677560"/>
            <a:ext cx="317922" cy="317922"/>
          </a:xfrm>
          <a:prstGeom prst="rect">
            <a:avLst/>
          </a:prstGeom>
        </p:spPr>
      </p:pic>
      <p:pic>
        <p:nvPicPr>
          <p:cNvPr id="5" name="Graphic 4" descr="Document">
            <a:extLst>
              <a:ext uri="{FF2B5EF4-FFF2-40B4-BE49-F238E27FC236}">
                <a16:creationId xmlns:a16="http://schemas.microsoft.com/office/drawing/2014/main" xmlns="" id="{6B129114-222D-DC46-BB77-3B1C916DBA4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913651" y="2438645"/>
            <a:ext cx="317922" cy="317922"/>
          </a:xfrm>
          <a:prstGeom prst="rect">
            <a:avLst/>
          </a:prstGeom>
        </p:spPr>
      </p:pic>
      <p:pic>
        <p:nvPicPr>
          <p:cNvPr id="7" name="Graphic 6" descr="Magnifying glass">
            <a:extLst>
              <a:ext uri="{FF2B5EF4-FFF2-40B4-BE49-F238E27FC236}">
                <a16:creationId xmlns:a16="http://schemas.microsoft.com/office/drawing/2014/main" xmlns="" id="{4FD1E625-CCE5-CC4D-B774-62FEBAC3038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946858" y="4254354"/>
            <a:ext cx="317922" cy="317922"/>
          </a:xfrm>
          <a:prstGeom prst="rect">
            <a:avLst/>
          </a:prstGeom>
        </p:spPr>
      </p:pic>
      <p:sp>
        <p:nvSpPr>
          <p:cNvPr id="17" name="TextBox 31">
            <a:extLst>
              <a:ext uri="{FF2B5EF4-FFF2-40B4-BE49-F238E27FC236}">
                <a16:creationId xmlns:a16="http://schemas.microsoft.com/office/drawing/2014/main" xmlns="" id="{F9CB13B0-8DC9-6F40-87FA-EB4668A0F5C0}"/>
              </a:ext>
            </a:extLst>
          </p:cNvPr>
          <p:cNvSpPr txBox="1"/>
          <p:nvPr/>
        </p:nvSpPr>
        <p:spPr>
          <a:xfrm>
            <a:off x="228952" y="438460"/>
            <a:ext cx="2497103" cy="1077218"/>
          </a:xfrm>
          <a:prstGeom prst="rect">
            <a:avLst/>
          </a:prstGeom>
          <a:noFill/>
        </p:spPr>
        <p:txBody>
          <a:bodyPr wrap="square" rtlCol="0">
            <a:spAutoFit/>
          </a:bodyPr>
          <a:lstStyle/>
          <a:p>
            <a:r>
              <a:rPr lang="pl-PL" sz="3200" dirty="0" smtClean="0">
                <a:solidFill>
                  <a:schemeClr val="bg1"/>
                </a:solidFill>
              </a:rPr>
              <a:t>Zarządzanie informacjami</a:t>
            </a:r>
            <a:endParaRPr lang="es-ES_tradnl" sz="3200" dirty="0">
              <a:solidFill>
                <a:schemeClr val="bg1"/>
              </a:solidFill>
            </a:endParaRPr>
          </a:p>
        </p:txBody>
      </p:sp>
      <p:sp>
        <p:nvSpPr>
          <p:cNvPr id="18" name="TextBox 33">
            <a:extLst>
              <a:ext uri="{FF2B5EF4-FFF2-40B4-BE49-F238E27FC236}">
                <a16:creationId xmlns:a16="http://schemas.microsoft.com/office/drawing/2014/main" xmlns="" id="{4DF931CE-5880-6B4D-827C-449E3D58C010}"/>
              </a:ext>
            </a:extLst>
          </p:cNvPr>
          <p:cNvSpPr txBox="1"/>
          <p:nvPr/>
        </p:nvSpPr>
        <p:spPr>
          <a:xfrm>
            <a:off x="228952" y="1942646"/>
            <a:ext cx="2497104" cy="1200329"/>
          </a:xfrm>
          <a:prstGeom prst="rect">
            <a:avLst/>
          </a:prstGeom>
          <a:noFill/>
        </p:spPr>
        <p:txBody>
          <a:bodyPr wrap="square" rtlCol="0">
            <a:spAutoFit/>
          </a:bodyPr>
          <a:lstStyle/>
          <a:p>
            <a:r>
              <a:rPr lang="pl-PL" sz="2400" i="1" dirty="0" smtClean="0">
                <a:solidFill>
                  <a:schemeClr val="bg1"/>
                </a:solidFill>
              </a:rPr>
              <a:t>Zasady </a:t>
            </a:r>
            <a:r>
              <a:rPr lang="pl-PL" sz="2400" i="1" dirty="0" smtClean="0">
                <a:solidFill>
                  <a:schemeClr val="bg1"/>
                </a:solidFill>
              </a:rPr>
              <a:t>tworzenia etyki korzystania z danych</a:t>
            </a:r>
            <a:endParaRPr lang="es-ES_tradnl" sz="2400" i="1" dirty="0">
              <a:solidFill>
                <a:schemeClr val="bg1"/>
              </a:solidFill>
            </a:endParaRPr>
          </a:p>
        </p:txBody>
      </p:sp>
    </p:spTree>
    <p:extLst>
      <p:ext uri="{BB962C8B-B14F-4D97-AF65-F5344CB8AC3E}">
        <p14:creationId xmlns:p14="http://schemas.microsoft.com/office/powerpoint/2010/main" xmlns="" val="4247682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85000" lnSpcReduction="1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a:t>
            </a:r>
            <a:r>
              <a:rPr lang="en-US" dirty="0" smtClean="0"/>
              <a:t>1</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smtClean="0"/>
              <a:t>Dyskusja</a:t>
            </a:r>
          </a:p>
          <a:p>
            <a:r>
              <a:rPr lang="pl-PL" sz="3200" dirty="0" smtClean="0"/>
              <a:t>Pytania</a:t>
            </a:r>
            <a:endParaRPr lang="en-US" sz="3200" dirty="0"/>
          </a:p>
        </p:txBody>
      </p:sp>
      <p:sp>
        <p:nvSpPr>
          <p:cNvPr id="3" name="Rectangle 2"/>
          <p:cNvSpPr/>
          <p:nvPr/>
        </p:nvSpPr>
        <p:spPr>
          <a:xfrm>
            <a:off x="3540360" y="296324"/>
            <a:ext cx="8022183" cy="3046988"/>
          </a:xfrm>
          <a:prstGeom prst="rect">
            <a:avLst/>
          </a:prstGeom>
        </p:spPr>
        <p:txBody>
          <a:bodyPr wrap="square">
            <a:spAutoFit/>
          </a:bodyPr>
          <a:lstStyle/>
          <a:p>
            <a:r>
              <a:rPr lang="pl-PL" sz="2200" i="1" dirty="0" smtClean="0"/>
              <a:t>Kapitalizm nadzoru jednostronnie ocenia ludzkie doświadczenie jako darmowy wkład do przełożenia na dane behawioralne. Chociaż niektóre z tych danych są wykorzystywane do poprawy usług, pozostałe są deklarowane jako zastrzeżona nadwyżka behawioralna, wprowadzane do inteligencji maszynowej i przetwarzane w produkty prognostyczne. Te produkty prognostyczne są przedmiotem obrotu na behawioralnych rynkach przyszłości. Kapitaliści inwigilacyjni bardzo się wzbogacili dzięki tym operacjom handlowym.</a:t>
            </a:r>
            <a:endParaRPr lang="en-US" dirty="0"/>
          </a:p>
          <a:p>
            <a:pPr algn="r"/>
            <a:r>
              <a:rPr lang="en-US" sz="1600" dirty="0">
                <a:solidFill>
                  <a:srgbClr val="ED2891"/>
                </a:solidFill>
              </a:rPr>
              <a:t>Shoshana </a:t>
            </a:r>
            <a:r>
              <a:rPr lang="en-US" sz="1600" dirty="0" err="1">
                <a:solidFill>
                  <a:srgbClr val="ED2891"/>
                </a:solidFill>
              </a:rPr>
              <a:t>Zuboff</a:t>
            </a:r>
            <a:endParaRPr lang="en-US" sz="1600" dirty="0">
              <a:solidFill>
                <a:srgbClr val="ED2891"/>
              </a:solidFill>
            </a:endParaRPr>
          </a:p>
        </p:txBody>
      </p:sp>
      <p:sp>
        <p:nvSpPr>
          <p:cNvPr id="4" name="Rectangle 3"/>
          <p:cNvSpPr/>
          <p:nvPr/>
        </p:nvSpPr>
        <p:spPr>
          <a:xfrm>
            <a:off x="3578757" y="3372105"/>
            <a:ext cx="8335507" cy="2985433"/>
          </a:xfrm>
          <a:prstGeom prst="rect">
            <a:avLst/>
          </a:prstGeom>
        </p:spPr>
        <p:txBody>
          <a:bodyPr wrap="square">
            <a:spAutoFit/>
          </a:bodyPr>
          <a:lstStyle/>
          <a:p>
            <a:r>
              <a:rPr lang="pl-PL" dirty="0" smtClean="0">
                <a:latin typeface="Guardian Text Egyptian Web" charset="0"/>
              </a:rPr>
              <a:t>Praca </a:t>
            </a:r>
            <a:r>
              <a:rPr lang="pl-PL" dirty="0" err="1" smtClean="0">
                <a:latin typeface="Guardian Text Egyptian Web" charset="0"/>
              </a:rPr>
              <a:t>Shosay</a:t>
            </a:r>
            <a:r>
              <a:rPr lang="pl-PL" dirty="0" smtClean="0">
                <a:latin typeface="Guardian Text Egyptian Web" charset="0"/>
              </a:rPr>
              <a:t> </a:t>
            </a:r>
            <a:r>
              <a:rPr lang="pl-PL" dirty="0" err="1" smtClean="0">
                <a:latin typeface="Guardian Text Egyptian Web" charset="0"/>
              </a:rPr>
              <a:t>Zuboff</a:t>
            </a:r>
            <a:r>
              <a:rPr lang="pl-PL" dirty="0" smtClean="0">
                <a:latin typeface="Guardian Text Egyptian Web" charset="0"/>
              </a:rPr>
              <a:t>, wybitnej amerykańskiej przedstawicielki społeczności akademickiej, stała się podstawową platformą dla zrozumienia dużych zbiorów danych i szerszego zakresu komercyjnego nadzoru. Twierdzi ona, że ani prawo do prywatności, ani prawo antymonopolowe nie zapewniają odpowiedniej ochrony przed bezprecedensowymi praktykami kapitalizmu inwigilacyjnego.</a:t>
            </a:r>
          </a:p>
          <a:p>
            <a:endParaRPr lang="en-US" sz="2000" dirty="0"/>
          </a:p>
          <a:p>
            <a:r>
              <a:rPr lang="pl-PL" sz="2000" b="1" dirty="0" smtClean="0"/>
              <a:t>Czy uważasz, że praktyki korporacyjne zagrażają indywidualnej autonomii i demokracji? Jak myślisz, na kim spoczywa odpowiedzialność za ochronę indywidualnych praw: na firmach czy rządach?</a:t>
            </a:r>
            <a:endParaRPr lang="en-US" sz="1600" dirty="0">
              <a:solidFill>
                <a:srgbClr val="121212"/>
              </a:solidFill>
              <a:latin typeface="Guardian Text Egyptian Web" charset="0"/>
            </a:endParaRPr>
          </a:p>
          <a:p>
            <a:endParaRPr lang="en-US" sz="1600" dirty="0">
              <a:solidFill>
                <a:srgbClr val="121212"/>
              </a:solidFill>
              <a:latin typeface="Guardian Text Egyptian Web" charset="0"/>
            </a:endParaRPr>
          </a:p>
        </p:txBody>
      </p:sp>
      <p:sp>
        <p:nvSpPr>
          <p:cNvPr id="11" name="Rectangle 1">
            <a:extLst>
              <a:ext uri="{FF2B5EF4-FFF2-40B4-BE49-F238E27FC236}">
                <a16:creationId xmlns:a16="http://schemas.microsoft.com/office/drawing/2014/main" xmlns="" id="{4E723E22-EBC7-458E-A2DB-BB8A8435099A}"/>
              </a:ext>
            </a:extLst>
          </p:cNvPr>
          <p:cNvSpPr/>
          <p:nvPr/>
        </p:nvSpPr>
        <p:spPr>
          <a:xfrm>
            <a:off x="4056185" y="6561676"/>
            <a:ext cx="8335506" cy="246221"/>
          </a:xfrm>
          <a:prstGeom prst="rect">
            <a:avLst/>
          </a:prstGeom>
        </p:spPr>
        <p:txBody>
          <a:bodyPr wrap="square">
            <a:spAutoFit/>
          </a:bodyPr>
          <a:lstStyle/>
          <a:p>
            <a:r>
              <a:rPr lang="pl-PL" sz="1000" dirty="0" smtClean="0"/>
              <a:t>Źródło</a:t>
            </a:r>
            <a:r>
              <a:rPr lang="en-IE" sz="1000" dirty="0" smtClean="0"/>
              <a:t>: </a:t>
            </a:r>
            <a:r>
              <a:rPr lang="en-IE" sz="1000" dirty="0">
                <a:hlinkClick r:id="rId2"/>
              </a:rPr>
              <a:t>https://www.theguardian.com/books/2019/oct/04/shoshana-zuboff-surveillance-capitalism-assault-human-automomy-digital-privacy</a:t>
            </a:r>
            <a:endParaRPr lang="en-IE" sz="1000" dirty="0"/>
          </a:p>
        </p:txBody>
      </p:sp>
    </p:spTree>
    <p:extLst>
      <p:ext uri="{BB962C8B-B14F-4D97-AF65-F5344CB8AC3E}">
        <p14:creationId xmlns="" xmlns:p14="http://schemas.microsoft.com/office/powerpoint/2010/main" val="118497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85000" lnSpcReduction="1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a:t>
            </a:r>
            <a:r>
              <a:rPr lang="en-US" dirty="0" smtClean="0"/>
              <a:t>2</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Przeprowadź ocenę wpływu ochrony danych</a:t>
            </a:r>
            <a:endParaRPr lang="en-US" sz="3200" dirty="0"/>
          </a:p>
        </p:txBody>
      </p:sp>
      <p:sp>
        <p:nvSpPr>
          <p:cNvPr id="2" name="Rectangle 1"/>
          <p:cNvSpPr/>
          <p:nvPr/>
        </p:nvSpPr>
        <p:spPr>
          <a:xfrm>
            <a:off x="3647332" y="34213"/>
            <a:ext cx="7915211" cy="5278368"/>
          </a:xfrm>
          <a:prstGeom prst="rect">
            <a:avLst/>
          </a:prstGeom>
        </p:spPr>
        <p:txBody>
          <a:bodyPr wrap="square">
            <a:spAutoFit/>
          </a:bodyPr>
          <a:lstStyle/>
          <a:p>
            <a:r>
              <a:rPr lang="pl-PL" dirty="0" smtClean="0">
                <a:solidFill>
                  <a:srgbClr val="085156"/>
                </a:solidFill>
                <a:latin typeface="Verdana" charset="0"/>
              </a:rPr>
              <a:t>Ocena wpływu ochrony danych to proces, który pomoże Ci zidentyfikować i zminimalizować ryzyko związane z ochroną danych w projekcie. </a:t>
            </a:r>
          </a:p>
          <a:p>
            <a:endParaRPr lang="en-US" dirty="0">
              <a:solidFill>
                <a:srgbClr val="085156"/>
              </a:solidFill>
              <a:latin typeface="Verdana" charset="0"/>
            </a:endParaRPr>
          </a:p>
          <a:p>
            <a:r>
              <a:rPr lang="pl-PL" sz="2000" dirty="0" smtClean="0">
                <a:solidFill>
                  <a:srgbClr val="085156"/>
                </a:solidFill>
              </a:rPr>
              <a:t>Musisz dokonać tej oceny dla przetwarzania, które może powodować wysokie ryzyko dla osób fizycznych. Obejmuje ona niektóre określone typy przetwarzania. Możesz skorzystać z naszych list kontrolnych, które pomogą ci zdecydować, kiedy dokonać takiej oceny.</a:t>
            </a:r>
          </a:p>
          <a:p>
            <a:r>
              <a:rPr lang="pl-PL" sz="2000" dirty="0" smtClean="0">
                <a:solidFill>
                  <a:srgbClr val="085156"/>
                </a:solidFill>
              </a:rPr>
              <a:t>Dobrą praktyką jest również przeprowadzanie oceny skutków dla ochrony danych w przypadku każdego innego dużego projektu, który wymaga przetwarzania danych osobowych.</a:t>
            </a:r>
          </a:p>
          <a:p>
            <a:endParaRPr lang="en-US" sz="2000" dirty="0">
              <a:solidFill>
                <a:srgbClr val="085156"/>
              </a:solidFill>
            </a:endParaRPr>
          </a:p>
          <a:p>
            <a:endParaRPr lang="en-US" sz="500" dirty="0">
              <a:solidFill>
                <a:srgbClr val="085156"/>
              </a:solidFill>
            </a:endParaRPr>
          </a:p>
          <a:p>
            <a:r>
              <a:rPr lang="pl-PL" sz="2000" dirty="0" smtClean="0">
                <a:solidFill>
                  <a:srgbClr val="085156"/>
                </a:solidFill>
              </a:rPr>
              <a:t>Tworząc szablon oceny dla wybranego projektu, powinieneś:</a:t>
            </a:r>
            <a:endParaRPr lang="en-US" sz="2000" dirty="0">
              <a:solidFill>
                <a:srgbClr val="085156"/>
              </a:solidFill>
            </a:endParaRPr>
          </a:p>
          <a:p>
            <a:pPr marL="742950" lvl="1" indent="-285750">
              <a:buFont typeface="Arial" charset="0"/>
              <a:buChar char="•"/>
            </a:pPr>
            <a:r>
              <a:rPr lang="pl-PL" sz="2000" dirty="0" smtClean="0">
                <a:solidFill>
                  <a:srgbClr val="085156"/>
                </a:solidFill>
              </a:rPr>
              <a:t>opisać charakter, zakres, kontekst i cele przetwarzania;</a:t>
            </a:r>
            <a:endParaRPr lang="en-US" sz="2000" dirty="0">
              <a:solidFill>
                <a:srgbClr val="085156"/>
              </a:solidFill>
            </a:endParaRPr>
          </a:p>
          <a:p>
            <a:pPr marL="742950" lvl="1" indent="-285750">
              <a:buFont typeface="Arial" charset="0"/>
              <a:buChar char="•"/>
            </a:pPr>
            <a:r>
              <a:rPr lang="pl-PL" sz="2000" dirty="0" smtClean="0">
                <a:solidFill>
                  <a:srgbClr val="085156"/>
                </a:solidFill>
              </a:rPr>
              <a:t>ocenić konieczność, proporcjonalność i środki zgodności;</a:t>
            </a:r>
          </a:p>
          <a:p>
            <a:pPr marL="742950" lvl="1" indent="-285750">
              <a:buFont typeface="Arial" charset="0"/>
              <a:buChar char="•"/>
            </a:pPr>
            <a:r>
              <a:rPr lang="pl-PL" sz="2000" dirty="0" smtClean="0">
                <a:solidFill>
                  <a:srgbClr val="085156"/>
                </a:solidFill>
              </a:rPr>
              <a:t>zidentyfikować i ocenić ryzyko dla osób fizycznych;</a:t>
            </a:r>
          </a:p>
          <a:p>
            <a:pPr marL="742950" lvl="1" indent="-285750">
              <a:buFont typeface="Arial" charset="0"/>
              <a:buChar char="•"/>
            </a:pPr>
            <a:r>
              <a:rPr lang="pl-PL" sz="2000" dirty="0" smtClean="0">
                <a:solidFill>
                  <a:srgbClr val="085156"/>
                </a:solidFill>
              </a:rPr>
              <a:t>określić wszelkie dodatkowe środki w celu ograniczenia tego ryzyka.</a:t>
            </a:r>
          </a:p>
        </p:txBody>
      </p:sp>
      <p:sp>
        <p:nvSpPr>
          <p:cNvPr id="10" name="Rectangle 2">
            <a:extLst>
              <a:ext uri="{FF2B5EF4-FFF2-40B4-BE49-F238E27FC236}">
                <a16:creationId xmlns:a16="http://schemas.microsoft.com/office/drawing/2014/main" xmlns="" id="{C120084F-F9CB-44CE-9BF0-8BD00C70C4DB}"/>
              </a:ext>
            </a:extLst>
          </p:cNvPr>
          <p:cNvSpPr/>
          <p:nvPr/>
        </p:nvSpPr>
        <p:spPr>
          <a:xfrm>
            <a:off x="5237739" y="6522134"/>
            <a:ext cx="7725508" cy="246221"/>
          </a:xfrm>
          <a:prstGeom prst="rect">
            <a:avLst/>
          </a:prstGeom>
        </p:spPr>
        <p:txBody>
          <a:bodyPr wrap="square">
            <a:spAutoFit/>
          </a:bodyPr>
          <a:lstStyle/>
          <a:p>
            <a:r>
              <a:rPr lang="pl-PL" sz="1000" dirty="0" smtClean="0"/>
              <a:t>Źródło</a:t>
            </a:r>
            <a:r>
              <a:rPr lang="en-IE" sz="1000" dirty="0" smtClean="0"/>
              <a:t>: </a:t>
            </a:r>
            <a:r>
              <a:rPr lang="en-IE" sz="1000" dirty="0">
                <a:hlinkClick r:id="rId2"/>
              </a:rPr>
              <a:t>https://www.dataprotection.ie/en/organisations/know-your-obligations/data-protection-impact-assessments</a:t>
            </a:r>
            <a:endParaRPr lang="en-IE" sz="1000" dirty="0"/>
          </a:p>
        </p:txBody>
      </p:sp>
    </p:spTree>
    <p:extLst>
      <p:ext uri="{BB962C8B-B14F-4D97-AF65-F5344CB8AC3E}">
        <p14:creationId xmlns="" xmlns:p14="http://schemas.microsoft.com/office/powerpoint/2010/main" val="14373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32475" y="8547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804815" y="381073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518175" y="5125212"/>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32064" y="6533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7" name="Oval 42"/>
          <p:cNvSpPr>
            <a:spLocks noChangeArrowheads="1"/>
          </p:cNvSpPr>
          <p:nvPr/>
        </p:nvSpPr>
        <p:spPr bwMode="auto">
          <a:xfrm>
            <a:off x="6931754" y="364613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8" name="Oval 48"/>
          <p:cNvSpPr>
            <a:spLocks noChangeArrowheads="1"/>
          </p:cNvSpPr>
          <p:nvPr/>
        </p:nvSpPr>
        <p:spPr bwMode="auto">
          <a:xfrm>
            <a:off x="6757257" y="4994093"/>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cxnSp>
        <p:nvCxnSpPr>
          <p:cNvPr id="10" name="Straight Connector 9"/>
          <p:cNvCxnSpPr/>
          <p:nvPr/>
        </p:nvCxnSpPr>
        <p:spPr>
          <a:xfrm flipH="1">
            <a:off x="4806248" y="9460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18276" y="392802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50581" y="5274799"/>
            <a:ext cx="2077778"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6" name="Text Placeholder 63"/>
          <p:cNvSpPr txBox="1">
            <a:spLocks/>
          </p:cNvSpPr>
          <p:nvPr/>
        </p:nvSpPr>
        <p:spPr>
          <a:xfrm>
            <a:off x="7394407" y="488186"/>
            <a:ext cx="4078290"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dirty="0" smtClean="0"/>
              <a:t>Bezpieczeństwo danych</a:t>
            </a:r>
            <a:endParaRPr lang="en-US" dirty="0"/>
          </a:p>
          <a:p>
            <a:pPr>
              <a:lnSpc>
                <a:spcPct val="100000"/>
              </a:lnSpc>
              <a:spcBef>
                <a:spcPts val="0"/>
              </a:spcBef>
            </a:pPr>
            <a:r>
              <a:rPr lang="pl-PL" sz="1600" dirty="0" smtClean="0"/>
              <a:t>Rodzaje zagrożeń</a:t>
            </a:r>
            <a:endParaRPr lang="en-US" sz="1600" dirty="0"/>
          </a:p>
        </p:txBody>
      </p:sp>
      <p:cxnSp>
        <p:nvCxnSpPr>
          <p:cNvPr id="27" name="Straight Connector 26"/>
          <p:cNvCxnSpPr/>
          <p:nvPr/>
        </p:nvCxnSpPr>
        <p:spPr>
          <a:xfrm flipH="1">
            <a:off x="4857070" y="2408101"/>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34236" y="2112700"/>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705108" y="2271911"/>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5921" y="1929725"/>
            <a:ext cx="2393284" cy="707886"/>
          </a:xfrm>
          <a:prstGeom prst="rect">
            <a:avLst/>
          </a:prstGeom>
        </p:spPr>
        <p:txBody>
          <a:bodyPr wrap="none">
            <a:spAutoFit/>
          </a:bodyPr>
          <a:lstStyle/>
          <a:p>
            <a:r>
              <a:rPr lang="pl-PL" sz="4000" dirty="0" smtClean="0">
                <a:solidFill>
                  <a:schemeClr val="bg1"/>
                </a:solidFill>
              </a:rPr>
              <a:t>Spis treści:</a:t>
            </a:r>
            <a:endParaRPr lang="es-ES_tradnl" sz="2800" dirty="0">
              <a:solidFill>
                <a:schemeClr val="bg1"/>
              </a:solidFill>
            </a:endParaRPr>
          </a:p>
        </p:txBody>
      </p:sp>
      <p:sp>
        <p:nvSpPr>
          <p:cNvPr id="17" name="Text Placeholder 63"/>
          <p:cNvSpPr txBox="1">
            <a:spLocks/>
          </p:cNvSpPr>
          <p:nvPr/>
        </p:nvSpPr>
        <p:spPr>
          <a:xfrm>
            <a:off x="7457216" y="1967076"/>
            <a:ext cx="4391884"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dirty="0" smtClean="0"/>
              <a:t>Prywatność danych</a:t>
            </a:r>
            <a:endParaRPr lang="en-US" dirty="0"/>
          </a:p>
          <a:p>
            <a:pPr>
              <a:lnSpc>
                <a:spcPct val="100000"/>
              </a:lnSpc>
              <a:spcBef>
                <a:spcPts val="0"/>
              </a:spcBef>
            </a:pPr>
            <a:r>
              <a:rPr lang="pl-PL" sz="2000" dirty="0" smtClean="0"/>
              <a:t>Aspekty prawne - RODO</a:t>
            </a:r>
            <a:endParaRPr lang="en-US" sz="2000" dirty="0"/>
          </a:p>
          <a:p>
            <a:pPr>
              <a:lnSpc>
                <a:spcPct val="100000"/>
              </a:lnSpc>
              <a:spcBef>
                <a:spcPts val="0"/>
              </a:spcBef>
            </a:pPr>
            <a:endParaRPr lang="en-US" sz="2000" i="1" dirty="0"/>
          </a:p>
          <a:p>
            <a:pPr>
              <a:lnSpc>
                <a:spcPct val="100000"/>
              </a:lnSpc>
              <a:spcBef>
                <a:spcPts val="0"/>
              </a:spcBef>
            </a:pPr>
            <a:endParaRPr lang="en-US" dirty="0"/>
          </a:p>
        </p:txBody>
      </p:sp>
      <p:sp>
        <p:nvSpPr>
          <p:cNvPr id="18" name="Text Placeholder 63"/>
          <p:cNvSpPr txBox="1">
            <a:spLocks/>
          </p:cNvSpPr>
          <p:nvPr/>
        </p:nvSpPr>
        <p:spPr>
          <a:xfrm>
            <a:off x="7564646" y="3603541"/>
            <a:ext cx="4391884"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dirty="0" smtClean="0"/>
              <a:t>Etyka danych</a:t>
            </a:r>
            <a:endParaRPr lang="en-US" dirty="0"/>
          </a:p>
          <a:p>
            <a:pPr>
              <a:lnSpc>
                <a:spcPct val="100000"/>
              </a:lnSpc>
              <a:spcBef>
                <a:spcPts val="0"/>
              </a:spcBef>
            </a:pPr>
            <a:endParaRPr lang="en-US" sz="2000" i="1" dirty="0"/>
          </a:p>
        </p:txBody>
      </p:sp>
      <p:sp>
        <p:nvSpPr>
          <p:cNvPr id="19" name="Text Placeholder 63"/>
          <p:cNvSpPr txBox="1">
            <a:spLocks/>
          </p:cNvSpPr>
          <p:nvPr/>
        </p:nvSpPr>
        <p:spPr>
          <a:xfrm>
            <a:off x="7394407" y="4994093"/>
            <a:ext cx="4391884" cy="1139294"/>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dirty="0" smtClean="0"/>
              <a:t>Zarządzanie informacjami</a:t>
            </a:r>
            <a:endParaRPr lang="en-US" sz="2000" i="1" dirty="0"/>
          </a:p>
        </p:txBody>
      </p:sp>
    </p:spTree>
    <p:extLst>
      <p:ext uri="{BB962C8B-B14F-4D97-AF65-F5344CB8AC3E}">
        <p14:creationId xmlns="" xmlns:p14="http://schemas.microsoft.com/office/powerpoint/2010/main" val="210119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5043" y="1582786"/>
            <a:ext cx="5770984" cy="3827413"/>
          </a:xfrm>
        </p:spPr>
        <p:txBody>
          <a:bodyPr>
            <a:noAutofit/>
          </a:bodyPr>
          <a:lstStyle/>
          <a:p>
            <a:r>
              <a:rPr lang="pl-PL" sz="4000" dirty="0" smtClean="0"/>
              <a:t>Wraz z dużą władzą przychodzi wielka odpowiedzialność</a:t>
            </a:r>
            <a:r>
              <a:rPr lang="en-US" sz="4000" dirty="0" smtClean="0"/>
              <a:t>.</a:t>
            </a:r>
            <a:endParaRPr lang="en-US" sz="4000" dirty="0"/>
          </a:p>
        </p:txBody>
      </p:sp>
      <p:sp>
        <p:nvSpPr>
          <p:cNvPr id="5" name="Text Placeholder 23"/>
          <p:cNvSpPr txBox="1">
            <a:spLocks/>
          </p:cNvSpPr>
          <p:nvPr/>
        </p:nvSpPr>
        <p:spPr>
          <a:xfrm>
            <a:off x="5663363" y="4565668"/>
            <a:ext cx="785328" cy="1056986"/>
          </a:xfrm>
          <a:prstGeom prst="rect">
            <a:avLst/>
          </a:prstGeom>
        </p:spPr>
        <p:txBody>
          <a:bodyPr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a:t>
            </a:r>
            <a:endParaRPr lang="en-US" dirty="0"/>
          </a:p>
        </p:txBody>
      </p:sp>
      <p:sp>
        <p:nvSpPr>
          <p:cNvPr id="6" name="Text Placeholder 23"/>
          <p:cNvSpPr txBox="1">
            <a:spLocks/>
          </p:cNvSpPr>
          <p:nvPr/>
        </p:nvSpPr>
        <p:spPr>
          <a:xfrm>
            <a:off x="285043" y="1733953"/>
            <a:ext cx="2613204" cy="1221666"/>
          </a:xfrm>
          <a:prstGeom prst="rect">
            <a:avLst/>
          </a:prstGeom>
        </p:spPr>
        <p:txBody>
          <a:bodyPr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t>
            </a:r>
          </a:p>
        </p:txBody>
      </p:sp>
      <p:sp>
        <p:nvSpPr>
          <p:cNvPr id="7" name="Rectangle 1">
            <a:extLst>
              <a:ext uri="{FF2B5EF4-FFF2-40B4-BE49-F238E27FC236}">
                <a16:creationId xmlns:a16="http://schemas.microsoft.com/office/drawing/2014/main" xmlns="" id="{523B1955-9747-4BA8-9160-2007CAE5BE6F}"/>
              </a:ext>
            </a:extLst>
          </p:cNvPr>
          <p:cNvSpPr/>
          <p:nvPr/>
        </p:nvSpPr>
        <p:spPr>
          <a:xfrm>
            <a:off x="3170535" y="4948534"/>
            <a:ext cx="1295355" cy="461665"/>
          </a:xfrm>
          <a:prstGeom prst="rect">
            <a:avLst/>
          </a:prstGeom>
        </p:spPr>
        <p:txBody>
          <a:bodyPr wrap="none">
            <a:spAutoFit/>
          </a:bodyPr>
          <a:lstStyle/>
          <a:p>
            <a:r>
              <a:rPr lang="en-IE" sz="2400" dirty="0">
                <a:solidFill>
                  <a:srgbClr val="085156"/>
                </a:solidFill>
                <a:latin typeface="+mj-lt"/>
              </a:rPr>
              <a:t>- Voltaire</a:t>
            </a:r>
          </a:p>
        </p:txBody>
      </p:sp>
    </p:spTree>
    <p:extLst>
      <p:ext uri="{BB962C8B-B14F-4D97-AF65-F5344CB8AC3E}">
        <p14:creationId xmlns="" xmlns:p14="http://schemas.microsoft.com/office/powerpoint/2010/main" val="131439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282" y="1766719"/>
            <a:ext cx="5915181" cy="3908762"/>
          </a:xfrm>
          <a:prstGeom prst="rect">
            <a:avLst/>
          </a:prstGeom>
          <a:noFill/>
        </p:spPr>
        <p:txBody>
          <a:bodyPr wrap="square" rtlCol="0">
            <a:spAutoFit/>
          </a:bodyPr>
          <a:lstStyle/>
          <a:p>
            <a:r>
              <a:rPr lang="es-ES_tradnl" sz="4000" b="1" dirty="0" err="1">
                <a:solidFill>
                  <a:schemeClr val="bg1"/>
                </a:solidFill>
              </a:rPr>
              <a:t>Wannacry</a:t>
            </a:r>
            <a:r>
              <a:rPr lang="es-ES_tradnl" sz="4000" b="1" dirty="0">
                <a:solidFill>
                  <a:schemeClr val="bg1"/>
                </a:solidFill>
              </a:rPr>
              <a:t> </a:t>
            </a:r>
          </a:p>
          <a:p>
            <a:endParaRPr lang="es-ES_tradnl" sz="4000" b="1" dirty="0">
              <a:solidFill>
                <a:schemeClr val="bg1"/>
              </a:solidFill>
            </a:endParaRPr>
          </a:p>
          <a:p>
            <a:r>
              <a:rPr lang="pl-PL" sz="2400" dirty="0" smtClean="0">
                <a:solidFill>
                  <a:schemeClr val="bg1"/>
                </a:solidFill>
              </a:rPr>
              <a:t>W maju </a:t>
            </a:r>
            <a:r>
              <a:rPr lang="en-US" sz="2400" dirty="0" smtClean="0">
                <a:solidFill>
                  <a:schemeClr val="bg1"/>
                </a:solidFill>
              </a:rPr>
              <a:t>2017 </a:t>
            </a:r>
            <a:r>
              <a:rPr lang="pl-PL" sz="2400" dirty="0" smtClean="0">
                <a:solidFill>
                  <a:schemeClr val="bg1"/>
                </a:solidFill>
              </a:rPr>
              <a:t>nastąpił atak </a:t>
            </a:r>
            <a:r>
              <a:rPr lang="pl-PL" sz="2400" dirty="0" err="1" smtClean="0">
                <a:solidFill>
                  <a:schemeClr val="bg1"/>
                </a:solidFill>
              </a:rPr>
              <a:t>ransomware</a:t>
            </a:r>
            <a:r>
              <a:rPr lang="pl-PL" sz="2400" dirty="0" smtClean="0">
                <a:solidFill>
                  <a:schemeClr val="bg1"/>
                </a:solidFill>
              </a:rPr>
              <a:t> o nazwie </a:t>
            </a:r>
            <a:r>
              <a:rPr lang="en-US" sz="2400" dirty="0" err="1" smtClean="0">
                <a:solidFill>
                  <a:schemeClr val="bg1"/>
                </a:solidFill>
              </a:rPr>
              <a:t>Wannacry</a:t>
            </a:r>
            <a:r>
              <a:rPr lang="pl-PL" sz="2400" dirty="0" smtClean="0">
                <a:solidFill>
                  <a:schemeClr val="bg1"/>
                </a:solidFill>
              </a:rPr>
              <a:t>, który wpłynął na ponad 200 tysięcy systemów firm prywatnych, agencji rządowych i osób fizycznych w ponad 150 krajach. </a:t>
            </a:r>
            <a:endParaRPr lang="en-US" sz="2400" dirty="0">
              <a:solidFill>
                <a:schemeClr val="bg1"/>
              </a:solidFill>
            </a:endParaRPr>
          </a:p>
          <a:p>
            <a:endParaRPr lang="en-US" sz="2400" b="1" dirty="0">
              <a:solidFill>
                <a:schemeClr val="bg1"/>
              </a:solidFill>
            </a:endParaRPr>
          </a:p>
          <a:p>
            <a:r>
              <a:rPr lang="pl-PL" sz="2400" dirty="0" smtClean="0">
                <a:solidFill>
                  <a:schemeClr val="bg1"/>
                </a:solidFill>
              </a:rPr>
              <a:t>Dlaczego atak okazał się tak groźny?</a:t>
            </a:r>
            <a:endParaRPr lang="es-ES_tradnl" sz="2400" dirty="0">
              <a:solidFill>
                <a:schemeClr val="bg1"/>
              </a:solidFill>
            </a:endParaRPr>
          </a:p>
        </p:txBody>
      </p:sp>
      <p:pic>
        <p:nvPicPr>
          <p:cNvPr id="13" name="Picture Placeholder 12"/>
          <p:cNvPicPr>
            <a:picLocks noGrp="1" noChangeAspect="1"/>
          </p:cNvPicPr>
          <p:nvPr>
            <p:ph type="pic" sz="quarter" idx="24"/>
          </p:nvPr>
        </p:nvPicPr>
        <p:blipFill>
          <a:blip r:embed="rId3">
            <a:extLst>
              <a:ext uri="{28A0092B-C50C-407E-A947-70E740481C1C}">
                <a14:useLocalDpi xmlns="" xmlns:a14="http://schemas.microsoft.com/office/drawing/2010/main" val="0"/>
              </a:ext>
            </a:extLst>
          </a:blip>
          <a:srcRect l="22571" r="22571"/>
          <a:stretch>
            <a:fillRect/>
          </a:stretch>
        </p:blipFill>
        <p:spPr/>
      </p:pic>
      <p:sp>
        <p:nvSpPr>
          <p:cNvPr id="3" name="Rectangle 2">
            <a:extLst>
              <a:ext uri="{FF2B5EF4-FFF2-40B4-BE49-F238E27FC236}">
                <a16:creationId xmlns="" xmlns:a16="http://schemas.microsoft.com/office/drawing/2014/main" id="{6F362B21-5E71-4F2C-A016-9F23AF0926D7}"/>
              </a:ext>
            </a:extLst>
          </p:cNvPr>
          <p:cNvSpPr/>
          <p:nvPr/>
        </p:nvSpPr>
        <p:spPr>
          <a:xfrm>
            <a:off x="404282" y="490021"/>
            <a:ext cx="4218518" cy="1384995"/>
          </a:xfrm>
          <a:prstGeom prst="rect">
            <a:avLst/>
          </a:prstGeom>
        </p:spPr>
        <p:txBody>
          <a:bodyPr wrap="square">
            <a:spAutoFit/>
          </a:bodyPr>
          <a:lstStyle/>
          <a:p>
            <a:r>
              <a:rPr lang="pl-PL" sz="2800" dirty="0" smtClean="0">
                <a:solidFill>
                  <a:schemeClr val="bg1"/>
                </a:solidFill>
              </a:rPr>
              <a:t>Studium przypadku </a:t>
            </a:r>
            <a:r>
              <a:rPr lang="es-ES_tradnl" sz="2800" dirty="0" smtClean="0">
                <a:solidFill>
                  <a:schemeClr val="bg1"/>
                </a:solidFill>
              </a:rPr>
              <a:t>(</a:t>
            </a:r>
            <a:r>
              <a:rPr lang="pl-PL" sz="2800" dirty="0" smtClean="0">
                <a:solidFill>
                  <a:schemeClr val="bg1"/>
                </a:solidFill>
              </a:rPr>
              <a:t>przejrzyj dodatkowe materiały do modułu 5</a:t>
            </a:r>
            <a:r>
              <a:rPr lang="es-ES_tradnl" sz="2800" dirty="0" smtClean="0">
                <a:solidFill>
                  <a:schemeClr val="bg1"/>
                </a:solidFill>
              </a:rPr>
              <a:t>)</a:t>
            </a:r>
            <a:endParaRPr lang="es-ES_tradnl" sz="2800" dirty="0">
              <a:solidFill>
                <a:schemeClr val="bg1"/>
              </a:solidFill>
            </a:endParaRPr>
          </a:p>
        </p:txBody>
      </p:sp>
      <p:sp>
        <p:nvSpPr>
          <p:cNvPr id="5" name="Rectangle 3">
            <a:extLst>
              <a:ext uri="{FF2B5EF4-FFF2-40B4-BE49-F238E27FC236}">
                <a16:creationId xmlns:a16="http://schemas.microsoft.com/office/drawing/2014/main" xmlns="" id="{06D86408-2BE8-4C9E-A181-2EFB34FB3D61}"/>
              </a:ext>
            </a:extLst>
          </p:cNvPr>
          <p:cNvSpPr/>
          <p:nvPr/>
        </p:nvSpPr>
        <p:spPr>
          <a:xfrm>
            <a:off x="5880573" y="6573724"/>
            <a:ext cx="2977097" cy="246221"/>
          </a:xfrm>
          <a:prstGeom prst="rect">
            <a:avLst/>
          </a:prstGeom>
        </p:spPr>
        <p:txBody>
          <a:bodyPr wrap="none">
            <a:spAutoFit/>
          </a:bodyPr>
          <a:lstStyle/>
          <a:p>
            <a:r>
              <a:rPr lang="pl-PL" sz="1000" dirty="0" smtClean="0"/>
              <a:t>Źródło</a:t>
            </a:r>
            <a:r>
              <a:rPr lang="en-IE" sz="1000" dirty="0" smtClean="0"/>
              <a:t>: </a:t>
            </a:r>
            <a:r>
              <a:rPr lang="en-IE" sz="1000" dirty="0">
                <a:hlinkClick r:id="rId4"/>
              </a:rPr>
              <a:t>https://www.bbc.com/news/world-39919249</a:t>
            </a:r>
            <a:endParaRPr lang="en-IE" sz="1000" dirty="0"/>
          </a:p>
        </p:txBody>
      </p:sp>
    </p:spTree>
    <p:extLst>
      <p:ext uri="{BB962C8B-B14F-4D97-AF65-F5344CB8AC3E}">
        <p14:creationId xmlns="" xmlns:p14="http://schemas.microsoft.com/office/powerpoint/2010/main" val="10081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87871"/>
            <a:ext cx="12192686" cy="2525893"/>
            <a:chOff x="0" y="-1416"/>
            <a:chExt cx="12192686" cy="2144184"/>
          </a:xfrm>
          <a:solidFill>
            <a:srgbClr val="085156"/>
          </a:solidFill>
        </p:grpSpPr>
        <p:sp>
          <p:nvSpPr>
            <p:cNvPr id="3" name="Terminator 2"/>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7" name="Oval 41"/>
          <p:cNvSpPr>
            <a:spLocks noChangeArrowheads="1"/>
          </p:cNvSpPr>
          <p:nvPr/>
        </p:nvSpPr>
        <p:spPr bwMode="auto">
          <a:xfrm>
            <a:off x="1863747" y="17270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0" name="Text Placeholder 23"/>
          <p:cNvSpPr txBox="1">
            <a:spLocks/>
          </p:cNvSpPr>
          <p:nvPr/>
        </p:nvSpPr>
        <p:spPr>
          <a:xfrm>
            <a:off x="639972" y="3016932"/>
            <a:ext cx="3408830" cy="2307533"/>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ea typeface="Calibri" charset="0"/>
                <a:cs typeface="Times New Roman" charset="0"/>
              </a:rPr>
              <a:t>Każdego dnia na świecie dochodzi do ponad 4 tysięcy ataków </a:t>
            </a:r>
            <a:r>
              <a:rPr lang="pl-PL" dirty="0" err="1" smtClean="0">
                <a:ea typeface="Calibri" charset="0"/>
                <a:cs typeface="Times New Roman" charset="0"/>
              </a:rPr>
              <a:t>ransomware</a:t>
            </a:r>
            <a:r>
              <a:rPr lang="pl-PL" dirty="0" smtClean="0">
                <a:ea typeface="Calibri" charset="0"/>
                <a:cs typeface="Times New Roman" charset="0"/>
              </a:rPr>
              <a:t>.</a:t>
            </a:r>
            <a:endParaRPr lang="en-US" dirty="0">
              <a:latin typeface="Helvetica" charset="0"/>
              <a:ea typeface="Calibri" charset="0"/>
              <a:cs typeface="Times New Roman" charset="0"/>
            </a:endParaRPr>
          </a:p>
          <a:p>
            <a:endParaRPr lang="es-ES_tradnl" dirty="0"/>
          </a:p>
        </p:txBody>
      </p:sp>
      <p:sp>
        <p:nvSpPr>
          <p:cNvPr id="12" name="Oval 41"/>
          <p:cNvSpPr>
            <a:spLocks noChangeArrowheads="1"/>
          </p:cNvSpPr>
          <p:nvPr/>
        </p:nvSpPr>
        <p:spPr bwMode="auto">
          <a:xfrm>
            <a:off x="5691676" y="17270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4" name="Text Placeholder 23"/>
          <p:cNvSpPr txBox="1">
            <a:spLocks/>
          </p:cNvSpPr>
          <p:nvPr/>
        </p:nvSpPr>
        <p:spPr>
          <a:xfrm>
            <a:off x="4434029" y="3129726"/>
            <a:ext cx="3408830" cy="2307532"/>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ea typeface="Calibri" charset="0"/>
                <a:cs typeface="Times New Roman" charset="0"/>
              </a:rPr>
              <a:t>Co najmniej 80% firm z Europy doświadczyło przynajmniej jednego incydentu związanego z </a:t>
            </a:r>
            <a:r>
              <a:rPr lang="pl-PL" dirty="0" err="1" smtClean="0">
                <a:ea typeface="Calibri" charset="0"/>
                <a:cs typeface="Times New Roman" charset="0"/>
              </a:rPr>
              <a:t>cyberbezpieczeństwem</a:t>
            </a:r>
            <a:r>
              <a:rPr lang="pl-PL" dirty="0" smtClean="0">
                <a:ea typeface="Calibri" charset="0"/>
                <a:cs typeface="Times New Roman" charset="0"/>
              </a:rPr>
              <a:t> w </a:t>
            </a:r>
            <a:r>
              <a:rPr lang="en-US" dirty="0" smtClean="0">
                <a:ea typeface="Calibri" charset="0"/>
                <a:cs typeface="Times New Roman" charset="0"/>
              </a:rPr>
              <a:t>2016</a:t>
            </a:r>
            <a:r>
              <a:rPr lang="pl-PL" dirty="0" smtClean="0">
                <a:ea typeface="Calibri" charset="0"/>
                <a:cs typeface="Times New Roman" charset="0"/>
              </a:rPr>
              <a:t> roku</a:t>
            </a:r>
            <a:r>
              <a:rPr lang="en-US" dirty="0" smtClean="0">
                <a:ea typeface="Calibri" charset="0"/>
                <a:cs typeface="Times New Roman" charset="0"/>
              </a:rPr>
              <a:t>.</a:t>
            </a:r>
            <a:endParaRPr lang="es-ES_tradnl" dirty="0"/>
          </a:p>
          <a:p>
            <a:endParaRPr lang="en-US" dirty="0"/>
          </a:p>
        </p:txBody>
      </p:sp>
      <p:sp>
        <p:nvSpPr>
          <p:cNvPr id="16" name="Oval 41"/>
          <p:cNvSpPr>
            <a:spLocks noChangeArrowheads="1"/>
          </p:cNvSpPr>
          <p:nvPr/>
        </p:nvSpPr>
        <p:spPr bwMode="auto">
          <a:xfrm>
            <a:off x="9407546" y="17270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Text Placeholder 23"/>
          <p:cNvSpPr txBox="1">
            <a:spLocks/>
          </p:cNvSpPr>
          <p:nvPr/>
        </p:nvSpPr>
        <p:spPr>
          <a:xfrm>
            <a:off x="8228086" y="3168078"/>
            <a:ext cx="3408830" cy="1896716"/>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ea typeface="Calibri" charset="0"/>
                <a:cs typeface="Times New Roman" charset="0"/>
              </a:rPr>
              <a:t>60% </a:t>
            </a:r>
            <a:r>
              <a:rPr lang="pl-PL" dirty="0" smtClean="0">
                <a:ea typeface="Calibri" charset="0"/>
                <a:cs typeface="Times New Roman" charset="0"/>
              </a:rPr>
              <a:t>MŚP, które padło ofiarą </a:t>
            </a:r>
            <a:r>
              <a:rPr lang="pl-PL" dirty="0" err="1" smtClean="0">
                <a:ea typeface="Calibri" charset="0"/>
                <a:cs typeface="Times New Roman" charset="0"/>
              </a:rPr>
              <a:t>cyber</a:t>
            </a:r>
            <a:r>
              <a:rPr lang="pl-PL" dirty="0" smtClean="0">
                <a:ea typeface="Calibri" charset="0"/>
                <a:cs typeface="Times New Roman" charset="0"/>
              </a:rPr>
              <a:t> ataku, nie podniosło się i zostało zlikwidowanych w ciągu 6 miesięcy. </a:t>
            </a:r>
            <a:endParaRPr lang="en-US" i="1" dirty="0"/>
          </a:p>
        </p:txBody>
      </p:sp>
      <p:sp>
        <p:nvSpPr>
          <p:cNvPr id="20"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22" name="Text Placeholder 23"/>
          <p:cNvSpPr txBox="1">
            <a:spLocks/>
          </p:cNvSpPr>
          <p:nvPr/>
        </p:nvSpPr>
        <p:spPr>
          <a:xfrm>
            <a:off x="0" y="334288"/>
            <a:ext cx="12192000" cy="697353"/>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1. </a:t>
            </a:r>
            <a:r>
              <a:rPr lang="pl-PL" dirty="0" smtClean="0"/>
              <a:t>BEZPIECZEŃSTWO DANYCH</a:t>
            </a:r>
            <a:endParaRPr lang="en-US" dirty="0"/>
          </a:p>
        </p:txBody>
      </p:sp>
      <p:sp>
        <p:nvSpPr>
          <p:cNvPr id="15" name="Rectangle 7">
            <a:extLst>
              <a:ext uri="{FF2B5EF4-FFF2-40B4-BE49-F238E27FC236}">
                <a16:creationId xmlns:a16="http://schemas.microsoft.com/office/drawing/2014/main" xmlns="" id="{C81BC074-B0A9-47AE-AFFF-C446247FB5DA}"/>
              </a:ext>
            </a:extLst>
          </p:cNvPr>
          <p:cNvSpPr/>
          <p:nvPr/>
        </p:nvSpPr>
        <p:spPr>
          <a:xfrm>
            <a:off x="6986954" y="6575184"/>
            <a:ext cx="6096000" cy="246221"/>
          </a:xfrm>
          <a:prstGeom prst="rect">
            <a:avLst/>
          </a:prstGeom>
        </p:spPr>
        <p:txBody>
          <a:bodyPr>
            <a:spAutoFit/>
          </a:bodyPr>
          <a:lstStyle/>
          <a:p>
            <a:r>
              <a:rPr lang="pl-PL" sz="1000" dirty="0" smtClean="0"/>
              <a:t>Źródło</a:t>
            </a:r>
            <a:r>
              <a:rPr lang="en-IE" sz="1000" dirty="0" smtClean="0"/>
              <a:t>: </a:t>
            </a:r>
            <a:r>
              <a:rPr lang="en-IE" sz="1000" dirty="0">
                <a:hlinkClick r:id="rId3"/>
              </a:rPr>
              <a:t>https://www.europeanfiles.eu/industry/education-as-a-tool-against-cybercrime</a:t>
            </a:r>
            <a:endParaRPr lang="en-IE" sz="1000" dirty="0"/>
          </a:p>
        </p:txBody>
      </p:sp>
    </p:spTree>
    <p:extLst>
      <p:ext uri="{BB962C8B-B14F-4D97-AF65-F5344CB8AC3E}">
        <p14:creationId xmlns="" xmlns:p14="http://schemas.microsoft.com/office/powerpoint/2010/main" val="131606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8242794" y="-25400"/>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3"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4" name="Straight Connector 3"/>
          <p:cNvCxnSpPr/>
          <p:nvPr/>
        </p:nvCxnSpPr>
        <p:spPr>
          <a:xfrm>
            <a:off x="10690028" y="-265042"/>
            <a:ext cx="1090" cy="3186212"/>
          </a:xfrm>
          <a:prstGeom prst="line">
            <a:avLst/>
          </a:prstGeom>
          <a:ln w="9525">
            <a:solidFill>
              <a:srgbClr val="B52372"/>
            </a:solidFill>
          </a:ln>
        </p:spPr>
        <p:style>
          <a:lnRef idx="1">
            <a:schemeClr val="accent1"/>
          </a:lnRef>
          <a:fillRef idx="0">
            <a:schemeClr val="accent1"/>
          </a:fillRef>
          <a:effectRef idx="0">
            <a:schemeClr val="accent1"/>
          </a:effectRef>
          <a:fontRef idx="minor">
            <a:schemeClr val="tx1"/>
          </a:fontRef>
        </p:style>
      </p:cxnSp>
      <p:sp>
        <p:nvSpPr>
          <p:cNvPr id="5" name="Freeform 5"/>
          <p:cNvSpPr>
            <a:spLocks/>
          </p:cNvSpPr>
          <p:nvPr/>
        </p:nvSpPr>
        <p:spPr bwMode="auto">
          <a:xfrm>
            <a:off x="9983559" y="264782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B5237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6" name="Straight Connector 5"/>
          <p:cNvCxnSpPr/>
          <p:nvPr/>
        </p:nvCxnSpPr>
        <p:spPr>
          <a:xfrm>
            <a:off x="600759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7"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8" name="Straight Connector 7"/>
          <p:cNvCxnSpPr/>
          <p:nvPr/>
        </p:nvCxnSpPr>
        <p:spPr>
          <a:xfrm>
            <a:off x="3772394" y="-2540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0" name="Straight Connector 9"/>
          <p:cNvCxnSpPr/>
          <p:nvPr/>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2" name="Group 11"/>
          <p:cNvGrpSpPr/>
          <p:nvPr/>
        </p:nvGrpSpPr>
        <p:grpSpPr>
          <a:xfrm>
            <a:off x="0" y="-1416"/>
            <a:ext cx="12192000" cy="1110069"/>
            <a:chOff x="0" y="-1416"/>
            <a:chExt cx="12192000" cy="1110069"/>
          </a:xfrm>
          <a:solidFill>
            <a:srgbClr val="085156"/>
          </a:solidFill>
        </p:grpSpPr>
        <p:sp>
          <p:nvSpPr>
            <p:cNvPr id="13" name="Rectangle 1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rminator 1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16" name="Text Placeholder 23"/>
          <p:cNvSpPr txBox="1">
            <a:spLocks/>
          </p:cNvSpPr>
          <p:nvPr/>
        </p:nvSpPr>
        <p:spPr>
          <a:xfrm>
            <a:off x="599491" y="3453777"/>
            <a:ext cx="1752788" cy="745278"/>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a:buNone/>
              <a:defRPr sz="3000" kern="1200">
                <a:solidFill>
                  <a:srgbClr val="95D6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Wirusy i robaki</a:t>
            </a:r>
            <a:endParaRPr lang="en-US" dirty="0"/>
          </a:p>
        </p:txBody>
      </p:sp>
      <p:sp>
        <p:nvSpPr>
          <p:cNvPr id="17" name="Text Placeholder 23"/>
          <p:cNvSpPr txBox="1">
            <a:spLocks/>
          </p:cNvSpPr>
          <p:nvPr/>
        </p:nvSpPr>
        <p:spPr>
          <a:xfrm>
            <a:off x="613779" y="4292763"/>
            <a:ext cx="1752788" cy="1469167"/>
          </a:xfrm>
          <a:prstGeom prst="rect">
            <a:avLst/>
          </a:prstGeom>
        </p:spPr>
        <p:txBody>
          <a:bodyPr>
            <a:normAutofit fontScale="77500" lnSpcReduction="20000"/>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Kod który infekuje komputery poprzez luki w zabezpieczeniach, a następnie replikuje się. </a:t>
            </a:r>
            <a:endParaRPr lang="es-ES_tradnl" dirty="0"/>
          </a:p>
        </p:txBody>
      </p:sp>
      <p:sp>
        <p:nvSpPr>
          <p:cNvPr id="18" name="Text Placeholder 23"/>
          <p:cNvSpPr txBox="1">
            <a:spLocks/>
          </p:cNvSpPr>
          <p:nvPr/>
        </p:nvSpPr>
        <p:spPr>
          <a:xfrm>
            <a:off x="2896000" y="3953793"/>
            <a:ext cx="1752788" cy="745278"/>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a:buNone/>
              <a:defRPr sz="3000" kern="1200">
                <a:solidFill>
                  <a:srgbClr val="ED289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Ataki dostępu</a:t>
            </a:r>
            <a:endParaRPr lang="en-US" dirty="0"/>
          </a:p>
        </p:txBody>
      </p:sp>
      <p:sp>
        <p:nvSpPr>
          <p:cNvPr id="19" name="Text Placeholder 23"/>
          <p:cNvSpPr txBox="1">
            <a:spLocks/>
          </p:cNvSpPr>
          <p:nvPr/>
        </p:nvSpPr>
        <p:spPr>
          <a:xfrm>
            <a:off x="2910288" y="4792779"/>
            <a:ext cx="1752788" cy="1903320"/>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1800" dirty="0" smtClean="0"/>
              <a:t>Wykorzystanie narażonych certyfikatów cyfrowych i haseł w celu uzyskania dostępu do sieci.</a:t>
            </a:r>
            <a:endParaRPr lang="es-ES_tradnl" sz="1800" dirty="0"/>
          </a:p>
        </p:txBody>
      </p:sp>
      <p:sp>
        <p:nvSpPr>
          <p:cNvPr id="20" name="Text Placeholder 23"/>
          <p:cNvSpPr txBox="1">
            <a:spLocks/>
          </p:cNvSpPr>
          <p:nvPr/>
        </p:nvSpPr>
        <p:spPr>
          <a:xfrm>
            <a:off x="5152298" y="2622738"/>
            <a:ext cx="1968029" cy="745278"/>
          </a:xfrm>
          <a:prstGeom prst="rect">
            <a:avLst/>
          </a:prstGeom>
        </p:spPr>
        <p:txBody>
          <a:bodyPr anchor="ctr">
            <a:normAutofit fontScale="62500" lnSpcReduction="20000"/>
          </a:bodyPr>
          <a:lstStyle>
            <a:lvl1pPr marL="0" indent="0" algn="ctr" defTabSz="914400" rtl="0" eaLnBrk="1" latinLnBrk="0" hangingPunct="1">
              <a:lnSpc>
                <a:spcPct val="90000"/>
              </a:lnSpc>
              <a:spcBef>
                <a:spcPts val="1000"/>
              </a:spcBef>
              <a:buFont typeface="Arial"/>
              <a:buNone/>
              <a:defRPr sz="3000" kern="1200">
                <a:solidFill>
                  <a:srgbClr val="F15A2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Złośliwe oprogramowanie</a:t>
            </a:r>
            <a:endParaRPr lang="en-US" dirty="0"/>
          </a:p>
        </p:txBody>
      </p:sp>
      <p:sp>
        <p:nvSpPr>
          <p:cNvPr id="21" name="Text Placeholder 23"/>
          <p:cNvSpPr txBox="1">
            <a:spLocks/>
          </p:cNvSpPr>
          <p:nvPr/>
        </p:nvSpPr>
        <p:spPr>
          <a:xfrm>
            <a:off x="5166587" y="3461724"/>
            <a:ext cx="1752788" cy="1469167"/>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s-ES_tradnl" dirty="0"/>
          </a:p>
        </p:txBody>
      </p:sp>
      <p:sp>
        <p:nvSpPr>
          <p:cNvPr id="22" name="Text Placeholder 23"/>
          <p:cNvSpPr txBox="1">
            <a:spLocks/>
          </p:cNvSpPr>
          <p:nvPr/>
        </p:nvSpPr>
        <p:spPr>
          <a:xfrm>
            <a:off x="7407508" y="3286184"/>
            <a:ext cx="1752788" cy="74527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FD7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t>DDos</a:t>
            </a:r>
            <a:endParaRPr lang="en-US" dirty="0"/>
          </a:p>
        </p:txBody>
      </p:sp>
      <p:sp>
        <p:nvSpPr>
          <p:cNvPr id="23" name="Text Placeholder 23"/>
          <p:cNvSpPr txBox="1">
            <a:spLocks/>
          </p:cNvSpPr>
          <p:nvPr/>
        </p:nvSpPr>
        <p:spPr>
          <a:xfrm>
            <a:off x="7421795" y="4125169"/>
            <a:ext cx="2190885" cy="2570929"/>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1800" dirty="0" err="1" smtClean="0"/>
              <a:t>Distributed</a:t>
            </a:r>
            <a:r>
              <a:rPr lang="pl-PL" sz="1800" dirty="0" smtClean="0"/>
              <a:t> </a:t>
            </a:r>
            <a:r>
              <a:rPr lang="pl-PL" sz="1800" dirty="0" err="1" smtClean="0"/>
              <a:t>Denial</a:t>
            </a:r>
            <a:r>
              <a:rPr lang="pl-PL" sz="1800" dirty="0" smtClean="0"/>
              <a:t> of Service: zakłócanie usługi lub sieci poprzez przytłaczanie celu lub otaczającej go infrastruktury zalewem ruchu internetowego.</a:t>
            </a:r>
            <a:endParaRPr lang="es-ES_tradnl" sz="1800" dirty="0"/>
          </a:p>
        </p:txBody>
      </p:sp>
      <p:sp>
        <p:nvSpPr>
          <p:cNvPr id="24" name="Text Placeholder 23"/>
          <p:cNvSpPr txBox="1">
            <a:spLocks/>
          </p:cNvSpPr>
          <p:nvPr/>
        </p:nvSpPr>
        <p:spPr>
          <a:xfrm>
            <a:off x="9813634" y="3838311"/>
            <a:ext cx="1886672" cy="745278"/>
          </a:xfrm>
          <a:prstGeom prst="rect">
            <a:avLst/>
          </a:prstGeom>
        </p:spPr>
        <p:txBody>
          <a:bodyPr anchor="ctr">
            <a:normAutofit fontScale="92500"/>
          </a:bodyPr>
          <a:lstStyle>
            <a:lvl1pPr marL="0" indent="0" algn="ctr" defTabSz="914400" rtl="0" eaLnBrk="1" latinLnBrk="0" hangingPunct="1">
              <a:lnSpc>
                <a:spcPct val="90000"/>
              </a:lnSpc>
              <a:spcBef>
                <a:spcPts val="1000"/>
              </a:spcBef>
              <a:buFont typeface="Arial"/>
              <a:buNone/>
              <a:defRPr sz="3000" kern="1200">
                <a:solidFill>
                  <a:srgbClr val="B523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Hakowanie</a:t>
            </a:r>
            <a:endParaRPr lang="en-US" dirty="0"/>
          </a:p>
        </p:txBody>
      </p:sp>
      <p:sp>
        <p:nvSpPr>
          <p:cNvPr id="25" name="Text Placeholder 23"/>
          <p:cNvSpPr txBox="1">
            <a:spLocks/>
          </p:cNvSpPr>
          <p:nvPr/>
        </p:nvSpPr>
        <p:spPr>
          <a:xfrm>
            <a:off x="9827922" y="4677297"/>
            <a:ext cx="1872384" cy="1469167"/>
          </a:xfrm>
          <a:prstGeom prst="rect">
            <a:avLst/>
          </a:prstGeom>
        </p:spPr>
        <p:txBody>
          <a:bodyPr>
            <a:normAutofit fontScale="85000" lnSpcReduction="20000"/>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Hakerzy łatwiej infiltrują sieci i komputery, ponieważ coraz więcej danych łączy się ze sobą.</a:t>
            </a:r>
            <a:endParaRPr lang="es-ES_tradnl" dirty="0"/>
          </a:p>
        </p:txBody>
      </p:sp>
      <p:sp>
        <p:nvSpPr>
          <p:cNvPr id="26"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27" name="Rectangle 26"/>
          <p:cNvSpPr/>
          <p:nvPr/>
        </p:nvSpPr>
        <p:spPr>
          <a:xfrm>
            <a:off x="1328396" y="200395"/>
            <a:ext cx="9353861" cy="646331"/>
          </a:xfrm>
          <a:prstGeom prst="rect">
            <a:avLst/>
          </a:prstGeom>
        </p:spPr>
        <p:txBody>
          <a:bodyPr wrap="square">
            <a:spAutoFit/>
          </a:bodyPr>
          <a:lstStyle/>
          <a:p>
            <a:pPr algn="ctr" fontAlgn="base">
              <a:spcAft>
                <a:spcPts val="0"/>
              </a:spcAft>
            </a:pPr>
            <a:r>
              <a:rPr lang="pl-PL" sz="3600" dirty="0" smtClean="0">
                <a:solidFill>
                  <a:schemeClr val="bg1"/>
                </a:solidFill>
                <a:effectLst/>
                <a:ea typeface="Calibri" charset="0"/>
                <a:cs typeface="Times New Roman" charset="0"/>
              </a:rPr>
              <a:t>Rodzaje zagrożeń</a:t>
            </a:r>
            <a:endParaRPr lang="en-US" sz="3600" dirty="0">
              <a:solidFill>
                <a:schemeClr val="bg1"/>
              </a:solidFill>
              <a:effectLst/>
              <a:ea typeface="Calibri" charset="0"/>
              <a:cs typeface="Times New Roman" charset="0"/>
            </a:endParaRPr>
          </a:p>
        </p:txBody>
      </p:sp>
      <p:sp>
        <p:nvSpPr>
          <p:cNvPr id="28" name="Rectangle 27"/>
          <p:cNvSpPr/>
          <p:nvPr/>
        </p:nvSpPr>
        <p:spPr>
          <a:xfrm>
            <a:off x="5167633" y="3436661"/>
            <a:ext cx="1952695" cy="3139321"/>
          </a:xfrm>
          <a:prstGeom prst="rect">
            <a:avLst/>
          </a:prstGeom>
        </p:spPr>
        <p:txBody>
          <a:bodyPr wrap="square">
            <a:spAutoFit/>
          </a:bodyPr>
          <a:lstStyle/>
          <a:p>
            <a:pPr algn="ctr"/>
            <a:r>
              <a:rPr lang="pl-PL" dirty="0" smtClean="0">
                <a:solidFill>
                  <a:srgbClr val="085156"/>
                </a:solidFill>
              </a:rPr>
              <a:t>Złośliwe oprogramowanie zaprojektowane do niszczenia, zakłócania lub kontrolowania sieci, komputerów lub danych (</a:t>
            </a:r>
            <a:r>
              <a:rPr lang="pl-PL" dirty="0" err="1" smtClean="0">
                <a:solidFill>
                  <a:srgbClr val="085156"/>
                </a:solidFill>
              </a:rPr>
              <a:t>ransomware</a:t>
            </a:r>
            <a:r>
              <a:rPr lang="pl-PL" dirty="0" smtClean="0">
                <a:solidFill>
                  <a:srgbClr val="085156"/>
                </a:solidFill>
              </a:rPr>
              <a:t>, </a:t>
            </a:r>
            <a:r>
              <a:rPr lang="pl-PL" dirty="0" err="1" smtClean="0">
                <a:solidFill>
                  <a:srgbClr val="085156"/>
                </a:solidFill>
              </a:rPr>
              <a:t>spyware</a:t>
            </a:r>
            <a:r>
              <a:rPr lang="pl-PL" dirty="0" smtClean="0">
                <a:solidFill>
                  <a:srgbClr val="085156"/>
                </a:solidFill>
              </a:rPr>
              <a:t>, </a:t>
            </a:r>
            <a:r>
              <a:rPr lang="pl-PL" dirty="0" err="1" smtClean="0">
                <a:solidFill>
                  <a:srgbClr val="085156"/>
                </a:solidFill>
              </a:rPr>
              <a:t>adware</a:t>
            </a:r>
            <a:r>
              <a:rPr lang="pl-PL" dirty="0" smtClean="0">
                <a:solidFill>
                  <a:srgbClr val="085156"/>
                </a:solidFill>
              </a:rPr>
              <a:t>, boty, </a:t>
            </a:r>
            <a:r>
              <a:rPr lang="pl-PL" dirty="0" err="1" smtClean="0">
                <a:solidFill>
                  <a:srgbClr val="085156"/>
                </a:solidFill>
              </a:rPr>
              <a:t>trojany</a:t>
            </a:r>
            <a:r>
              <a:rPr lang="pl-PL" dirty="0" smtClean="0">
                <a:solidFill>
                  <a:srgbClr val="085156"/>
                </a:solidFill>
              </a:rPr>
              <a:t>).</a:t>
            </a:r>
            <a:endParaRPr lang="es-ES_tradnl" dirty="0">
              <a:solidFill>
                <a:srgbClr val="085156"/>
              </a:solidFill>
            </a:endParaRPr>
          </a:p>
        </p:txBody>
      </p:sp>
      <p:sp>
        <p:nvSpPr>
          <p:cNvPr id="29" name="Rectangle 28">
            <a:extLst>
              <a:ext uri="{FF2B5EF4-FFF2-40B4-BE49-F238E27FC236}">
                <a16:creationId xmlns:a16="http://schemas.microsoft.com/office/drawing/2014/main" xmlns="" id="{0B15E256-A0FD-4C48-8E4F-DE152CE05336}"/>
              </a:ext>
            </a:extLst>
          </p:cNvPr>
          <p:cNvSpPr/>
          <p:nvPr/>
        </p:nvSpPr>
        <p:spPr>
          <a:xfrm>
            <a:off x="316896" y="6493559"/>
            <a:ext cx="6096000" cy="246221"/>
          </a:xfrm>
          <a:prstGeom prst="rect">
            <a:avLst/>
          </a:prstGeom>
        </p:spPr>
        <p:txBody>
          <a:bodyPr>
            <a:spAutoFit/>
          </a:bodyPr>
          <a:lstStyle/>
          <a:p>
            <a:r>
              <a:rPr lang="pl-PL" sz="1000" dirty="0" smtClean="0"/>
              <a:t>Ź</a:t>
            </a:r>
            <a:r>
              <a:rPr lang="pl-PL" sz="1000" dirty="0" smtClean="0"/>
              <a:t>ródło</a:t>
            </a:r>
            <a:r>
              <a:rPr lang="en-IE" sz="1000" dirty="0" smtClean="0"/>
              <a:t>: </a:t>
            </a:r>
            <a:r>
              <a:rPr lang="en-IE" sz="1000" dirty="0">
                <a:hlinkClick r:id="rId3"/>
              </a:rPr>
              <a:t>https://securitytrails.com/blog/top-10-common-network-security-threats-explained</a:t>
            </a:r>
            <a:endParaRPr lang="en-IE" sz="1000" dirty="0"/>
          </a:p>
        </p:txBody>
      </p:sp>
    </p:spTree>
    <p:extLst>
      <p:ext uri="{BB962C8B-B14F-4D97-AF65-F5344CB8AC3E}">
        <p14:creationId xmlns="" xmlns:p14="http://schemas.microsoft.com/office/powerpoint/2010/main" val="57911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1000" fill="hold"/>
                                        <p:tgtEl>
                                          <p:spTgt spid="2"/>
                                        </p:tgtEl>
                                        <p:attrNameLst>
                                          <p:attrName>ppt_x</p:attrName>
                                        </p:attrNameLst>
                                      </p:cBhvr>
                                      <p:tavLst>
                                        <p:tav tm="0">
                                          <p:val>
                                            <p:strVal val="#ppt_x"/>
                                          </p:val>
                                        </p:tav>
                                        <p:tav tm="100000">
                                          <p:val>
                                            <p:strVal val="#ppt_x"/>
                                          </p:val>
                                        </p:tav>
                                      </p:tavLst>
                                    </p:anim>
                                    <p:anim calcmode="lin" valueType="num">
                                      <p:cBhvr additive="base">
                                        <p:cTn id="35" dur="1000" fill="hold"/>
                                        <p:tgtEl>
                                          <p:spTgt spid="2"/>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000" fill="hold"/>
                                        <p:tgtEl>
                                          <p:spTgt spid="3"/>
                                        </p:tgtEl>
                                        <p:attrNameLst>
                                          <p:attrName>ppt_x</p:attrName>
                                        </p:attrNameLst>
                                      </p:cBhvr>
                                      <p:tavLst>
                                        <p:tav tm="0">
                                          <p:val>
                                            <p:strVal val="#ppt_x"/>
                                          </p:val>
                                        </p:tav>
                                        <p:tav tm="100000">
                                          <p:val>
                                            <p:strVal val="#ppt_x"/>
                                          </p:val>
                                        </p:tav>
                                      </p:tavLst>
                                    </p:anim>
                                    <p:anim calcmode="lin" valueType="num">
                                      <p:cBhvr additive="base">
                                        <p:cTn id="39" dur="1000" fill="hold"/>
                                        <p:tgtEl>
                                          <p:spTgt spid="3"/>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ppt_x"/>
                                          </p:val>
                                        </p:tav>
                                        <p:tav tm="100000">
                                          <p:val>
                                            <p:strVal val="#ppt_x"/>
                                          </p:val>
                                        </p:tav>
                                      </p:tavLst>
                                    </p:anim>
                                    <p:anim calcmode="lin" valueType="num">
                                      <p:cBhvr additive="base">
                                        <p:cTn id="44" dur="1000" fill="hold"/>
                                        <p:tgtEl>
                                          <p:spTgt spid="4"/>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0" fill="hold"/>
                                        <p:tgtEl>
                                          <p:spTgt spid="5"/>
                                        </p:tgtEl>
                                        <p:attrNameLst>
                                          <p:attrName>ppt_x</p:attrName>
                                        </p:attrNameLst>
                                      </p:cBhvr>
                                      <p:tavLst>
                                        <p:tav tm="0">
                                          <p:val>
                                            <p:strVal val="#ppt_x"/>
                                          </p:val>
                                        </p:tav>
                                        <p:tav tm="100000">
                                          <p:val>
                                            <p:strVal val="#ppt_x"/>
                                          </p:val>
                                        </p:tav>
                                      </p:tavLst>
                                    </p:anim>
                                    <p:anim calcmode="lin" valueType="num">
                                      <p:cBhvr additive="base">
                                        <p:cTn id="4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ardrop 16">
            <a:extLst>
              <a:ext uri="{FF2B5EF4-FFF2-40B4-BE49-F238E27FC236}">
                <a16:creationId xmlns:a16="http://schemas.microsoft.com/office/drawing/2014/main" xmlns="" id="{36AB8579-4A4E-E542-B0A6-5BE7913D39D1}"/>
              </a:ext>
            </a:extLst>
          </p:cNvPr>
          <p:cNvSpPr/>
          <p:nvPr/>
        </p:nvSpPr>
        <p:spPr>
          <a:xfrm rot="13418100" flipV="1">
            <a:off x="3980462" y="3391194"/>
            <a:ext cx="1247025" cy="1247025"/>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a:extLst>
              <a:ext uri="{FF2B5EF4-FFF2-40B4-BE49-F238E27FC236}">
                <a16:creationId xmlns:a16="http://schemas.microsoft.com/office/drawing/2014/main" xmlns="" id="{4649B69E-EE96-CA4E-96B6-6C827863D2CD}"/>
              </a:ext>
            </a:extLst>
          </p:cNvPr>
          <p:cNvSpPr txBox="1">
            <a:spLocks/>
          </p:cNvSpPr>
          <p:nvPr/>
        </p:nvSpPr>
        <p:spPr>
          <a:xfrm>
            <a:off x="3571632" y="4746550"/>
            <a:ext cx="2088713" cy="1469167"/>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pl-PL" dirty="0" smtClean="0">
                <a:solidFill>
                  <a:srgbClr val="95D600"/>
                </a:solidFill>
              </a:rPr>
              <a:t>UTRATA REPUTACJI</a:t>
            </a:r>
            <a:endParaRPr lang="en-US" dirty="0">
              <a:solidFill>
                <a:srgbClr val="95D600"/>
              </a:solidFill>
            </a:endParaRPr>
          </a:p>
        </p:txBody>
      </p:sp>
      <p:grpSp>
        <p:nvGrpSpPr>
          <p:cNvPr id="2" name="Google Shape;551;p39">
            <a:extLst>
              <a:ext uri="{FF2B5EF4-FFF2-40B4-BE49-F238E27FC236}">
                <a16:creationId xmlns:a16="http://schemas.microsoft.com/office/drawing/2014/main" xmlns="" id="{11C4D848-189C-D04C-98BF-A16BD62DCF33}"/>
              </a:ext>
            </a:extLst>
          </p:cNvPr>
          <p:cNvGrpSpPr/>
          <p:nvPr/>
        </p:nvGrpSpPr>
        <p:grpSpPr>
          <a:xfrm>
            <a:off x="4329700" y="3653688"/>
            <a:ext cx="611578" cy="578969"/>
            <a:chOff x="6618700" y="1635475"/>
            <a:chExt cx="456675" cy="432325"/>
          </a:xfrm>
        </p:grpSpPr>
        <p:sp>
          <p:nvSpPr>
            <p:cNvPr id="36" name="Google Shape;552;p39">
              <a:extLst>
                <a:ext uri="{FF2B5EF4-FFF2-40B4-BE49-F238E27FC236}">
                  <a16:creationId xmlns:a16="http://schemas.microsoft.com/office/drawing/2014/main" xmlns="" id="{EA8B61AF-7BBD-BB48-A72A-605812F18DD4}"/>
                </a:ext>
              </a:extLst>
            </p:cNvPr>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53;p39">
              <a:extLst>
                <a:ext uri="{FF2B5EF4-FFF2-40B4-BE49-F238E27FC236}">
                  <a16:creationId xmlns:a16="http://schemas.microsoft.com/office/drawing/2014/main" xmlns="" id="{CB386479-F635-214A-9B38-3B698D647E92}"/>
                </a:ext>
              </a:extLst>
            </p:cNvPr>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54;p39">
              <a:extLst>
                <a:ext uri="{FF2B5EF4-FFF2-40B4-BE49-F238E27FC236}">
                  <a16:creationId xmlns:a16="http://schemas.microsoft.com/office/drawing/2014/main" xmlns="" id="{3654D7E1-2663-7D4C-B302-E4F3C51FBA5B}"/>
                </a:ext>
              </a:extLst>
            </p:cNvPr>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55;p39">
              <a:extLst>
                <a:ext uri="{FF2B5EF4-FFF2-40B4-BE49-F238E27FC236}">
                  <a16:creationId xmlns:a16="http://schemas.microsoft.com/office/drawing/2014/main" xmlns="" id="{642A84C9-78E2-F14C-B80E-E59DB443366A}"/>
                </a:ext>
              </a:extLst>
            </p:cNvPr>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56;p39">
              <a:extLst>
                <a:ext uri="{FF2B5EF4-FFF2-40B4-BE49-F238E27FC236}">
                  <a16:creationId xmlns:a16="http://schemas.microsoft.com/office/drawing/2014/main" xmlns="" id="{93D918F9-A2A3-9545-8949-67A64057DC17}"/>
                </a:ext>
              </a:extLst>
            </p:cNvPr>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50">
            <a:extLst>
              <a:ext uri="{FF2B5EF4-FFF2-40B4-BE49-F238E27FC236}">
                <a16:creationId xmlns:a16="http://schemas.microsoft.com/office/drawing/2014/main" xmlns="" id="{BF8F2814-0401-8D46-A070-F077120FA269}"/>
              </a:ext>
            </a:extLst>
          </p:cNvPr>
          <p:cNvGrpSpPr/>
          <p:nvPr/>
        </p:nvGrpSpPr>
        <p:grpSpPr>
          <a:xfrm>
            <a:off x="0" y="0"/>
            <a:ext cx="3110340" cy="6858004"/>
            <a:chOff x="2" y="-5"/>
            <a:chExt cx="4790545" cy="6858004"/>
          </a:xfrm>
          <a:solidFill>
            <a:srgbClr val="085156"/>
          </a:solidFill>
        </p:grpSpPr>
        <p:sp>
          <p:nvSpPr>
            <p:cNvPr id="52" name="Rectangle 51">
              <a:extLst>
                <a:ext uri="{FF2B5EF4-FFF2-40B4-BE49-F238E27FC236}">
                  <a16:creationId xmlns:a16="http://schemas.microsoft.com/office/drawing/2014/main" xmlns="" id="{FE08CD22-E70C-C549-94D6-A6781422728E}"/>
                </a:ext>
              </a:extLst>
            </p:cNvPr>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rminator 52">
              <a:extLst>
                <a:ext uri="{FF2B5EF4-FFF2-40B4-BE49-F238E27FC236}">
                  <a16:creationId xmlns:a16="http://schemas.microsoft.com/office/drawing/2014/main" xmlns="" id="{DAA317CA-EE50-534C-B132-B0894CFE3787}"/>
                </a:ext>
              </a:extLst>
            </p:cNvPr>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xmlns="" id="{CA88164B-63BA-C44E-A1A5-AAF74B14886B}"/>
              </a:ext>
            </a:extLst>
          </p:cNvPr>
          <p:cNvSpPr txBox="1"/>
          <p:nvPr/>
        </p:nvSpPr>
        <p:spPr>
          <a:xfrm>
            <a:off x="228952" y="438460"/>
            <a:ext cx="2497103" cy="1384995"/>
          </a:xfrm>
          <a:prstGeom prst="rect">
            <a:avLst/>
          </a:prstGeom>
          <a:noFill/>
        </p:spPr>
        <p:txBody>
          <a:bodyPr wrap="square" rtlCol="0">
            <a:spAutoFit/>
          </a:bodyPr>
          <a:lstStyle/>
          <a:p>
            <a:r>
              <a:rPr lang="pl-PL" sz="2800" dirty="0" smtClean="0">
                <a:solidFill>
                  <a:schemeClr val="bg1"/>
                </a:solidFill>
              </a:rPr>
              <a:t>Dlaczego bezpieczeństwo ma znaczenie?</a:t>
            </a:r>
            <a:endParaRPr lang="es-ES_tradnl" sz="2800" dirty="0">
              <a:solidFill>
                <a:schemeClr val="bg1"/>
              </a:solidFill>
            </a:endParaRPr>
          </a:p>
        </p:txBody>
      </p:sp>
      <p:pic>
        <p:nvPicPr>
          <p:cNvPr id="56" name="Picture 55">
            <a:extLst>
              <a:ext uri="{FF2B5EF4-FFF2-40B4-BE49-F238E27FC236}">
                <a16:creationId xmlns:a16="http://schemas.microsoft.com/office/drawing/2014/main" xmlns="" id="{F11670E3-5A4E-7A49-95B7-858FBC927529}"/>
              </a:ext>
            </a:extLst>
          </p:cNvPr>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l="-12312" t="-38363" r="-987" b="34441"/>
          <a:stretch/>
        </p:blipFill>
        <p:spPr>
          <a:xfrm rot="5400000">
            <a:off x="86850" y="3160592"/>
            <a:ext cx="3129596" cy="3264296"/>
          </a:xfrm>
          <a:prstGeom prst="rect">
            <a:avLst/>
          </a:prstGeom>
        </p:spPr>
      </p:pic>
      <p:cxnSp>
        <p:nvCxnSpPr>
          <p:cNvPr id="60" name="Straight Connector 59">
            <a:extLst>
              <a:ext uri="{FF2B5EF4-FFF2-40B4-BE49-F238E27FC236}">
                <a16:creationId xmlns:a16="http://schemas.microsoft.com/office/drawing/2014/main" xmlns="" id="{D381A7F8-C228-3E46-9512-D66ED4A52F15}"/>
              </a:ext>
            </a:extLst>
          </p:cNvPr>
          <p:cNvCxnSpPr>
            <a:cxnSpLocks/>
          </p:cNvCxnSpPr>
          <p:nvPr/>
        </p:nvCxnSpPr>
        <p:spPr>
          <a:xfrm>
            <a:off x="4579992" y="1743866"/>
            <a:ext cx="0" cy="1428290"/>
          </a:xfrm>
          <a:prstGeom prst="line">
            <a:avLst/>
          </a:prstGeom>
          <a:ln w="19050">
            <a:solidFill>
              <a:srgbClr val="95D600"/>
            </a:solidFill>
            <a:prstDash val="sysDot"/>
          </a:ln>
        </p:spPr>
        <p:style>
          <a:lnRef idx="1">
            <a:schemeClr val="accent1"/>
          </a:lnRef>
          <a:fillRef idx="0">
            <a:schemeClr val="accent1"/>
          </a:fillRef>
          <a:effectRef idx="0">
            <a:schemeClr val="accent1"/>
          </a:effectRef>
          <a:fontRef idx="minor">
            <a:schemeClr val="tx1"/>
          </a:fontRef>
        </p:style>
      </p:cxnSp>
      <p:sp>
        <p:nvSpPr>
          <p:cNvPr id="63" name="Teardrop 62">
            <a:extLst>
              <a:ext uri="{FF2B5EF4-FFF2-40B4-BE49-F238E27FC236}">
                <a16:creationId xmlns:a16="http://schemas.microsoft.com/office/drawing/2014/main" xmlns="" id="{F8FE7246-5681-484C-B918-337A9B63EA7A}"/>
              </a:ext>
            </a:extLst>
          </p:cNvPr>
          <p:cNvSpPr/>
          <p:nvPr/>
        </p:nvSpPr>
        <p:spPr>
          <a:xfrm rot="13418100" flipV="1">
            <a:off x="6046178" y="3391193"/>
            <a:ext cx="1247025" cy="1247025"/>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23">
            <a:extLst>
              <a:ext uri="{FF2B5EF4-FFF2-40B4-BE49-F238E27FC236}">
                <a16:creationId xmlns:a16="http://schemas.microsoft.com/office/drawing/2014/main" xmlns="" id="{A5DEDCB0-32C0-F14C-87E4-B47CD2E746F4}"/>
              </a:ext>
            </a:extLst>
          </p:cNvPr>
          <p:cNvSpPr txBox="1">
            <a:spLocks/>
          </p:cNvSpPr>
          <p:nvPr/>
        </p:nvSpPr>
        <p:spPr>
          <a:xfrm>
            <a:off x="5637348" y="4746549"/>
            <a:ext cx="2088713" cy="1469167"/>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pl-PL" dirty="0" smtClean="0">
                <a:solidFill>
                  <a:srgbClr val="ED2891"/>
                </a:solidFill>
              </a:rPr>
              <a:t>NIŻSZE ZADOWOLENIE KLIENTÓW</a:t>
            </a:r>
            <a:endParaRPr lang="en-US" dirty="0">
              <a:solidFill>
                <a:srgbClr val="ED2891"/>
              </a:solidFill>
            </a:endParaRPr>
          </a:p>
        </p:txBody>
      </p:sp>
      <p:cxnSp>
        <p:nvCxnSpPr>
          <p:cNvPr id="65" name="Straight Connector 64">
            <a:extLst>
              <a:ext uri="{FF2B5EF4-FFF2-40B4-BE49-F238E27FC236}">
                <a16:creationId xmlns:a16="http://schemas.microsoft.com/office/drawing/2014/main" xmlns="" id="{4CC7A624-E838-B641-9BA4-AECF38BFB962}"/>
              </a:ext>
            </a:extLst>
          </p:cNvPr>
          <p:cNvCxnSpPr>
            <a:cxnSpLocks/>
          </p:cNvCxnSpPr>
          <p:nvPr/>
        </p:nvCxnSpPr>
        <p:spPr>
          <a:xfrm>
            <a:off x="6645708" y="2066306"/>
            <a:ext cx="0" cy="1105849"/>
          </a:xfrm>
          <a:prstGeom prst="line">
            <a:avLst/>
          </a:prstGeom>
          <a:ln w="19050">
            <a:solidFill>
              <a:srgbClr val="ED2891"/>
            </a:solidFill>
            <a:prstDash val="sysDot"/>
          </a:ln>
        </p:spPr>
        <p:style>
          <a:lnRef idx="1">
            <a:schemeClr val="accent1"/>
          </a:lnRef>
          <a:fillRef idx="0">
            <a:schemeClr val="accent1"/>
          </a:fillRef>
          <a:effectRef idx="0">
            <a:schemeClr val="accent1"/>
          </a:effectRef>
          <a:fontRef idx="minor">
            <a:schemeClr val="tx1"/>
          </a:fontRef>
        </p:style>
      </p:cxnSp>
      <p:sp>
        <p:nvSpPr>
          <p:cNvPr id="66" name="Teardrop 65">
            <a:extLst>
              <a:ext uri="{FF2B5EF4-FFF2-40B4-BE49-F238E27FC236}">
                <a16:creationId xmlns:a16="http://schemas.microsoft.com/office/drawing/2014/main" xmlns="" id="{150DA36F-F970-D047-8A18-361BB97DA5BB}"/>
              </a:ext>
            </a:extLst>
          </p:cNvPr>
          <p:cNvSpPr/>
          <p:nvPr/>
        </p:nvSpPr>
        <p:spPr>
          <a:xfrm rot="13418100" flipV="1">
            <a:off x="8058241" y="3424881"/>
            <a:ext cx="1247025" cy="1247025"/>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23">
            <a:extLst>
              <a:ext uri="{FF2B5EF4-FFF2-40B4-BE49-F238E27FC236}">
                <a16:creationId xmlns:a16="http://schemas.microsoft.com/office/drawing/2014/main" xmlns="" id="{53253B8D-3440-0E4C-BEF4-CAE7BCDF9CF9}"/>
              </a:ext>
            </a:extLst>
          </p:cNvPr>
          <p:cNvSpPr txBox="1">
            <a:spLocks/>
          </p:cNvSpPr>
          <p:nvPr/>
        </p:nvSpPr>
        <p:spPr>
          <a:xfrm>
            <a:off x="7649411" y="4780237"/>
            <a:ext cx="2088713" cy="1469167"/>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pl-PL" dirty="0" smtClean="0">
                <a:solidFill>
                  <a:srgbClr val="F15A2A"/>
                </a:solidFill>
              </a:rPr>
              <a:t>STRATY FINANSOWE</a:t>
            </a:r>
            <a:endParaRPr lang="en-US" dirty="0">
              <a:solidFill>
                <a:srgbClr val="F15A2A"/>
              </a:solidFill>
            </a:endParaRPr>
          </a:p>
        </p:txBody>
      </p:sp>
      <p:cxnSp>
        <p:nvCxnSpPr>
          <p:cNvPr id="68" name="Straight Connector 67">
            <a:extLst>
              <a:ext uri="{FF2B5EF4-FFF2-40B4-BE49-F238E27FC236}">
                <a16:creationId xmlns:a16="http://schemas.microsoft.com/office/drawing/2014/main" xmlns="" id="{78093B37-7E1F-2247-BC39-55EA09E4BF49}"/>
              </a:ext>
            </a:extLst>
          </p:cNvPr>
          <p:cNvCxnSpPr>
            <a:cxnSpLocks/>
          </p:cNvCxnSpPr>
          <p:nvPr/>
        </p:nvCxnSpPr>
        <p:spPr>
          <a:xfrm>
            <a:off x="8657771" y="1777553"/>
            <a:ext cx="0" cy="1428290"/>
          </a:xfrm>
          <a:prstGeom prst="line">
            <a:avLst/>
          </a:prstGeom>
          <a:ln w="19050">
            <a:solidFill>
              <a:srgbClr val="F15A2A"/>
            </a:solidFill>
            <a:prstDash val="sysDot"/>
          </a:ln>
        </p:spPr>
        <p:style>
          <a:lnRef idx="1">
            <a:schemeClr val="accent1"/>
          </a:lnRef>
          <a:fillRef idx="0">
            <a:schemeClr val="accent1"/>
          </a:fillRef>
          <a:effectRef idx="0">
            <a:schemeClr val="accent1"/>
          </a:effectRef>
          <a:fontRef idx="minor">
            <a:schemeClr val="tx1"/>
          </a:fontRef>
        </p:style>
      </p:cxnSp>
      <p:sp>
        <p:nvSpPr>
          <p:cNvPr id="69" name="Teardrop 68">
            <a:extLst>
              <a:ext uri="{FF2B5EF4-FFF2-40B4-BE49-F238E27FC236}">
                <a16:creationId xmlns:a16="http://schemas.microsoft.com/office/drawing/2014/main" xmlns="" id="{9C35D343-7405-324C-8140-1D3078B60B2B}"/>
              </a:ext>
            </a:extLst>
          </p:cNvPr>
          <p:cNvSpPr/>
          <p:nvPr/>
        </p:nvSpPr>
        <p:spPr>
          <a:xfrm rot="13418100" flipV="1">
            <a:off x="9982769" y="3391193"/>
            <a:ext cx="1247025" cy="1247025"/>
          </a:xfrm>
          <a:prstGeom prst="teardrop">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23">
            <a:extLst>
              <a:ext uri="{FF2B5EF4-FFF2-40B4-BE49-F238E27FC236}">
                <a16:creationId xmlns:a16="http://schemas.microsoft.com/office/drawing/2014/main" xmlns="" id="{48254363-9F92-8B40-8619-3025262D30E3}"/>
              </a:ext>
            </a:extLst>
          </p:cNvPr>
          <p:cNvSpPr txBox="1">
            <a:spLocks/>
          </p:cNvSpPr>
          <p:nvPr/>
        </p:nvSpPr>
        <p:spPr>
          <a:xfrm>
            <a:off x="9584956" y="4779600"/>
            <a:ext cx="2088713" cy="1469167"/>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pl-PL" dirty="0" smtClean="0">
                <a:solidFill>
                  <a:srgbClr val="B52372"/>
                </a:solidFill>
              </a:rPr>
              <a:t>KARY I POZWY SĄDOWE</a:t>
            </a:r>
            <a:endParaRPr lang="en-US" dirty="0">
              <a:solidFill>
                <a:srgbClr val="B52372"/>
              </a:solidFill>
            </a:endParaRPr>
          </a:p>
        </p:txBody>
      </p:sp>
      <p:cxnSp>
        <p:nvCxnSpPr>
          <p:cNvPr id="71" name="Straight Connector 70">
            <a:extLst>
              <a:ext uri="{FF2B5EF4-FFF2-40B4-BE49-F238E27FC236}">
                <a16:creationId xmlns:a16="http://schemas.microsoft.com/office/drawing/2014/main" xmlns="" id="{CA83C909-4BC8-B54C-BB55-9721C69A94AC}"/>
              </a:ext>
            </a:extLst>
          </p:cNvPr>
          <p:cNvCxnSpPr>
            <a:cxnSpLocks/>
          </p:cNvCxnSpPr>
          <p:nvPr/>
        </p:nvCxnSpPr>
        <p:spPr>
          <a:xfrm>
            <a:off x="10582299" y="1743865"/>
            <a:ext cx="0" cy="1428290"/>
          </a:xfrm>
          <a:prstGeom prst="line">
            <a:avLst/>
          </a:prstGeom>
          <a:ln w="19050">
            <a:solidFill>
              <a:srgbClr val="B52372"/>
            </a:solidFill>
            <a:prstDash val="sysDot"/>
          </a:ln>
        </p:spPr>
        <p:style>
          <a:lnRef idx="1">
            <a:schemeClr val="accent1"/>
          </a:lnRef>
          <a:fillRef idx="0">
            <a:schemeClr val="accent1"/>
          </a:fillRef>
          <a:effectRef idx="0">
            <a:schemeClr val="accent1"/>
          </a:effectRef>
          <a:fontRef idx="minor">
            <a:schemeClr val="tx1"/>
          </a:fontRef>
        </p:style>
      </p:cxnSp>
      <p:sp>
        <p:nvSpPr>
          <p:cNvPr id="50" name="Google Shape;590;p39">
            <a:extLst>
              <a:ext uri="{FF2B5EF4-FFF2-40B4-BE49-F238E27FC236}">
                <a16:creationId xmlns:a16="http://schemas.microsoft.com/office/drawing/2014/main" xmlns="" id="{CAC74785-D988-C942-B39E-6C0C85427CF2}"/>
              </a:ext>
            </a:extLst>
          </p:cNvPr>
          <p:cNvSpPr/>
          <p:nvPr/>
        </p:nvSpPr>
        <p:spPr>
          <a:xfrm>
            <a:off x="6375349" y="3687134"/>
            <a:ext cx="559382" cy="589759"/>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617;p39">
            <a:extLst>
              <a:ext uri="{FF2B5EF4-FFF2-40B4-BE49-F238E27FC236}">
                <a16:creationId xmlns:a16="http://schemas.microsoft.com/office/drawing/2014/main" xmlns="" id="{E861664D-5383-E849-AAC5-94C6E3ECF47C}"/>
              </a:ext>
            </a:extLst>
          </p:cNvPr>
          <p:cNvGrpSpPr/>
          <p:nvPr/>
        </p:nvGrpSpPr>
        <p:grpSpPr>
          <a:xfrm>
            <a:off x="8291988" y="3684457"/>
            <a:ext cx="803558" cy="617166"/>
            <a:chOff x="568950" y="3686775"/>
            <a:chExt cx="472500" cy="362900"/>
          </a:xfrm>
        </p:grpSpPr>
        <p:sp>
          <p:nvSpPr>
            <p:cNvPr id="42" name="Google Shape;618;p39">
              <a:extLst>
                <a:ext uri="{FF2B5EF4-FFF2-40B4-BE49-F238E27FC236}">
                  <a16:creationId xmlns:a16="http://schemas.microsoft.com/office/drawing/2014/main" xmlns="" id="{A0BBAC37-8B36-C448-814A-D0342F320541}"/>
                </a:ext>
              </a:extLst>
            </p:cNvPr>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9;p39">
              <a:extLst>
                <a:ext uri="{FF2B5EF4-FFF2-40B4-BE49-F238E27FC236}">
                  <a16:creationId xmlns:a16="http://schemas.microsoft.com/office/drawing/2014/main" xmlns="" id="{668D9E33-A106-A247-B701-A1C8FC7EFF35}"/>
                </a:ext>
              </a:extLst>
            </p:cNvPr>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0;p39">
              <a:extLst>
                <a:ext uri="{FF2B5EF4-FFF2-40B4-BE49-F238E27FC236}">
                  <a16:creationId xmlns:a16="http://schemas.microsoft.com/office/drawing/2014/main" xmlns="" id="{3E916571-ED8D-B445-B04F-117DCE82240F}"/>
                </a:ext>
              </a:extLst>
            </p:cNvPr>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12;p39">
            <a:extLst>
              <a:ext uri="{FF2B5EF4-FFF2-40B4-BE49-F238E27FC236}">
                <a16:creationId xmlns:a16="http://schemas.microsoft.com/office/drawing/2014/main" xmlns="" id="{3ECE452B-7B4D-5F48-971A-54F3D788A369}"/>
              </a:ext>
            </a:extLst>
          </p:cNvPr>
          <p:cNvGrpSpPr/>
          <p:nvPr/>
        </p:nvGrpSpPr>
        <p:grpSpPr>
          <a:xfrm>
            <a:off x="10287492" y="3620340"/>
            <a:ext cx="685541" cy="699908"/>
            <a:chOff x="3951850" y="2985350"/>
            <a:chExt cx="407950" cy="416500"/>
          </a:xfrm>
        </p:grpSpPr>
        <p:sp>
          <p:nvSpPr>
            <p:cNvPr id="46" name="Google Shape;613;p39">
              <a:extLst>
                <a:ext uri="{FF2B5EF4-FFF2-40B4-BE49-F238E27FC236}">
                  <a16:creationId xmlns:a16="http://schemas.microsoft.com/office/drawing/2014/main" xmlns="" id="{FA0D71CB-B7D7-4B47-AD74-302796F83F30}"/>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4;p39">
              <a:extLst>
                <a:ext uri="{FF2B5EF4-FFF2-40B4-BE49-F238E27FC236}">
                  <a16:creationId xmlns:a16="http://schemas.microsoft.com/office/drawing/2014/main" xmlns="" id="{C04AC2B8-E631-E44B-B900-2D5B43A309B3}"/>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15;p39">
              <a:extLst>
                <a:ext uri="{FF2B5EF4-FFF2-40B4-BE49-F238E27FC236}">
                  <a16:creationId xmlns:a16="http://schemas.microsoft.com/office/drawing/2014/main" xmlns="" id="{54B5C4B6-8F5F-4942-98AF-2095B60CC6B0}"/>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16;p39">
              <a:extLst>
                <a:ext uri="{FF2B5EF4-FFF2-40B4-BE49-F238E27FC236}">
                  <a16:creationId xmlns:a16="http://schemas.microsoft.com/office/drawing/2014/main" xmlns="" id="{213504F8-F40B-E74A-AF1A-DDCA1390D83A}"/>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Rectangle 71">
            <a:extLst>
              <a:ext uri="{FF2B5EF4-FFF2-40B4-BE49-F238E27FC236}">
                <a16:creationId xmlns:a16="http://schemas.microsoft.com/office/drawing/2014/main" xmlns="" id="{CB15AEE6-D213-104F-B3F3-3C9E8BE48661}"/>
              </a:ext>
            </a:extLst>
          </p:cNvPr>
          <p:cNvSpPr/>
          <p:nvPr/>
        </p:nvSpPr>
        <p:spPr>
          <a:xfrm>
            <a:off x="3110341" y="608596"/>
            <a:ext cx="8666690" cy="1815882"/>
          </a:xfrm>
          <a:prstGeom prst="rect">
            <a:avLst/>
          </a:prstGeom>
        </p:spPr>
        <p:txBody>
          <a:bodyPr wrap="square">
            <a:spAutoFit/>
          </a:bodyPr>
          <a:lstStyle/>
          <a:p>
            <a:pPr algn="ctr" fontAlgn="base"/>
            <a:r>
              <a:rPr lang="pl-PL" sz="2800" dirty="0" smtClean="0">
                <a:solidFill>
                  <a:srgbClr val="085156"/>
                </a:solidFill>
                <a:ea typeface="Calibri" charset="0"/>
                <a:cs typeface="Times New Roman" charset="0"/>
              </a:rPr>
              <a:t>Zdarzenie</a:t>
            </a:r>
            <a:r>
              <a:rPr lang="pl-PL" sz="2800" dirty="0" smtClean="0">
                <a:solidFill>
                  <a:srgbClr val="085156"/>
                </a:solidFill>
                <a:ea typeface="Calibri" charset="0"/>
                <a:cs typeface="Times New Roman" charset="0"/>
              </a:rPr>
              <a:t>, w którym dostęp do poufnych lub w inny sposób chronionych informacji jest uzyskiwany bez upoważnienia.</a:t>
            </a:r>
            <a:endParaRPr lang="en-US" sz="2800" dirty="0" smtClean="0">
              <a:solidFill>
                <a:srgbClr val="085156"/>
              </a:solidFill>
              <a:ea typeface="Calibri" charset="0"/>
              <a:cs typeface="Times New Roman" charset="0"/>
            </a:endParaRPr>
          </a:p>
          <a:p>
            <a:pPr algn="ctr" fontAlgn="base">
              <a:spcAft>
                <a:spcPts val="0"/>
              </a:spcAft>
            </a:pPr>
            <a:endParaRPr lang="en-US" sz="2800" dirty="0">
              <a:solidFill>
                <a:srgbClr val="085156"/>
              </a:solidFill>
              <a:effectLst/>
              <a:ea typeface="Calibri" charset="0"/>
              <a:cs typeface="Times New Roman" charset="0"/>
            </a:endParaRPr>
          </a:p>
        </p:txBody>
      </p:sp>
      <p:sp>
        <p:nvSpPr>
          <p:cNvPr id="73" name="テキスト プレースホルダー 36">
            <a:extLst>
              <a:ext uri="{FF2B5EF4-FFF2-40B4-BE49-F238E27FC236}">
                <a16:creationId xmlns:a16="http://schemas.microsoft.com/office/drawing/2014/main" xmlns="" id="{52B207EF-4F2D-5A4F-8D4C-D0EE0A318EC2}"/>
              </a:ext>
            </a:extLst>
          </p:cNvPr>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274000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87871"/>
            <a:ext cx="12192686" cy="2525893"/>
            <a:chOff x="0" y="-1416"/>
            <a:chExt cx="12192686" cy="2144184"/>
          </a:xfrm>
          <a:solidFill>
            <a:srgbClr val="085156"/>
          </a:solidFill>
        </p:grpSpPr>
        <p:sp>
          <p:nvSpPr>
            <p:cNvPr id="3" name="Terminator 2"/>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図プレースホルダー 37"/>
          <p:cNvPicPr>
            <a:picLocks noChangeAspect="1"/>
          </p:cNvPicPr>
          <p:nvPr/>
        </p:nvPicPr>
        <p:blipFill>
          <a:blip r:embed="rId2">
            <a:extLst>
              <a:ext uri="{28A0092B-C50C-407E-A947-70E740481C1C}">
                <a14:useLocalDpi xmlns=""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7" name="Oval 41"/>
          <p:cNvSpPr>
            <a:spLocks noChangeArrowheads="1"/>
          </p:cNvSpPr>
          <p:nvPr/>
        </p:nvSpPr>
        <p:spPr bwMode="auto">
          <a:xfrm>
            <a:off x="1863747" y="17270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9" name="Text Placeholder 23"/>
          <p:cNvSpPr txBox="1">
            <a:spLocks/>
          </p:cNvSpPr>
          <p:nvPr/>
        </p:nvSpPr>
        <p:spPr>
          <a:xfrm>
            <a:off x="684287" y="2931516"/>
            <a:ext cx="3408830" cy="10457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Ogranicza władzę</a:t>
            </a:r>
            <a:endParaRPr lang="en-US" dirty="0"/>
          </a:p>
        </p:txBody>
      </p:sp>
      <p:sp>
        <p:nvSpPr>
          <p:cNvPr id="10" name="Text Placeholder 23"/>
          <p:cNvSpPr txBox="1">
            <a:spLocks/>
          </p:cNvSpPr>
          <p:nvPr/>
        </p:nvSpPr>
        <p:spPr>
          <a:xfrm>
            <a:off x="684287" y="4146496"/>
            <a:ext cx="3408830" cy="2307533"/>
          </a:xfrm>
          <a:prstGeom prst="rect">
            <a:avLst/>
          </a:prstGeom>
        </p:spPr>
        <p:txBody>
          <a:bodyPr>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Prywatność jest ograniczeniem władzy rządowej, a także siły firm z sektora prywatnego. W niewłaściwych rękach dane osobowe mogą zostać wykorzystane do wyrządzenia nam wielkiej szkody.</a:t>
            </a:r>
            <a:endParaRPr lang="es-ES_tradnl" dirty="0"/>
          </a:p>
        </p:txBody>
      </p:sp>
      <p:cxnSp>
        <p:nvCxnSpPr>
          <p:cNvPr id="11" name="Straight Connector 10"/>
          <p:cNvCxnSpPr/>
          <p:nvPr/>
        </p:nvCxnSpPr>
        <p:spPr>
          <a:xfrm flipH="1">
            <a:off x="555813" y="40378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12" name="Oval 41"/>
          <p:cNvSpPr>
            <a:spLocks noChangeArrowheads="1"/>
          </p:cNvSpPr>
          <p:nvPr/>
        </p:nvSpPr>
        <p:spPr bwMode="auto">
          <a:xfrm>
            <a:off x="5691676" y="17270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Text Placeholder 23"/>
          <p:cNvSpPr txBox="1">
            <a:spLocks/>
          </p:cNvSpPr>
          <p:nvPr/>
        </p:nvSpPr>
        <p:spPr>
          <a:xfrm>
            <a:off x="4512216" y="2931516"/>
            <a:ext cx="3408830" cy="10457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Podstawowe wolności</a:t>
            </a:r>
            <a:endParaRPr lang="en-US" dirty="0"/>
          </a:p>
        </p:txBody>
      </p:sp>
      <p:sp>
        <p:nvSpPr>
          <p:cNvPr id="14" name="Text Placeholder 23"/>
          <p:cNvSpPr txBox="1">
            <a:spLocks/>
          </p:cNvSpPr>
          <p:nvPr/>
        </p:nvSpPr>
        <p:spPr>
          <a:xfrm>
            <a:off x="4512216" y="4146497"/>
            <a:ext cx="3408830" cy="2307532"/>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Prywatność jest kluczem do wolności myśli, wypowiedzi i chroni naszą zdolność do obcowania z innymi ludźmi. Prywatność jest kluczowym elementem demokratycznego społeczeństwa.</a:t>
            </a:r>
            <a:endParaRPr lang="en-US" dirty="0"/>
          </a:p>
        </p:txBody>
      </p:sp>
      <p:cxnSp>
        <p:nvCxnSpPr>
          <p:cNvPr id="15" name="Straight Connector 14"/>
          <p:cNvCxnSpPr/>
          <p:nvPr/>
        </p:nvCxnSpPr>
        <p:spPr>
          <a:xfrm flipH="1">
            <a:off x="4383742" y="40378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16" name="Oval 41"/>
          <p:cNvSpPr>
            <a:spLocks noChangeArrowheads="1"/>
          </p:cNvSpPr>
          <p:nvPr/>
        </p:nvSpPr>
        <p:spPr bwMode="auto">
          <a:xfrm>
            <a:off x="9407546" y="17270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Text Placeholder 23"/>
          <p:cNvSpPr txBox="1">
            <a:spLocks/>
          </p:cNvSpPr>
          <p:nvPr/>
        </p:nvSpPr>
        <p:spPr>
          <a:xfrm>
            <a:off x="8228086" y="2931516"/>
            <a:ext cx="3408830" cy="104579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Prawo do drugiej szansy</a:t>
            </a:r>
            <a:endParaRPr lang="en-US" dirty="0"/>
          </a:p>
        </p:txBody>
      </p:sp>
      <p:sp>
        <p:nvSpPr>
          <p:cNvPr id="18" name="Text Placeholder 23"/>
          <p:cNvSpPr txBox="1">
            <a:spLocks/>
          </p:cNvSpPr>
          <p:nvPr/>
        </p:nvSpPr>
        <p:spPr>
          <a:xfrm>
            <a:off x="8228086" y="4127447"/>
            <a:ext cx="3408830" cy="1896716"/>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Prywatność kształtuje umiejętność uczenia się na własnych błędach, rozwijania się i doskonalenia bez przywiązywania się do błędów naszej przeszłości.</a:t>
            </a:r>
            <a:endParaRPr lang="en-US" dirty="0"/>
          </a:p>
        </p:txBody>
      </p:sp>
      <p:cxnSp>
        <p:nvCxnSpPr>
          <p:cNvPr id="19" name="Straight Connector 18"/>
          <p:cNvCxnSpPr/>
          <p:nvPr/>
        </p:nvCxnSpPr>
        <p:spPr>
          <a:xfrm flipH="1">
            <a:off x="8099612" y="40378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22" name="Text Placeholder 23"/>
          <p:cNvSpPr txBox="1">
            <a:spLocks/>
          </p:cNvSpPr>
          <p:nvPr/>
        </p:nvSpPr>
        <p:spPr>
          <a:xfrm>
            <a:off x="7771" y="106855"/>
            <a:ext cx="12192000" cy="697353"/>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2. </a:t>
            </a:r>
            <a:r>
              <a:rPr lang="pl-PL" dirty="0" smtClean="0"/>
              <a:t>PRYWATNOŚĆ DANYCH</a:t>
            </a:r>
            <a:endParaRPr lang="en-US" dirty="0"/>
          </a:p>
          <a:p>
            <a:r>
              <a:rPr lang="pl-PL" dirty="0" smtClean="0"/>
              <a:t>Dlaczego jest tak ważna?</a:t>
            </a:r>
            <a:endParaRPr lang="en-US" dirty="0"/>
          </a:p>
        </p:txBody>
      </p:sp>
      <p:sp>
        <p:nvSpPr>
          <p:cNvPr id="21" name="Rectangle 7">
            <a:extLst>
              <a:ext uri="{FF2B5EF4-FFF2-40B4-BE49-F238E27FC236}">
                <a16:creationId xmlns:a16="http://schemas.microsoft.com/office/drawing/2014/main" xmlns="" id="{8AEEEE7A-9D6B-4500-A4E2-0ABA46F943A2}"/>
              </a:ext>
            </a:extLst>
          </p:cNvPr>
          <p:cNvSpPr/>
          <p:nvPr/>
        </p:nvSpPr>
        <p:spPr>
          <a:xfrm>
            <a:off x="5277999" y="6411260"/>
            <a:ext cx="3438762" cy="246221"/>
          </a:xfrm>
          <a:prstGeom prst="rect">
            <a:avLst/>
          </a:prstGeom>
        </p:spPr>
        <p:txBody>
          <a:bodyPr wrap="none">
            <a:spAutoFit/>
          </a:bodyPr>
          <a:lstStyle/>
          <a:p>
            <a:r>
              <a:rPr lang="pl-PL" sz="1000" dirty="0" smtClean="0"/>
              <a:t>Źródło</a:t>
            </a:r>
            <a:r>
              <a:rPr lang="en-IE" sz="1000" dirty="0" smtClean="0"/>
              <a:t>: </a:t>
            </a:r>
            <a:r>
              <a:rPr lang="en-IE" sz="1000" dirty="0">
                <a:hlinkClick r:id="rId4"/>
              </a:rPr>
              <a:t>https://teachprivacy.com/10-reasons-privacy-matters/</a:t>
            </a:r>
            <a:endParaRPr lang="en-IE" sz="1000" dirty="0"/>
          </a:p>
        </p:txBody>
      </p:sp>
    </p:spTree>
    <p:extLst>
      <p:ext uri="{BB962C8B-B14F-4D97-AF65-F5344CB8AC3E}">
        <p14:creationId xmlns="" xmlns:p14="http://schemas.microsoft.com/office/powerpoint/2010/main" val="52290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2311</Words>
  <Application>Microsoft Office PowerPoint</Application>
  <PresentationFormat>Niestandardowy</PresentationFormat>
  <Paragraphs>263</Paragraphs>
  <Slides>29</Slides>
  <Notes>7</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Office Theme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 Casey</dc:creator>
  <cp:lastModifiedBy>BZ</cp:lastModifiedBy>
  <cp:revision>101</cp:revision>
  <dcterms:created xsi:type="dcterms:W3CDTF">2019-08-12T07:40:47Z</dcterms:created>
  <dcterms:modified xsi:type="dcterms:W3CDTF">2020-02-19T10:27:16Z</dcterms:modified>
</cp:coreProperties>
</file>