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51" r:id="rId2"/>
    <p:sldId id="353" r:id="rId3"/>
    <p:sldId id="349" r:id="rId4"/>
    <p:sldId id="370" r:id="rId5"/>
    <p:sldId id="383" r:id="rId6"/>
    <p:sldId id="368" r:id="rId7"/>
    <p:sldId id="415" r:id="rId8"/>
    <p:sldId id="342" r:id="rId9"/>
    <p:sldId id="385" r:id="rId10"/>
    <p:sldId id="332" r:id="rId11"/>
    <p:sldId id="374" r:id="rId12"/>
    <p:sldId id="386" r:id="rId13"/>
    <p:sldId id="387" r:id="rId14"/>
    <p:sldId id="388" r:id="rId15"/>
    <p:sldId id="356" r:id="rId16"/>
    <p:sldId id="337" r:id="rId17"/>
    <p:sldId id="369" r:id="rId18"/>
    <p:sldId id="389" r:id="rId19"/>
    <p:sldId id="409" r:id="rId20"/>
    <p:sldId id="408" r:id="rId21"/>
    <p:sldId id="405" r:id="rId22"/>
    <p:sldId id="407" r:id="rId23"/>
    <p:sldId id="390" r:id="rId24"/>
    <p:sldId id="391" r:id="rId25"/>
    <p:sldId id="320" r:id="rId26"/>
    <p:sldId id="392" r:id="rId27"/>
    <p:sldId id="406" r:id="rId28"/>
    <p:sldId id="416" r:id="rId29"/>
    <p:sldId id="358" r:id="rId30"/>
    <p:sldId id="355" r:id="rId31"/>
    <p:sldId id="343" r:id="rId32"/>
    <p:sldId id="412" r:id="rId33"/>
    <p:sldId id="354" r:id="rId34"/>
    <p:sldId id="417" r:id="rId35"/>
    <p:sldId id="359" r:id="rId36"/>
    <p:sldId id="361" r:id="rId37"/>
    <p:sldId id="395" r:id="rId38"/>
    <p:sldId id="396" r:id="rId39"/>
    <p:sldId id="378" r:id="rId40"/>
    <p:sldId id="397" r:id="rId41"/>
    <p:sldId id="398" r:id="rId42"/>
    <p:sldId id="399" r:id="rId43"/>
    <p:sldId id="402" r:id="rId44"/>
    <p:sldId id="400" r:id="rId45"/>
    <p:sldId id="401" r:id="rId46"/>
    <p:sldId id="414" r:id="rId47"/>
    <p:sldId id="371" r:id="rId48"/>
    <p:sldId id="413" r:id="rId49"/>
    <p:sldId id="403" r:id="rId50"/>
    <p:sldId id="382" r:id="rId51"/>
    <p:sldId id="404" r:id="rId52"/>
    <p:sldId id="372" r:id="rId53"/>
    <p:sldId id="379" r:id="rId54"/>
    <p:sldId id="38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Lyons" initials="GL" lastIdx="1" clrIdx="0">
    <p:extLst>
      <p:ext uri="{19B8F6BF-5375-455C-9EA6-DF929625EA0E}">
        <p15:presenceInfo xmlns:p15="http://schemas.microsoft.com/office/powerpoint/2012/main" xmlns="" userId="b64fb77dec8691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5156"/>
    <a:srgbClr val="FFD700"/>
    <a:srgbClr val="F15A2A"/>
    <a:srgbClr val="ED2891"/>
    <a:srgbClr val="B52372"/>
    <a:srgbClr val="95D600"/>
    <a:srgbClr val="3E1151"/>
    <a:srgbClr val="6D6E71"/>
    <a:srgbClr val="66C5B1"/>
    <a:srgbClr val="B993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862" autoAdjust="0"/>
  </p:normalViewPr>
  <p:slideViewPr>
    <p:cSldViewPr snapToGrid="0" snapToObjects="1">
      <p:cViewPr>
        <p:scale>
          <a:sx n="75" d="100"/>
          <a:sy n="75" d="100"/>
        </p:scale>
        <p:origin x="-330" y="-822"/>
      </p:cViewPr>
      <p:guideLst>
        <p:guide orient="horz" pos="2160"/>
        <p:guide pos="3840"/>
      </p:guideLst>
    </p:cSldViewPr>
  </p:slideViewPr>
  <p:outlineViewPr>
    <p:cViewPr>
      <p:scale>
        <a:sx n="33" d="100"/>
        <a:sy n="33" d="100"/>
      </p:scale>
      <p:origin x="0" y="1752"/>
    </p:cViewPr>
  </p:outlineViewPr>
  <p:notesTextViewPr>
    <p:cViewPr>
      <p:scale>
        <a:sx n="1" d="1"/>
        <a:sy n="1" d="1"/>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7C4A2-7988-6643-81CC-A0DA021CADC6}" type="datetimeFigureOut">
              <a:rPr lang="en-US" smtClean="0"/>
              <a:pPr/>
              <a:t>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25547-4A32-6147-ADC5-EFE816487606}" type="slidenum">
              <a:rPr lang="en-US" smtClean="0"/>
              <a:pPr/>
              <a:t>‹#›</a:t>
            </a:fld>
            <a:endParaRPr lang="en-US"/>
          </a:p>
        </p:txBody>
      </p:sp>
    </p:spTree>
    <p:extLst>
      <p:ext uri="{BB962C8B-B14F-4D97-AF65-F5344CB8AC3E}">
        <p14:creationId xmlns:p14="http://schemas.microsoft.com/office/powerpoint/2010/main" xmlns="" val="195994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2</a:t>
            </a:fld>
            <a:endParaRPr lang="en-US"/>
          </a:p>
        </p:txBody>
      </p:sp>
    </p:spTree>
    <p:extLst>
      <p:ext uri="{BB962C8B-B14F-4D97-AF65-F5344CB8AC3E}">
        <p14:creationId xmlns:p14="http://schemas.microsoft.com/office/powerpoint/2010/main" xmlns="" val="123130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15</a:t>
            </a:fld>
            <a:endParaRPr lang="en-US"/>
          </a:p>
        </p:txBody>
      </p:sp>
    </p:spTree>
    <p:extLst>
      <p:ext uri="{BB962C8B-B14F-4D97-AF65-F5344CB8AC3E}">
        <p14:creationId xmlns:p14="http://schemas.microsoft.com/office/powerpoint/2010/main" xmlns="" val="47105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16</a:t>
            </a:fld>
            <a:endParaRPr lang="en-US"/>
          </a:p>
        </p:txBody>
      </p:sp>
    </p:spTree>
    <p:extLst>
      <p:ext uri="{BB962C8B-B14F-4D97-AF65-F5344CB8AC3E}">
        <p14:creationId xmlns:p14="http://schemas.microsoft.com/office/powerpoint/2010/main" xmlns="" val="317411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24</a:t>
            </a:fld>
            <a:endParaRPr lang="en-US"/>
          </a:p>
        </p:txBody>
      </p:sp>
    </p:spTree>
    <p:extLst>
      <p:ext uri="{BB962C8B-B14F-4D97-AF65-F5344CB8AC3E}">
        <p14:creationId xmlns:p14="http://schemas.microsoft.com/office/powerpoint/2010/main" xmlns="" val="110070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26</a:t>
            </a:fld>
            <a:endParaRPr lang="en-US"/>
          </a:p>
        </p:txBody>
      </p:sp>
    </p:spTree>
    <p:extLst>
      <p:ext uri="{BB962C8B-B14F-4D97-AF65-F5344CB8AC3E}">
        <p14:creationId xmlns:p14="http://schemas.microsoft.com/office/powerpoint/2010/main" xmlns="" val="326113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27</a:t>
            </a:fld>
            <a:endParaRPr lang="en-US"/>
          </a:p>
        </p:txBody>
      </p:sp>
    </p:spTree>
    <p:extLst>
      <p:ext uri="{BB962C8B-B14F-4D97-AF65-F5344CB8AC3E}">
        <p14:creationId xmlns:p14="http://schemas.microsoft.com/office/powerpoint/2010/main" xmlns="" val="121619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28</a:t>
            </a:fld>
            <a:endParaRPr lang="en-US"/>
          </a:p>
        </p:txBody>
      </p:sp>
    </p:spTree>
    <p:extLst>
      <p:ext uri="{BB962C8B-B14F-4D97-AF65-F5344CB8AC3E}">
        <p14:creationId xmlns:p14="http://schemas.microsoft.com/office/powerpoint/2010/main" xmlns="" val="584694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31</a:t>
            </a:fld>
            <a:endParaRPr lang="en-US"/>
          </a:p>
        </p:txBody>
      </p:sp>
    </p:spTree>
    <p:extLst>
      <p:ext uri="{BB962C8B-B14F-4D97-AF65-F5344CB8AC3E}">
        <p14:creationId xmlns:p14="http://schemas.microsoft.com/office/powerpoint/2010/main" xmlns="" val="353856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33</a:t>
            </a:fld>
            <a:endParaRPr lang="en-US"/>
          </a:p>
        </p:txBody>
      </p:sp>
    </p:spTree>
    <p:extLst>
      <p:ext uri="{BB962C8B-B14F-4D97-AF65-F5344CB8AC3E}">
        <p14:creationId xmlns:p14="http://schemas.microsoft.com/office/powerpoint/2010/main" xmlns="" val="1616915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34</a:t>
            </a:fld>
            <a:endParaRPr lang="en-US"/>
          </a:p>
        </p:txBody>
      </p:sp>
    </p:spTree>
    <p:extLst>
      <p:ext uri="{BB962C8B-B14F-4D97-AF65-F5344CB8AC3E}">
        <p14:creationId xmlns:p14="http://schemas.microsoft.com/office/powerpoint/2010/main" xmlns="" val="173004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46</a:t>
            </a:fld>
            <a:endParaRPr lang="en-US"/>
          </a:p>
        </p:txBody>
      </p:sp>
    </p:spTree>
    <p:extLst>
      <p:ext uri="{BB962C8B-B14F-4D97-AF65-F5344CB8AC3E}">
        <p14:creationId xmlns:p14="http://schemas.microsoft.com/office/powerpoint/2010/main" xmlns="" val="410737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4</a:t>
            </a:fld>
            <a:endParaRPr lang="en-US"/>
          </a:p>
        </p:txBody>
      </p:sp>
    </p:spTree>
    <p:extLst>
      <p:ext uri="{BB962C8B-B14F-4D97-AF65-F5344CB8AC3E}">
        <p14:creationId xmlns:p14="http://schemas.microsoft.com/office/powerpoint/2010/main" xmlns="" val="84678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47</a:t>
            </a:fld>
            <a:endParaRPr lang="en-US"/>
          </a:p>
        </p:txBody>
      </p:sp>
    </p:spTree>
    <p:extLst>
      <p:ext uri="{BB962C8B-B14F-4D97-AF65-F5344CB8AC3E}">
        <p14:creationId xmlns:p14="http://schemas.microsoft.com/office/powerpoint/2010/main" xmlns="" val="249776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48</a:t>
            </a:fld>
            <a:endParaRPr lang="en-US"/>
          </a:p>
        </p:txBody>
      </p:sp>
    </p:spTree>
    <p:extLst>
      <p:ext uri="{BB962C8B-B14F-4D97-AF65-F5344CB8AC3E}">
        <p14:creationId xmlns:p14="http://schemas.microsoft.com/office/powerpoint/2010/main" xmlns="" val="2733468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50</a:t>
            </a:fld>
            <a:endParaRPr lang="en-US"/>
          </a:p>
        </p:txBody>
      </p:sp>
    </p:spTree>
    <p:extLst>
      <p:ext uri="{BB962C8B-B14F-4D97-AF65-F5344CB8AC3E}">
        <p14:creationId xmlns:p14="http://schemas.microsoft.com/office/powerpoint/2010/main" xmlns="" val="3733010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51</a:t>
            </a:fld>
            <a:endParaRPr lang="en-US"/>
          </a:p>
        </p:txBody>
      </p:sp>
    </p:spTree>
    <p:extLst>
      <p:ext uri="{BB962C8B-B14F-4D97-AF65-F5344CB8AC3E}">
        <p14:creationId xmlns:p14="http://schemas.microsoft.com/office/powerpoint/2010/main" xmlns="" val="297524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52</a:t>
            </a:fld>
            <a:endParaRPr lang="en-US"/>
          </a:p>
        </p:txBody>
      </p:sp>
    </p:spTree>
    <p:extLst>
      <p:ext uri="{BB962C8B-B14F-4D97-AF65-F5344CB8AC3E}">
        <p14:creationId xmlns:p14="http://schemas.microsoft.com/office/powerpoint/2010/main" xmlns="" val="242360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6</a:t>
            </a:fld>
            <a:endParaRPr lang="en-US"/>
          </a:p>
        </p:txBody>
      </p:sp>
    </p:spTree>
    <p:extLst>
      <p:ext uri="{BB962C8B-B14F-4D97-AF65-F5344CB8AC3E}">
        <p14:creationId xmlns:p14="http://schemas.microsoft.com/office/powerpoint/2010/main" xmlns="" val="199547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7</a:t>
            </a:fld>
            <a:endParaRPr lang="en-US"/>
          </a:p>
        </p:txBody>
      </p:sp>
    </p:spTree>
    <p:extLst>
      <p:ext uri="{BB962C8B-B14F-4D97-AF65-F5344CB8AC3E}">
        <p14:creationId xmlns:p14="http://schemas.microsoft.com/office/powerpoint/2010/main" xmlns="" val="1639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8</a:t>
            </a:fld>
            <a:endParaRPr lang="en-US"/>
          </a:p>
        </p:txBody>
      </p:sp>
    </p:spTree>
    <p:extLst>
      <p:ext uri="{BB962C8B-B14F-4D97-AF65-F5344CB8AC3E}">
        <p14:creationId xmlns:p14="http://schemas.microsoft.com/office/powerpoint/2010/main" xmlns="" val="362073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9</a:t>
            </a:fld>
            <a:endParaRPr lang="en-US"/>
          </a:p>
        </p:txBody>
      </p:sp>
    </p:spTree>
    <p:extLst>
      <p:ext uri="{BB962C8B-B14F-4D97-AF65-F5344CB8AC3E}">
        <p14:creationId xmlns:p14="http://schemas.microsoft.com/office/powerpoint/2010/main" xmlns="" val="2295843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11</a:t>
            </a:fld>
            <a:endParaRPr lang="en-US"/>
          </a:p>
        </p:txBody>
      </p:sp>
    </p:spTree>
    <p:extLst>
      <p:ext uri="{BB962C8B-B14F-4D97-AF65-F5344CB8AC3E}">
        <p14:creationId xmlns:p14="http://schemas.microsoft.com/office/powerpoint/2010/main" xmlns="" val="397904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12</a:t>
            </a:fld>
            <a:endParaRPr lang="en-US"/>
          </a:p>
        </p:txBody>
      </p:sp>
    </p:spTree>
    <p:extLst>
      <p:ext uri="{BB962C8B-B14F-4D97-AF65-F5344CB8AC3E}">
        <p14:creationId xmlns:p14="http://schemas.microsoft.com/office/powerpoint/2010/main" xmlns="" val="181469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AE25547-4A32-6147-ADC5-EFE816487606}" type="slidenum">
              <a:rPr lang="en-US" smtClean="0"/>
              <a:pPr/>
              <a:t>13</a:t>
            </a:fld>
            <a:endParaRPr lang="en-US"/>
          </a:p>
        </p:txBody>
      </p:sp>
    </p:spTree>
    <p:extLst>
      <p:ext uri="{BB962C8B-B14F-4D97-AF65-F5344CB8AC3E}">
        <p14:creationId xmlns:p14="http://schemas.microsoft.com/office/powerpoint/2010/main" xmlns="" val="411474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9" name="Rectangle 8"/>
          <p:cNvSpPr/>
          <p:nvPr userDrawn="1"/>
        </p:nvSpPr>
        <p:spPr>
          <a:xfrm>
            <a:off x="0" y="-1"/>
            <a:ext cx="12192000" cy="6858001"/>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4669" y="389988"/>
            <a:ext cx="5666415" cy="2123658"/>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p>
          <a:p>
            <a:pPr fontAlgn="base"/>
            <a:r>
              <a:rPr lang="en-IE" sz="4400" b="1" i="0" u="none" strike="noStrike" kern="1200" dirty="0">
                <a:solidFill>
                  <a:schemeClr val="bg1"/>
                </a:solidFill>
                <a:effectLst/>
                <a:latin typeface="+mn-lt"/>
                <a:ea typeface="+mn-ea"/>
                <a:cs typeface="+mn-cs"/>
              </a:rPr>
              <a:t>GENERATION</a:t>
            </a:r>
            <a:r>
              <a:rPr lang="en-IE" sz="4400" b="1" i="0" u="none" strike="noStrike" kern="1200" baseline="0" dirty="0">
                <a:solidFill>
                  <a:schemeClr val="bg1"/>
                </a:solidFill>
                <a:effectLst/>
                <a:latin typeface="+mn-lt"/>
                <a:ea typeface="+mn-ea"/>
                <a:cs typeface="+mn-cs"/>
              </a:rPr>
              <a:t> DATA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6515753" y="479961"/>
            <a:ext cx="5282381" cy="507831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GENERATION DATA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GENERATION DATA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2" name="Rectangle 11"/>
          <p:cNvSpPr/>
          <p:nvPr userDrawn="1"/>
        </p:nvSpPr>
        <p:spPr>
          <a:xfrm>
            <a:off x="424669" y="2804118"/>
            <a:ext cx="5518931" cy="2308324"/>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a:solidFill>
                  <a:schemeClr val="bg1"/>
                </a:solidFill>
                <a:effectLst/>
                <a:latin typeface="+mn-lt"/>
                <a:ea typeface="+mn-ea"/>
                <a:cs typeface="+mn-cs"/>
              </a:rPr>
              <a:t>.</a:t>
            </a:r>
            <a:r>
              <a:rPr lang="en-IE" sz="2400" b="0" i="0" u="none" strike="noStrike" kern="1200" baseline="0">
                <a:solidFill>
                  <a:schemeClr val="bg1"/>
                </a:solidFill>
                <a:effectLst/>
                <a:latin typeface="+mn-lt"/>
                <a:ea typeface="+mn-ea"/>
                <a:cs typeface="+mn-cs"/>
              </a:rPr>
              <a:t>  </a:t>
            </a:r>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102669" y="-14749"/>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 y="2691206"/>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6" name="Straight Connector 15"/>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220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a:spLocks noChangeArrowheads="1"/>
          </p:cNvSpPr>
          <p:nvPr userDrawn="1"/>
        </p:nvSpPr>
        <p:spPr bwMode="auto">
          <a:xfrm flipV="1">
            <a:off x="6532149" y="1595505"/>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xmlns="" val="1035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3" name="Rectangle 21"/>
          <p:cNvSpPr>
            <a:spLocks noChangeArrowheads="1"/>
          </p:cNvSpPr>
          <p:nvPr userDrawn="1"/>
        </p:nvSpPr>
        <p:spPr bwMode="auto">
          <a:xfrm flipV="1">
            <a:off x="443941" y="1545620"/>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p14="http://schemas.microsoft.com/office/powerpoint/2010/main" xmlns=""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503871"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886559"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911883"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886559"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3413333" y="4808"/>
            <a:ext cx="8796628" cy="6938412"/>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519 w 10506"/>
              <a:gd name="connsiteY0" fmla="*/ 1 h 10001"/>
              <a:gd name="connsiteX1" fmla="*/ 10506 w 10506"/>
              <a:gd name="connsiteY1" fmla="*/ 7 h 10001"/>
              <a:gd name="connsiteX2" fmla="*/ 7648 w 10506"/>
              <a:gd name="connsiteY2" fmla="*/ 1376 h 10001"/>
              <a:gd name="connsiteX3" fmla="*/ 6369 w 10506"/>
              <a:gd name="connsiteY3" fmla="*/ 5033 h 10001"/>
              <a:gd name="connsiteX4" fmla="*/ 7315 w 10506"/>
              <a:gd name="connsiteY4" fmla="*/ 8110 h 10001"/>
              <a:gd name="connsiteX5" fmla="*/ 10450 w 10506"/>
              <a:gd name="connsiteY5" fmla="*/ 9999 h 10001"/>
              <a:gd name="connsiteX6" fmla="*/ 506 w 10506"/>
              <a:gd name="connsiteY6" fmla="*/ 10001 h 10001"/>
              <a:gd name="connsiteX7" fmla="*/ 0 w 10506"/>
              <a:gd name="connsiteY7" fmla="*/ 5070 h 10001"/>
              <a:gd name="connsiteX8" fmla="*/ 519 w 10506"/>
              <a:gd name="connsiteY8" fmla="*/ 1 h 10001"/>
              <a:gd name="connsiteX0" fmla="*/ 0 w 10557"/>
              <a:gd name="connsiteY0" fmla="*/ 21 h 9994"/>
              <a:gd name="connsiteX1" fmla="*/ 10557 w 10557"/>
              <a:gd name="connsiteY1" fmla="*/ 0 h 9994"/>
              <a:gd name="connsiteX2" fmla="*/ 7699 w 10557"/>
              <a:gd name="connsiteY2" fmla="*/ 1369 h 9994"/>
              <a:gd name="connsiteX3" fmla="*/ 6420 w 10557"/>
              <a:gd name="connsiteY3" fmla="*/ 5026 h 9994"/>
              <a:gd name="connsiteX4" fmla="*/ 7366 w 10557"/>
              <a:gd name="connsiteY4" fmla="*/ 8103 h 9994"/>
              <a:gd name="connsiteX5" fmla="*/ 10501 w 10557"/>
              <a:gd name="connsiteY5" fmla="*/ 9992 h 9994"/>
              <a:gd name="connsiteX6" fmla="*/ 557 w 10557"/>
              <a:gd name="connsiteY6" fmla="*/ 9994 h 9994"/>
              <a:gd name="connsiteX7" fmla="*/ 51 w 10557"/>
              <a:gd name="connsiteY7" fmla="*/ 5063 h 9994"/>
              <a:gd name="connsiteX8" fmla="*/ 0 w 10557"/>
              <a:gd name="connsiteY8" fmla="*/ 21 h 9994"/>
              <a:gd name="connsiteX0" fmla="*/ 0 w 10000"/>
              <a:gd name="connsiteY0" fmla="*/ 21 h 10109"/>
              <a:gd name="connsiteX1" fmla="*/ 10000 w 10000"/>
              <a:gd name="connsiteY1" fmla="*/ 0 h 10109"/>
              <a:gd name="connsiteX2" fmla="*/ 7293 w 10000"/>
              <a:gd name="connsiteY2" fmla="*/ 1370 h 10109"/>
              <a:gd name="connsiteX3" fmla="*/ 6081 w 10000"/>
              <a:gd name="connsiteY3" fmla="*/ 5029 h 10109"/>
              <a:gd name="connsiteX4" fmla="*/ 6977 w 10000"/>
              <a:gd name="connsiteY4" fmla="*/ 8108 h 10109"/>
              <a:gd name="connsiteX5" fmla="*/ 9947 w 10000"/>
              <a:gd name="connsiteY5" fmla="*/ 9998 h 10109"/>
              <a:gd name="connsiteX6" fmla="*/ 37 w 10000"/>
              <a:gd name="connsiteY6" fmla="*/ 10109 h 10109"/>
              <a:gd name="connsiteX7" fmla="*/ 48 w 10000"/>
              <a:gd name="connsiteY7" fmla="*/ 5066 h 10109"/>
              <a:gd name="connsiteX8" fmla="*/ 0 w 10000"/>
              <a:gd name="connsiteY8" fmla="*/ 21 h 10109"/>
              <a:gd name="connsiteX0" fmla="*/ 0 w 11567"/>
              <a:gd name="connsiteY0" fmla="*/ 21 h 10109"/>
              <a:gd name="connsiteX1" fmla="*/ 10000 w 11567"/>
              <a:gd name="connsiteY1" fmla="*/ 0 h 10109"/>
              <a:gd name="connsiteX2" fmla="*/ 7293 w 11567"/>
              <a:gd name="connsiteY2" fmla="*/ 1370 h 10109"/>
              <a:gd name="connsiteX3" fmla="*/ 6081 w 11567"/>
              <a:gd name="connsiteY3" fmla="*/ 5029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6977 w 11567"/>
              <a:gd name="connsiteY4" fmla="*/ 8108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7293 w 11567"/>
              <a:gd name="connsiteY2" fmla="*/ 1370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0000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 name="connsiteX0" fmla="*/ 0 w 11567"/>
              <a:gd name="connsiteY0" fmla="*/ 21 h 10109"/>
              <a:gd name="connsiteX1" fmla="*/ 11276 w 11567"/>
              <a:gd name="connsiteY1" fmla="*/ 0 h 10109"/>
              <a:gd name="connsiteX2" fmla="*/ 8594 w 11567"/>
              <a:gd name="connsiteY2" fmla="*/ 1615 h 10109"/>
              <a:gd name="connsiteX3" fmla="*/ 7602 w 11567"/>
              <a:gd name="connsiteY3" fmla="*/ 5056 h 10109"/>
              <a:gd name="connsiteX4" fmla="*/ 8278 w 11567"/>
              <a:gd name="connsiteY4" fmla="*/ 7755 h 10109"/>
              <a:gd name="connsiteX5" fmla="*/ 11567 w 11567"/>
              <a:gd name="connsiteY5" fmla="*/ 9998 h 10109"/>
              <a:gd name="connsiteX6" fmla="*/ 37 w 11567"/>
              <a:gd name="connsiteY6" fmla="*/ 10109 h 10109"/>
              <a:gd name="connsiteX7" fmla="*/ 48 w 11567"/>
              <a:gd name="connsiteY7" fmla="*/ 5066 h 10109"/>
              <a:gd name="connsiteX8" fmla="*/ 0 w 11567"/>
              <a:gd name="connsiteY8" fmla="*/ 21 h 1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7" h="10109">
                <a:moveTo>
                  <a:pt x="0" y="21"/>
                </a:moveTo>
                <a:lnTo>
                  <a:pt x="11276" y="0"/>
                </a:lnTo>
                <a:cubicBezTo>
                  <a:pt x="10277" y="96"/>
                  <a:pt x="9218" y="814"/>
                  <a:pt x="8594" y="1615"/>
                </a:cubicBezTo>
                <a:cubicBezTo>
                  <a:pt x="7939" y="2433"/>
                  <a:pt x="7655" y="3933"/>
                  <a:pt x="7602" y="5056"/>
                </a:cubicBezTo>
                <a:cubicBezTo>
                  <a:pt x="7550" y="6179"/>
                  <a:pt x="7632" y="6841"/>
                  <a:pt x="8278" y="7755"/>
                </a:cubicBezTo>
                <a:cubicBezTo>
                  <a:pt x="9336" y="9335"/>
                  <a:pt x="11550" y="10017"/>
                  <a:pt x="11567" y="9998"/>
                </a:cubicBezTo>
                <a:lnTo>
                  <a:pt x="37" y="10109"/>
                </a:lnTo>
                <a:cubicBezTo>
                  <a:pt x="57" y="10093"/>
                  <a:pt x="46" y="6733"/>
                  <a:pt x="48" y="5066"/>
                </a:cubicBezTo>
                <a:cubicBezTo>
                  <a:pt x="50" y="3398"/>
                  <a:pt x="9" y="10"/>
                  <a:pt x="0" y="2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cons with Title">
    <p:spTree>
      <p:nvGrpSpPr>
        <p:cNvPr id="1" name=""/>
        <p:cNvGrpSpPr/>
        <p:nvPr/>
      </p:nvGrpSpPr>
      <p:grpSpPr>
        <a:xfrm>
          <a:off x="0" y="0"/>
          <a:ext cx="0" cy="0"/>
          <a:chOff x="0" y="0"/>
          <a:chExt cx="0" cy="0"/>
        </a:xfrm>
      </p:grpSpPr>
      <p:sp>
        <p:nvSpPr>
          <p:cNvPr id="10" name="Teardrop 9"/>
          <p:cNvSpPr/>
          <p:nvPr userDrawn="1"/>
        </p:nvSpPr>
        <p:spPr>
          <a:xfrm>
            <a:off x="7147121" y="3799936"/>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965492" y="3791349"/>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083931" y="1842560"/>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1022804" y="1842783"/>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3038615" y="1354081"/>
            <a:ext cx="2407985"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3052903" y="2193067"/>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6586559" y="1365899"/>
            <a:ext cx="2407985"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6600847" y="2204885"/>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463353" y="3867948"/>
            <a:ext cx="2407985"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477641" y="4706934"/>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198235" y="3914240"/>
            <a:ext cx="2407985"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212523" y="4753226"/>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175900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Icons with Title">
    <p:spTree>
      <p:nvGrpSpPr>
        <p:cNvPr id="1" name=""/>
        <p:cNvGrpSpPr/>
        <p:nvPr/>
      </p:nvGrpSpPr>
      <p:grpSpPr>
        <a:xfrm>
          <a:off x="0" y="0"/>
          <a:ext cx="0" cy="0"/>
          <a:chOff x="0" y="0"/>
          <a:chExt cx="0" cy="0"/>
        </a:xfrm>
      </p:grpSpPr>
      <p:sp>
        <p:nvSpPr>
          <p:cNvPr id="10" name="Teardrop 9"/>
          <p:cNvSpPr/>
          <p:nvPr userDrawn="1"/>
        </p:nvSpPr>
        <p:spPr>
          <a:xfrm>
            <a:off x="7810999" y="3687202"/>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522042" y="3650830"/>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747809" y="1729826"/>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573476" y="1702264"/>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2650309" y="1203769"/>
            <a:ext cx="2088713"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2664597" y="2042755"/>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7463379" y="1215587"/>
            <a:ext cx="2088713"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7477667" y="2054573"/>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237885" y="3830370"/>
            <a:ext cx="2088713"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252173" y="4669356"/>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887165" y="3864136"/>
            <a:ext cx="2088713"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901453" y="4703122"/>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ardrop 18"/>
          <p:cNvSpPr/>
          <p:nvPr userDrawn="1"/>
        </p:nvSpPr>
        <p:spPr>
          <a:xfrm flipH="1">
            <a:off x="5178949" y="1702264"/>
            <a:ext cx="1948566" cy="1948566"/>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3"/>
          <p:cNvSpPr>
            <a:spLocks noGrp="1"/>
          </p:cNvSpPr>
          <p:nvPr>
            <p:ph type="body" sz="quarter" idx="22" hasCustomPrompt="1"/>
          </p:nvPr>
        </p:nvSpPr>
        <p:spPr>
          <a:xfrm>
            <a:off x="5114557" y="3861782"/>
            <a:ext cx="2088713" cy="745278"/>
          </a:xfrm>
        </p:spPr>
        <p:txBody>
          <a:bodyPr anchor="ctr">
            <a:normAutofit/>
          </a:bodyPr>
          <a:lstStyle>
            <a:lvl1pPr marL="0" indent="0" algn="l">
              <a:buNone/>
              <a:defRPr sz="3000">
                <a:solidFill>
                  <a:srgbClr val="B52372"/>
                </a:solidFill>
                <a:latin typeface="+mn-lt"/>
              </a:defRPr>
            </a:lvl1pPr>
          </a:lstStyle>
          <a:p>
            <a:pPr lvl="0"/>
            <a:r>
              <a:rPr lang="en-US" dirty="0"/>
              <a:t>Title</a:t>
            </a:r>
          </a:p>
        </p:txBody>
      </p:sp>
      <p:sp>
        <p:nvSpPr>
          <p:cNvPr id="21" name="Text Placeholder 23"/>
          <p:cNvSpPr>
            <a:spLocks noGrp="1"/>
          </p:cNvSpPr>
          <p:nvPr>
            <p:ph type="body" sz="quarter" idx="23" hasCustomPrompt="1"/>
          </p:nvPr>
        </p:nvSpPr>
        <p:spPr>
          <a:xfrm>
            <a:off x="5128845" y="4700768"/>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hoto Bottom Text">
    <p:spTree>
      <p:nvGrpSpPr>
        <p:cNvPr id="1" name=""/>
        <p:cNvGrpSpPr/>
        <p:nvPr/>
      </p:nvGrpSpPr>
      <p:grpSpPr>
        <a:xfrm>
          <a:off x="0" y="0"/>
          <a:ext cx="0" cy="0"/>
          <a:chOff x="0" y="0"/>
          <a:chExt cx="0" cy="0"/>
        </a:xfrm>
      </p:grpSpPr>
      <p:sp>
        <p:nvSpPr>
          <p:cNvPr id="6" name="Terminator 5"/>
          <p:cNvSpPr/>
          <p:nvPr userDrawn="1"/>
        </p:nvSpPr>
        <p:spPr>
          <a:xfrm>
            <a:off x="1338" y="2797187"/>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userDrawn="1"/>
        </p:nvSpPr>
        <p:spPr>
          <a:xfrm>
            <a:off x="-54476" y="3058532"/>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6" y="4145378"/>
            <a:ext cx="12192000" cy="2712623"/>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179034" y="3520115"/>
            <a:ext cx="0" cy="696487"/>
          </a:xfrm>
          <a:prstGeom prst="line">
            <a:avLst/>
          </a:prstGeom>
          <a:ln w="28575">
            <a:solidFill>
              <a:srgbClr val="FFD70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4070353" y="2935350"/>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660424" y="3014959"/>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7" name="Oval 16"/>
          <p:cNvSpPr/>
          <p:nvPr userDrawn="1"/>
        </p:nvSpPr>
        <p:spPr>
          <a:xfrm>
            <a:off x="702256" y="3158510"/>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4"/>
          <p:cNvSpPr>
            <a:spLocks noGrp="1"/>
          </p:cNvSpPr>
          <p:nvPr>
            <p:ph type="body" sz="quarter" idx="25" hasCustomPrompt="1"/>
          </p:nvPr>
        </p:nvSpPr>
        <p:spPr>
          <a:xfrm>
            <a:off x="4349032" y="3553398"/>
            <a:ext cx="7066681" cy="633861"/>
          </a:xfrm>
        </p:spPr>
        <p:txBody>
          <a:bodyPr anchor="ctr">
            <a:normAutofit/>
          </a:bodyPr>
          <a:lstStyle>
            <a:lvl1pPr marL="0" indent="0" algn="l">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1" name="Text Placeholder 74"/>
          <p:cNvSpPr>
            <a:spLocks noGrp="1"/>
          </p:cNvSpPr>
          <p:nvPr>
            <p:ph type="body" sz="quarter" idx="20" hasCustomPrompt="1"/>
          </p:nvPr>
        </p:nvSpPr>
        <p:spPr>
          <a:xfrm>
            <a:off x="619244" y="3556508"/>
            <a:ext cx="3389793" cy="629984"/>
          </a:xfrm>
        </p:spPr>
        <p:txBody>
          <a:bodyPr>
            <a:noAutofit/>
          </a:bodyPr>
          <a:lstStyle>
            <a:lvl1pPr marL="0" indent="0" algn="l">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5" name="Text Placeholder 25"/>
          <p:cNvSpPr>
            <a:spLocks noGrp="1"/>
          </p:cNvSpPr>
          <p:nvPr>
            <p:ph type="body" sz="quarter" idx="23" hasCustomPrompt="1"/>
          </p:nvPr>
        </p:nvSpPr>
        <p:spPr>
          <a:xfrm>
            <a:off x="702256" y="4558542"/>
            <a:ext cx="10860287" cy="151717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9" name="Picture Placeholder 28"/>
          <p:cNvSpPr>
            <a:spLocks noGrp="1"/>
          </p:cNvSpPr>
          <p:nvPr>
            <p:ph type="pic" sz="quarter" idx="26" hasCustomPrompt="1"/>
          </p:nvPr>
        </p:nvSpPr>
        <p:spPr>
          <a:xfrm>
            <a:off x="794" y="-7675"/>
            <a:ext cx="12204799" cy="40765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76 w 10509"/>
              <a:gd name="connsiteY0" fmla="*/ 0 h 10000"/>
              <a:gd name="connsiteX1" fmla="*/ 10509 w 10509"/>
              <a:gd name="connsiteY1" fmla="*/ 0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2176 w 10509"/>
              <a:gd name="connsiteY0" fmla="*/ 0 h 10000"/>
              <a:gd name="connsiteX1" fmla="*/ 10486 w 10509"/>
              <a:gd name="connsiteY1" fmla="*/ 8242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11035 w 11035"/>
              <a:gd name="connsiteY0" fmla="*/ 0 h 9969"/>
              <a:gd name="connsiteX1" fmla="*/ 10989 w 11035"/>
              <a:gd name="connsiteY1" fmla="*/ 8211 h 9969"/>
              <a:gd name="connsiteX2" fmla="*/ 9345 w 11035"/>
              <a:gd name="connsiteY2" fmla="*/ 4969 h 9969"/>
              <a:gd name="connsiteX3" fmla="*/ 11012 w 11035"/>
              <a:gd name="connsiteY3" fmla="*/ 9969 h 9969"/>
              <a:gd name="connsiteX4" fmla="*/ 968 w 11035"/>
              <a:gd name="connsiteY4" fmla="*/ 6616 h 9969"/>
              <a:gd name="connsiteX5" fmla="*/ 1012 w 11035"/>
              <a:gd name="connsiteY5" fmla="*/ 4969 h 9969"/>
              <a:gd name="connsiteX6" fmla="*/ 11035 w 11035"/>
              <a:gd name="connsiteY6" fmla="*/ 0 h 9969"/>
              <a:gd name="connsiteX0" fmla="*/ 9928 w 9928"/>
              <a:gd name="connsiteY0" fmla="*/ 244 h 10244"/>
              <a:gd name="connsiteX1" fmla="*/ 9886 w 9928"/>
              <a:gd name="connsiteY1" fmla="*/ 8481 h 10244"/>
              <a:gd name="connsiteX2" fmla="*/ 8397 w 9928"/>
              <a:gd name="connsiteY2" fmla="*/ 5228 h 10244"/>
              <a:gd name="connsiteX3" fmla="*/ 9907 w 9928"/>
              <a:gd name="connsiteY3" fmla="*/ 10244 h 10244"/>
              <a:gd name="connsiteX4" fmla="*/ 805 w 9928"/>
              <a:gd name="connsiteY4" fmla="*/ 6881 h 10244"/>
              <a:gd name="connsiteX5" fmla="*/ 972 w 9928"/>
              <a:gd name="connsiteY5" fmla="*/ 607 h 10244"/>
              <a:gd name="connsiteX6" fmla="*/ 9928 w 9928"/>
              <a:gd name="connsiteY6" fmla="*/ 244 h 10244"/>
              <a:gd name="connsiteX0" fmla="*/ 10241 w 10241"/>
              <a:gd name="connsiteY0" fmla="*/ 0 h 9762"/>
              <a:gd name="connsiteX1" fmla="*/ 10199 w 10241"/>
              <a:gd name="connsiteY1" fmla="*/ 8041 h 9762"/>
              <a:gd name="connsiteX2" fmla="*/ 8699 w 10241"/>
              <a:gd name="connsiteY2" fmla="*/ 4865 h 9762"/>
              <a:gd name="connsiteX3" fmla="*/ 10220 w 10241"/>
              <a:gd name="connsiteY3" fmla="*/ 9762 h 9762"/>
              <a:gd name="connsiteX4" fmla="*/ 1052 w 10241"/>
              <a:gd name="connsiteY4" fmla="*/ 6479 h 9762"/>
              <a:gd name="connsiteX5" fmla="*/ 1220 w 10241"/>
              <a:gd name="connsiteY5" fmla="*/ 355 h 9762"/>
              <a:gd name="connsiteX6" fmla="*/ 10241 w 10241"/>
              <a:gd name="connsiteY6" fmla="*/ 0 h 9762"/>
              <a:gd name="connsiteX0" fmla="*/ 10078 w 10078"/>
              <a:gd name="connsiteY0" fmla="*/ 22 h 10022"/>
              <a:gd name="connsiteX1" fmla="*/ 10037 w 10078"/>
              <a:gd name="connsiteY1" fmla="*/ 8259 h 10022"/>
              <a:gd name="connsiteX2" fmla="*/ 8572 w 10078"/>
              <a:gd name="connsiteY2" fmla="*/ 5006 h 10022"/>
              <a:gd name="connsiteX3" fmla="*/ 10057 w 10078"/>
              <a:gd name="connsiteY3" fmla="*/ 10022 h 10022"/>
              <a:gd name="connsiteX4" fmla="*/ 1105 w 10078"/>
              <a:gd name="connsiteY4" fmla="*/ 6659 h 10022"/>
              <a:gd name="connsiteX5" fmla="*/ 1144 w 10078"/>
              <a:gd name="connsiteY5" fmla="*/ 9 h 10022"/>
              <a:gd name="connsiteX6" fmla="*/ 10078 w 10078"/>
              <a:gd name="connsiteY6" fmla="*/ 22 h 10022"/>
              <a:gd name="connsiteX0" fmla="*/ 9807 w 9807"/>
              <a:gd name="connsiteY0" fmla="*/ 638 h 10638"/>
              <a:gd name="connsiteX1" fmla="*/ 9766 w 9807"/>
              <a:gd name="connsiteY1" fmla="*/ 8875 h 10638"/>
              <a:gd name="connsiteX2" fmla="*/ 8301 w 9807"/>
              <a:gd name="connsiteY2" fmla="*/ 5622 h 10638"/>
              <a:gd name="connsiteX3" fmla="*/ 9786 w 9807"/>
              <a:gd name="connsiteY3" fmla="*/ 10638 h 10638"/>
              <a:gd name="connsiteX4" fmla="*/ 897 w 9807"/>
              <a:gd name="connsiteY4" fmla="*/ 9130 h 10638"/>
              <a:gd name="connsiteX5" fmla="*/ 873 w 9807"/>
              <a:gd name="connsiteY5" fmla="*/ 625 h 10638"/>
              <a:gd name="connsiteX6" fmla="*/ 9807 w 9807"/>
              <a:gd name="connsiteY6" fmla="*/ 638 h 10638"/>
              <a:gd name="connsiteX0" fmla="*/ 10350 w 10350"/>
              <a:gd name="connsiteY0" fmla="*/ 24 h 9424"/>
              <a:gd name="connsiteX1" fmla="*/ 10308 w 10350"/>
              <a:gd name="connsiteY1" fmla="*/ 7767 h 9424"/>
              <a:gd name="connsiteX2" fmla="*/ 8814 w 10350"/>
              <a:gd name="connsiteY2" fmla="*/ 4709 h 9424"/>
              <a:gd name="connsiteX3" fmla="*/ 10329 w 10350"/>
              <a:gd name="connsiteY3" fmla="*/ 9424 h 9424"/>
              <a:gd name="connsiteX4" fmla="*/ 1265 w 10350"/>
              <a:gd name="connsiteY4" fmla="*/ 8006 h 9424"/>
              <a:gd name="connsiteX5" fmla="*/ 1240 w 10350"/>
              <a:gd name="connsiteY5" fmla="*/ 12 h 9424"/>
              <a:gd name="connsiteX6" fmla="*/ 10350 w 10350"/>
              <a:gd name="connsiteY6" fmla="*/ 24 h 9424"/>
              <a:gd name="connsiteX0" fmla="*/ 10000 w 10013"/>
              <a:gd name="connsiteY0" fmla="*/ 25 h 10000"/>
              <a:gd name="connsiteX1" fmla="*/ 10010 w 10013"/>
              <a:gd name="connsiteY1" fmla="*/ 8524 h 10000"/>
              <a:gd name="connsiteX2" fmla="*/ 8516 w 10013"/>
              <a:gd name="connsiteY2" fmla="*/ 4997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10000"/>
              <a:gd name="connsiteX1" fmla="*/ 10010 w 10013"/>
              <a:gd name="connsiteY1" fmla="*/ 8524 h 10000"/>
              <a:gd name="connsiteX2" fmla="*/ 9401 w 10013"/>
              <a:gd name="connsiteY2" fmla="*/ 6784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8524"/>
              <a:gd name="connsiteX1" fmla="*/ 10010 w 10013"/>
              <a:gd name="connsiteY1" fmla="*/ 8524 h 8524"/>
              <a:gd name="connsiteX2" fmla="*/ 9401 w 10013"/>
              <a:gd name="connsiteY2" fmla="*/ 6784 h 8524"/>
              <a:gd name="connsiteX3" fmla="*/ 3044 w 10013"/>
              <a:gd name="connsiteY3" fmla="*/ 6143 h 8524"/>
              <a:gd name="connsiteX4" fmla="*/ 1222 w 10013"/>
              <a:gd name="connsiteY4" fmla="*/ 8495 h 8524"/>
              <a:gd name="connsiteX5" fmla="*/ 1198 w 10013"/>
              <a:gd name="connsiteY5" fmla="*/ 13 h 8524"/>
              <a:gd name="connsiteX6" fmla="*/ 10000 w 10013"/>
              <a:gd name="connsiteY6" fmla="*/ 25 h 8524"/>
              <a:gd name="connsiteX0" fmla="*/ 9988 w 10001"/>
              <a:gd name="connsiteY0" fmla="*/ 28 h 9999"/>
              <a:gd name="connsiteX1" fmla="*/ 9998 w 10001"/>
              <a:gd name="connsiteY1" fmla="*/ 9999 h 9999"/>
              <a:gd name="connsiteX2" fmla="*/ 9390 w 10001"/>
              <a:gd name="connsiteY2" fmla="*/ 7958 h 9999"/>
              <a:gd name="connsiteX3" fmla="*/ 2681 w 10001"/>
              <a:gd name="connsiteY3" fmla="*/ 7206 h 9999"/>
              <a:gd name="connsiteX4" fmla="*/ 1221 w 10001"/>
              <a:gd name="connsiteY4" fmla="*/ 9965 h 9999"/>
              <a:gd name="connsiteX5" fmla="*/ 1197 w 10001"/>
              <a:gd name="connsiteY5" fmla="*/ 14 h 9999"/>
              <a:gd name="connsiteX6" fmla="*/ 9988 w 10001"/>
              <a:gd name="connsiteY6" fmla="*/ 28 h 9999"/>
              <a:gd name="connsiteX0" fmla="*/ 9987 w 10000"/>
              <a:gd name="connsiteY0" fmla="*/ 28 h 10000"/>
              <a:gd name="connsiteX1" fmla="*/ 9997 w 10000"/>
              <a:gd name="connsiteY1" fmla="*/ 10000 h 10000"/>
              <a:gd name="connsiteX2" fmla="*/ 8927 w 10000"/>
              <a:gd name="connsiteY2" fmla="*/ 7370 h 10000"/>
              <a:gd name="connsiteX3" fmla="*/ 2681 w 10000"/>
              <a:gd name="connsiteY3" fmla="*/ 7207 h 10000"/>
              <a:gd name="connsiteX4" fmla="*/ 1221 w 10000"/>
              <a:gd name="connsiteY4" fmla="*/ 9966 h 10000"/>
              <a:gd name="connsiteX5" fmla="*/ 1197 w 10000"/>
              <a:gd name="connsiteY5" fmla="*/ 14 h 10000"/>
              <a:gd name="connsiteX6" fmla="*/ 9987 w 10000"/>
              <a:gd name="connsiteY6" fmla="*/ 28 h 10000"/>
              <a:gd name="connsiteX0" fmla="*/ 9132 w 9145"/>
              <a:gd name="connsiteY0" fmla="*/ 15 h 9987"/>
              <a:gd name="connsiteX1" fmla="*/ 9142 w 9145"/>
              <a:gd name="connsiteY1" fmla="*/ 9987 h 9987"/>
              <a:gd name="connsiteX2" fmla="*/ 8072 w 9145"/>
              <a:gd name="connsiteY2" fmla="*/ 7357 h 9987"/>
              <a:gd name="connsiteX3" fmla="*/ 1826 w 9145"/>
              <a:gd name="connsiteY3" fmla="*/ 7194 h 9987"/>
              <a:gd name="connsiteX4" fmla="*/ 366 w 9145"/>
              <a:gd name="connsiteY4" fmla="*/ 9953 h 9987"/>
              <a:gd name="connsiteX5" fmla="*/ 342 w 9145"/>
              <a:gd name="connsiteY5" fmla="*/ 1 h 9987"/>
              <a:gd name="connsiteX6" fmla="*/ 9132 w 9145"/>
              <a:gd name="connsiteY6" fmla="*/ 15 h 9987"/>
              <a:gd name="connsiteX0" fmla="*/ 9613 w 9627"/>
              <a:gd name="connsiteY0" fmla="*/ 15 h 10000"/>
              <a:gd name="connsiteX1" fmla="*/ 9624 w 9627"/>
              <a:gd name="connsiteY1" fmla="*/ 10000 h 10000"/>
              <a:gd name="connsiteX2" fmla="*/ 8454 w 9627"/>
              <a:gd name="connsiteY2" fmla="*/ 7367 h 10000"/>
              <a:gd name="connsiteX3" fmla="*/ 1624 w 9627"/>
              <a:gd name="connsiteY3" fmla="*/ 7203 h 10000"/>
              <a:gd name="connsiteX4" fmla="*/ 27 w 9627"/>
              <a:gd name="connsiteY4" fmla="*/ 9966 h 10000"/>
              <a:gd name="connsiteX5" fmla="*/ 1 w 9627"/>
              <a:gd name="connsiteY5" fmla="*/ 1 h 10000"/>
              <a:gd name="connsiteX6" fmla="*/ 9613 w 9627"/>
              <a:gd name="connsiteY6" fmla="*/ 15 h 10000"/>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6 w 10731"/>
              <a:gd name="connsiteY0" fmla="*/ 763 h 11089"/>
              <a:gd name="connsiteX1" fmla="*/ 10728 w 10731"/>
              <a:gd name="connsiteY1" fmla="*/ 10748 h 11089"/>
              <a:gd name="connsiteX2" fmla="*/ 9513 w 10731"/>
              <a:gd name="connsiteY2" fmla="*/ 8115 h 11089"/>
              <a:gd name="connsiteX3" fmla="*/ 2418 w 10731"/>
              <a:gd name="connsiteY3" fmla="*/ 7951 h 11089"/>
              <a:gd name="connsiteX4" fmla="*/ 759 w 10731"/>
              <a:gd name="connsiteY4" fmla="*/ 10935 h 11089"/>
              <a:gd name="connsiteX5" fmla="*/ 732 w 10731"/>
              <a:gd name="connsiteY5" fmla="*/ 749 h 11089"/>
              <a:gd name="connsiteX6" fmla="*/ 10716 w 10731"/>
              <a:gd name="connsiteY6" fmla="*/ 763 h 11089"/>
              <a:gd name="connsiteX0" fmla="*/ 9992 w 10007"/>
              <a:gd name="connsiteY0" fmla="*/ 15 h 10321"/>
              <a:gd name="connsiteX1" fmla="*/ 10004 w 10007"/>
              <a:gd name="connsiteY1" fmla="*/ 10000 h 10321"/>
              <a:gd name="connsiteX2" fmla="*/ 8789 w 10007"/>
              <a:gd name="connsiteY2" fmla="*/ 7367 h 10321"/>
              <a:gd name="connsiteX3" fmla="*/ 1694 w 10007"/>
              <a:gd name="connsiteY3" fmla="*/ 7203 h 10321"/>
              <a:gd name="connsiteX4" fmla="*/ 35 w 10007"/>
              <a:gd name="connsiteY4" fmla="*/ 10187 h 10321"/>
              <a:gd name="connsiteX5" fmla="*/ 8 w 10007"/>
              <a:gd name="connsiteY5" fmla="*/ 1 h 10321"/>
              <a:gd name="connsiteX6" fmla="*/ 9992 w 10007"/>
              <a:gd name="connsiteY6" fmla="*/ 15 h 10321"/>
              <a:gd name="connsiteX0" fmla="*/ 9965 w 9980"/>
              <a:gd name="connsiteY0" fmla="*/ 15 h 10321"/>
              <a:gd name="connsiteX1" fmla="*/ 9977 w 9980"/>
              <a:gd name="connsiteY1" fmla="*/ 10000 h 10321"/>
              <a:gd name="connsiteX2" fmla="*/ 8762 w 9980"/>
              <a:gd name="connsiteY2" fmla="*/ 7367 h 10321"/>
              <a:gd name="connsiteX3" fmla="*/ 1667 w 9980"/>
              <a:gd name="connsiteY3" fmla="*/ 7203 h 10321"/>
              <a:gd name="connsiteX4" fmla="*/ 8 w 9980"/>
              <a:gd name="connsiteY4" fmla="*/ 10187 h 10321"/>
              <a:gd name="connsiteX5" fmla="*/ 16 w 9980"/>
              <a:gd name="connsiteY5" fmla="*/ 1 h 10321"/>
              <a:gd name="connsiteX6" fmla="*/ 9965 w 9980"/>
              <a:gd name="connsiteY6" fmla="*/ 15 h 10321"/>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11"/>
              <a:gd name="connsiteY0" fmla="*/ 15 h 10010"/>
              <a:gd name="connsiteX1" fmla="*/ 10009 w 10011"/>
              <a:gd name="connsiteY1" fmla="*/ 10010 h 10010"/>
              <a:gd name="connsiteX2" fmla="*/ 8780 w 10011"/>
              <a:gd name="connsiteY2" fmla="*/ 7138 h 10010"/>
              <a:gd name="connsiteX3" fmla="*/ 1670 w 10011"/>
              <a:gd name="connsiteY3" fmla="*/ 6979 h 10010"/>
              <a:gd name="connsiteX4" fmla="*/ 8 w 10011"/>
              <a:gd name="connsiteY4" fmla="*/ 9870 h 10010"/>
              <a:gd name="connsiteX5" fmla="*/ 16 w 10011"/>
              <a:gd name="connsiteY5" fmla="*/ 1 h 10010"/>
              <a:gd name="connsiteX6" fmla="*/ 9985 w 10011"/>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68"/>
              <a:gd name="connsiteX1" fmla="*/ 10009 w 10009"/>
              <a:gd name="connsiteY1" fmla="*/ 10010 h 10068"/>
              <a:gd name="connsiteX2" fmla="*/ 8780 w 10009"/>
              <a:gd name="connsiteY2" fmla="*/ 7138 h 10068"/>
              <a:gd name="connsiteX3" fmla="*/ 1670 w 10009"/>
              <a:gd name="connsiteY3" fmla="*/ 6979 h 10068"/>
              <a:gd name="connsiteX4" fmla="*/ 8 w 10009"/>
              <a:gd name="connsiteY4" fmla="*/ 9870 h 10068"/>
              <a:gd name="connsiteX5" fmla="*/ 16 w 10009"/>
              <a:gd name="connsiteY5" fmla="*/ 1 h 10068"/>
              <a:gd name="connsiteX6" fmla="*/ 9985 w 10009"/>
              <a:gd name="connsiteY6" fmla="*/ 15 h 10068"/>
              <a:gd name="connsiteX0" fmla="*/ 9985 w 10009"/>
              <a:gd name="connsiteY0" fmla="*/ 15 h 10063"/>
              <a:gd name="connsiteX1" fmla="*/ 10009 w 10009"/>
              <a:gd name="connsiteY1" fmla="*/ 10010 h 10063"/>
              <a:gd name="connsiteX2" fmla="*/ 8780 w 10009"/>
              <a:gd name="connsiteY2" fmla="*/ 7138 h 10063"/>
              <a:gd name="connsiteX3" fmla="*/ 1670 w 10009"/>
              <a:gd name="connsiteY3" fmla="*/ 6979 h 10063"/>
              <a:gd name="connsiteX4" fmla="*/ 8 w 10009"/>
              <a:gd name="connsiteY4" fmla="*/ 9870 h 10063"/>
              <a:gd name="connsiteX5" fmla="*/ 16 w 10009"/>
              <a:gd name="connsiteY5" fmla="*/ 1 h 10063"/>
              <a:gd name="connsiteX6" fmla="*/ 9985 w 10009"/>
              <a:gd name="connsiteY6" fmla="*/ 15 h 10063"/>
              <a:gd name="connsiteX0" fmla="*/ 9985 w 10009"/>
              <a:gd name="connsiteY0" fmla="*/ 15 h 10064"/>
              <a:gd name="connsiteX1" fmla="*/ 10009 w 10009"/>
              <a:gd name="connsiteY1" fmla="*/ 10010 h 10064"/>
              <a:gd name="connsiteX2" fmla="*/ 8780 w 10009"/>
              <a:gd name="connsiteY2" fmla="*/ 7138 h 10064"/>
              <a:gd name="connsiteX3" fmla="*/ 1670 w 10009"/>
              <a:gd name="connsiteY3" fmla="*/ 6979 h 10064"/>
              <a:gd name="connsiteX4" fmla="*/ 8 w 10009"/>
              <a:gd name="connsiteY4" fmla="*/ 9870 h 10064"/>
              <a:gd name="connsiteX5" fmla="*/ 16 w 10009"/>
              <a:gd name="connsiteY5" fmla="*/ 1 h 10064"/>
              <a:gd name="connsiteX6" fmla="*/ 9985 w 10009"/>
              <a:gd name="connsiteY6" fmla="*/ 15 h 10064"/>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8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60 h 11035"/>
              <a:gd name="connsiteX1" fmla="*/ 10729 w 10729"/>
              <a:gd name="connsiteY1" fmla="*/ 10804 h 11035"/>
              <a:gd name="connsiteX2" fmla="*/ 9320 w 10729"/>
              <a:gd name="connsiteY2" fmla="*/ 7785 h 11035"/>
              <a:gd name="connsiteX3" fmla="*/ 2307 w 10729"/>
              <a:gd name="connsiteY3" fmla="*/ 7773 h 11035"/>
              <a:gd name="connsiteX4" fmla="*/ 747 w 10729"/>
              <a:gd name="connsiteY4" fmla="*/ 10889 h 11035"/>
              <a:gd name="connsiteX5" fmla="*/ 736 w 10729"/>
              <a:gd name="connsiteY5" fmla="*/ 746 h 11035"/>
              <a:gd name="connsiteX6" fmla="*/ 10705 w 10729"/>
              <a:gd name="connsiteY6" fmla="*/ 760 h 11035"/>
              <a:gd name="connsiteX0" fmla="*/ 10703 w 10727"/>
              <a:gd name="connsiteY0" fmla="*/ 760 h 10889"/>
              <a:gd name="connsiteX1" fmla="*/ 10727 w 10727"/>
              <a:gd name="connsiteY1" fmla="*/ 10804 h 10889"/>
              <a:gd name="connsiteX2" fmla="*/ 9318 w 10727"/>
              <a:gd name="connsiteY2" fmla="*/ 7785 h 10889"/>
              <a:gd name="connsiteX3" fmla="*/ 2305 w 10727"/>
              <a:gd name="connsiteY3" fmla="*/ 7773 h 10889"/>
              <a:gd name="connsiteX4" fmla="*/ 745 w 10727"/>
              <a:gd name="connsiteY4" fmla="*/ 10889 h 10889"/>
              <a:gd name="connsiteX5" fmla="*/ 734 w 10727"/>
              <a:gd name="connsiteY5" fmla="*/ 746 h 10889"/>
              <a:gd name="connsiteX6" fmla="*/ 10703 w 10727"/>
              <a:gd name="connsiteY6" fmla="*/ 760 h 10889"/>
              <a:gd name="connsiteX0" fmla="*/ 9970 w 9994"/>
              <a:gd name="connsiteY0" fmla="*/ 25 h 10154"/>
              <a:gd name="connsiteX1" fmla="*/ 9994 w 9994"/>
              <a:gd name="connsiteY1" fmla="*/ 10069 h 10154"/>
              <a:gd name="connsiteX2" fmla="*/ 8585 w 9994"/>
              <a:gd name="connsiteY2" fmla="*/ 7050 h 10154"/>
              <a:gd name="connsiteX3" fmla="*/ 1572 w 9994"/>
              <a:gd name="connsiteY3" fmla="*/ 7038 h 10154"/>
              <a:gd name="connsiteX4" fmla="*/ 12 w 9994"/>
              <a:gd name="connsiteY4" fmla="*/ 10154 h 10154"/>
              <a:gd name="connsiteX5" fmla="*/ 1 w 9994"/>
              <a:gd name="connsiteY5" fmla="*/ 11 h 10154"/>
              <a:gd name="connsiteX6" fmla="*/ 9970 w 9994"/>
              <a:gd name="connsiteY6" fmla="*/ 25 h 10154"/>
              <a:gd name="connsiteX0" fmla="*/ 9976 w 10000"/>
              <a:gd name="connsiteY0" fmla="*/ 15 h 9990"/>
              <a:gd name="connsiteX1" fmla="*/ 10000 w 10000"/>
              <a:gd name="connsiteY1" fmla="*/ 9906 h 9990"/>
              <a:gd name="connsiteX2" fmla="*/ 8590 w 10000"/>
              <a:gd name="connsiteY2" fmla="*/ 6933 h 9990"/>
              <a:gd name="connsiteX3" fmla="*/ 1573 w 10000"/>
              <a:gd name="connsiteY3" fmla="*/ 6921 h 9990"/>
              <a:gd name="connsiteX4" fmla="*/ 12 w 10000"/>
              <a:gd name="connsiteY4" fmla="*/ 9990 h 9990"/>
              <a:gd name="connsiteX5" fmla="*/ 1 w 10000"/>
              <a:gd name="connsiteY5" fmla="*/ 1 h 9990"/>
              <a:gd name="connsiteX6" fmla="*/ 9976 w 10000"/>
              <a:gd name="connsiteY6" fmla="*/ 15 h 9990"/>
              <a:gd name="connsiteX0" fmla="*/ 9976 w 10000"/>
              <a:gd name="connsiteY0" fmla="*/ 24 h 10009"/>
              <a:gd name="connsiteX1" fmla="*/ 10000 w 10000"/>
              <a:gd name="connsiteY1" fmla="*/ 9925 h 10009"/>
              <a:gd name="connsiteX2" fmla="*/ 8590 w 10000"/>
              <a:gd name="connsiteY2" fmla="*/ 6949 h 10009"/>
              <a:gd name="connsiteX3" fmla="*/ 1573 w 10000"/>
              <a:gd name="connsiteY3" fmla="*/ 6937 h 10009"/>
              <a:gd name="connsiteX4" fmla="*/ 12 w 10000"/>
              <a:gd name="connsiteY4" fmla="*/ 10009 h 10009"/>
              <a:gd name="connsiteX5" fmla="*/ 1 w 10000"/>
              <a:gd name="connsiteY5" fmla="*/ 10 h 10009"/>
              <a:gd name="connsiteX6" fmla="*/ 9976 w 10000"/>
              <a:gd name="connsiteY6" fmla="*/ 24 h 10009"/>
              <a:gd name="connsiteX0" fmla="*/ 9978 w 10002"/>
              <a:gd name="connsiteY0" fmla="*/ 24 h 10009"/>
              <a:gd name="connsiteX1" fmla="*/ 10002 w 10002"/>
              <a:gd name="connsiteY1" fmla="*/ 9925 h 10009"/>
              <a:gd name="connsiteX2" fmla="*/ 8592 w 10002"/>
              <a:gd name="connsiteY2" fmla="*/ 6949 h 10009"/>
              <a:gd name="connsiteX3" fmla="*/ 1575 w 10002"/>
              <a:gd name="connsiteY3" fmla="*/ 6937 h 10009"/>
              <a:gd name="connsiteX4" fmla="*/ 14 w 10002"/>
              <a:gd name="connsiteY4" fmla="*/ 10009 h 10009"/>
              <a:gd name="connsiteX5" fmla="*/ 0 w 10002"/>
              <a:gd name="connsiteY5" fmla="*/ 10 h 10009"/>
              <a:gd name="connsiteX6" fmla="*/ 9978 w 10002"/>
              <a:gd name="connsiteY6" fmla="*/ 24 h 10009"/>
              <a:gd name="connsiteX0" fmla="*/ 9964 w 9988"/>
              <a:gd name="connsiteY0" fmla="*/ 24 h 10009"/>
              <a:gd name="connsiteX1" fmla="*/ 9988 w 9988"/>
              <a:gd name="connsiteY1" fmla="*/ 9925 h 10009"/>
              <a:gd name="connsiteX2" fmla="*/ 8578 w 9988"/>
              <a:gd name="connsiteY2" fmla="*/ 6949 h 10009"/>
              <a:gd name="connsiteX3" fmla="*/ 1561 w 9988"/>
              <a:gd name="connsiteY3" fmla="*/ 6937 h 10009"/>
              <a:gd name="connsiteX4" fmla="*/ 0 w 9988"/>
              <a:gd name="connsiteY4" fmla="*/ 10009 h 10009"/>
              <a:gd name="connsiteX5" fmla="*/ 2 w 9988"/>
              <a:gd name="connsiteY5" fmla="*/ 10 h 10009"/>
              <a:gd name="connsiteX6" fmla="*/ 9964 w 9988"/>
              <a:gd name="connsiteY6" fmla="*/ 24 h 10009"/>
              <a:gd name="connsiteX0" fmla="*/ 9976 w 10013"/>
              <a:gd name="connsiteY0" fmla="*/ 24 h 10000"/>
              <a:gd name="connsiteX1" fmla="*/ 10000 w 10013"/>
              <a:gd name="connsiteY1" fmla="*/ 9916 h 10000"/>
              <a:gd name="connsiteX2" fmla="*/ 8588 w 10013"/>
              <a:gd name="connsiteY2" fmla="*/ 6943 h 10000"/>
              <a:gd name="connsiteX3" fmla="*/ 1563 w 10013"/>
              <a:gd name="connsiteY3" fmla="*/ 6931 h 10000"/>
              <a:gd name="connsiteX4" fmla="*/ 0 w 10013"/>
              <a:gd name="connsiteY4" fmla="*/ 10000 h 10000"/>
              <a:gd name="connsiteX5" fmla="*/ 2 w 10013"/>
              <a:gd name="connsiteY5" fmla="*/ 10 h 10000"/>
              <a:gd name="connsiteX6" fmla="*/ 9976 w 10013"/>
              <a:gd name="connsiteY6" fmla="*/ 24 h 10000"/>
              <a:gd name="connsiteX0" fmla="*/ 9976 w 10000"/>
              <a:gd name="connsiteY0" fmla="*/ 24 h 10000"/>
              <a:gd name="connsiteX1" fmla="*/ 10000 w 10000"/>
              <a:gd name="connsiteY1" fmla="*/ 9916 h 10000"/>
              <a:gd name="connsiteX2" fmla="*/ 8588 w 10000"/>
              <a:gd name="connsiteY2" fmla="*/ 6943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16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10736 w 10741"/>
              <a:gd name="connsiteY0" fmla="*/ 749 h 10725"/>
              <a:gd name="connsiteX1" fmla="*/ 10738 w 10741"/>
              <a:gd name="connsiteY1" fmla="*/ 10674 h 10725"/>
              <a:gd name="connsiteX2" fmla="*/ 9326 w 10741"/>
              <a:gd name="connsiteY2" fmla="*/ 7733 h 10725"/>
              <a:gd name="connsiteX3" fmla="*/ 2301 w 10741"/>
              <a:gd name="connsiteY3" fmla="*/ 7754 h 10725"/>
              <a:gd name="connsiteX4" fmla="*/ 738 w 10741"/>
              <a:gd name="connsiteY4" fmla="*/ 10725 h 10725"/>
              <a:gd name="connsiteX5" fmla="*/ 740 w 10741"/>
              <a:gd name="connsiteY5" fmla="*/ 735 h 10725"/>
              <a:gd name="connsiteX6" fmla="*/ 10736 w 10741"/>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9998 w 10000"/>
              <a:gd name="connsiteY0" fmla="*/ 15 h 9991"/>
              <a:gd name="connsiteX1" fmla="*/ 10000 w 10000"/>
              <a:gd name="connsiteY1" fmla="*/ 9940 h 9991"/>
              <a:gd name="connsiteX2" fmla="*/ 8588 w 10000"/>
              <a:gd name="connsiteY2" fmla="*/ 6999 h 9991"/>
              <a:gd name="connsiteX3" fmla="*/ 1563 w 10000"/>
              <a:gd name="connsiteY3" fmla="*/ 7020 h 9991"/>
              <a:gd name="connsiteX4" fmla="*/ 0 w 10000"/>
              <a:gd name="connsiteY4" fmla="*/ 9991 h 9991"/>
              <a:gd name="connsiteX5" fmla="*/ 2 w 10000"/>
              <a:gd name="connsiteY5" fmla="*/ 1 h 9991"/>
              <a:gd name="connsiteX6" fmla="*/ 9998 w 10000"/>
              <a:gd name="connsiteY6" fmla="*/ 15 h 9991"/>
              <a:gd name="connsiteX0" fmla="*/ 10018 w 10020"/>
              <a:gd name="connsiteY0" fmla="*/ 5 h 9990"/>
              <a:gd name="connsiteX1" fmla="*/ 10020 w 10020"/>
              <a:gd name="connsiteY1" fmla="*/ 9939 h 9990"/>
              <a:gd name="connsiteX2" fmla="*/ 8608 w 10020"/>
              <a:gd name="connsiteY2" fmla="*/ 6995 h 9990"/>
              <a:gd name="connsiteX3" fmla="*/ 1583 w 10020"/>
              <a:gd name="connsiteY3" fmla="*/ 7016 h 9990"/>
              <a:gd name="connsiteX4" fmla="*/ 20 w 10020"/>
              <a:gd name="connsiteY4" fmla="*/ 9990 h 9990"/>
              <a:gd name="connsiteX5" fmla="*/ 0 w 10020"/>
              <a:gd name="connsiteY5" fmla="*/ 24 h 9990"/>
              <a:gd name="connsiteX6" fmla="*/ 10018 w 10020"/>
              <a:gd name="connsiteY6" fmla="*/ 5 h 9990"/>
              <a:gd name="connsiteX0" fmla="*/ 9998 w 10000"/>
              <a:gd name="connsiteY0" fmla="*/ 14 h 10009"/>
              <a:gd name="connsiteX1" fmla="*/ 10000 w 10000"/>
              <a:gd name="connsiteY1" fmla="*/ 9958 h 10009"/>
              <a:gd name="connsiteX2" fmla="*/ 8591 w 10000"/>
              <a:gd name="connsiteY2" fmla="*/ 7011 h 10009"/>
              <a:gd name="connsiteX3" fmla="*/ 1580 w 10000"/>
              <a:gd name="connsiteY3" fmla="*/ 7032 h 10009"/>
              <a:gd name="connsiteX4" fmla="*/ 20 w 10000"/>
              <a:gd name="connsiteY4" fmla="*/ 10009 h 10009"/>
              <a:gd name="connsiteX5" fmla="*/ 0 w 10000"/>
              <a:gd name="connsiteY5" fmla="*/ 0 h 10009"/>
              <a:gd name="connsiteX6" fmla="*/ 9998 w 10000"/>
              <a:gd name="connsiteY6" fmla="*/ 14 h 10009"/>
              <a:gd name="connsiteX0" fmla="*/ 10731 w 10733"/>
              <a:gd name="connsiteY0" fmla="*/ 772 h 10734"/>
              <a:gd name="connsiteX1" fmla="*/ 10733 w 10733"/>
              <a:gd name="connsiteY1" fmla="*/ 10683 h 10734"/>
              <a:gd name="connsiteX2" fmla="*/ 9324 w 10733"/>
              <a:gd name="connsiteY2" fmla="*/ 7736 h 10734"/>
              <a:gd name="connsiteX3" fmla="*/ 2313 w 10733"/>
              <a:gd name="connsiteY3" fmla="*/ 7757 h 10734"/>
              <a:gd name="connsiteX4" fmla="*/ 753 w 10733"/>
              <a:gd name="connsiteY4" fmla="*/ 10734 h 10734"/>
              <a:gd name="connsiteX5" fmla="*/ 733 w 10733"/>
              <a:gd name="connsiteY5" fmla="*/ 725 h 10734"/>
              <a:gd name="connsiteX6" fmla="*/ 10731 w 10733"/>
              <a:gd name="connsiteY6" fmla="*/ 772 h 10734"/>
              <a:gd name="connsiteX0" fmla="*/ 9999 w 10001"/>
              <a:gd name="connsiteY0" fmla="*/ 48 h 10010"/>
              <a:gd name="connsiteX1" fmla="*/ 10001 w 10001"/>
              <a:gd name="connsiteY1" fmla="*/ 9959 h 10010"/>
              <a:gd name="connsiteX2" fmla="*/ 8592 w 10001"/>
              <a:gd name="connsiteY2" fmla="*/ 7012 h 10010"/>
              <a:gd name="connsiteX3" fmla="*/ 1581 w 10001"/>
              <a:gd name="connsiteY3" fmla="*/ 7033 h 10010"/>
              <a:gd name="connsiteX4" fmla="*/ 21 w 10001"/>
              <a:gd name="connsiteY4" fmla="*/ 10010 h 10010"/>
              <a:gd name="connsiteX5" fmla="*/ 1 w 10001"/>
              <a:gd name="connsiteY5" fmla="*/ 1 h 10010"/>
              <a:gd name="connsiteX6" fmla="*/ 9999 w 10001"/>
              <a:gd name="connsiteY6" fmla="*/ 48 h 10010"/>
              <a:gd name="connsiteX0" fmla="*/ 9988 w 9990"/>
              <a:gd name="connsiteY0" fmla="*/ 80 h 10042"/>
              <a:gd name="connsiteX1" fmla="*/ 9990 w 9990"/>
              <a:gd name="connsiteY1" fmla="*/ 9991 h 10042"/>
              <a:gd name="connsiteX2" fmla="*/ 8581 w 9990"/>
              <a:gd name="connsiteY2" fmla="*/ 7044 h 10042"/>
              <a:gd name="connsiteX3" fmla="*/ 1570 w 9990"/>
              <a:gd name="connsiteY3" fmla="*/ 7065 h 10042"/>
              <a:gd name="connsiteX4" fmla="*/ 10 w 9990"/>
              <a:gd name="connsiteY4" fmla="*/ 10042 h 10042"/>
              <a:gd name="connsiteX5" fmla="*/ 1 w 9990"/>
              <a:gd name="connsiteY5" fmla="*/ 0 h 10042"/>
              <a:gd name="connsiteX6" fmla="*/ 9988 w 9990"/>
              <a:gd name="connsiteY6" fmla="*/ 80 h 10042"/>
              <a:gd name="connsiteX0" fmla="*/ 9998 w 10000"/>
              <a:gd name="connsiteY0" fmla="*/ 80 h 10000"/>
              <a:gd name="connsiteX1" fmla="*/ 10000 w 10000"/>
              <a:gd name="connsiteY1" fmla="*/ 9949 h 10000"/>
              <a:gd name="connsiteX2" fmla="*/ 8590 w 10000"/>
              <a:gd name="connsiteY2" fmla="*/ 7015 h 10000"/>
              <a:gd name="connsiteX3" fmla="*/ 1572 w 10000"/>
              <a:gd name="connsiteY3" fmla="*/ 7035 h 10000"/>
              <a:gd name="connsiteX4" fmla="*/ 10 w 10000"/>
              <a:gd name="connsiteY4" fmla="*/ 10000 h 10000"/>
              <a:gd name="connsiteX5" fmla="*/ 1 w 10000"/>
              <a:gd name="connsiteY5" fmla="*/ 0 h 10000"/>
              <a:gd name="connsiteX6" fmla="*/ 9998 w 10000"/>
              <a:gd name="connsiteY6" fmla="*/ 80 h 10000"/>
              <a:gd name="connsiteX0" fmla="*/ 9998 w 10000"/>
              <a:gd name="connsiteY0" fmla="*/ 649 h 10569"/>
              <a:gd name="connsiteX1" fmla="*/ 10000 w 10000"/>
              <a:gd name="connsiteY1" fmla="*/ 10518 h 10569"/>
              <a:gd name="connsiteX2" fmla="*/ 8590 w 10000"/>
              <a:gd name="connsiteY2" fmla="*/ 7584 h 10569"/>
              <a:gd name="connsiteX3" fmla="*/ 1572 w 10000"/>
              <a:gd name="connsiteY3" fmla="*/ 7604 h 10569"/>
              <a:gd name="connsiteX4" fmla="*/ 10 w 10000"/>
              <a:gd name="connsiteY4" fmla="*/ 10569 h 10569"/>
              <a:gd name="connsiteX5" fmla="*/ 1 w 10000"/>
              <a:gd name="connsiteY5" fmla="*/ 569 h 10569"/>
              <a:gd name="connsiteX6" fmla="*/ 9998 w 10000"/>
              <a:gd name="connsiteY6" fmla="*/ 649 h 10569"/>
              <a:gd name="connsiteX0" fmla="*/ 10001 w 10003"/>
              <a:gd name="connsiteY0" fmla="*/ 707 h 10627"/>
              <a:gd name="connsiteX1" fmla="*/ 10003 w 10003"/>
              <a:gd name="connsiteY1" fmla="*/ 10576 h 10627"/>
              <a:gd name="connsiteX2" fmla="*/ 8593 w 10003"/>
              <a:gd name="connsiteY2" fmla="*/ 7642 h 10627"/>
              <a:gd name="connsiteX3" fmla="*/ 1575 w 10003"/>
              <a:gd name="connsiteY3" fmla="*/ 7662 h 10627"/>
              <a:gd name="connsiteX4" fmla="*/ 13 w 10003"/>
              <a:gd name="connsiteY4" fmla="*/ 10627 h 10627"/>
              <a:gd name="connsiteX5" fmla="*/ 4 w 10003"/>
              <a:gd name="connsiteY5" fmla="*/ 627 h 10627"/>
              <a:gd name="connsiteX6" fmla="*/ 10001 w 10003"/>
              <a:gd name="connsiteY6" fmla="*/ 707 h 10627"/>
              <a:gd name="connsiteX0" fmla="*/ 9998 w 10000"/>
              <a:gd name="connsiteY0" fmla="*/ 81 h 10001"/>
              <a:gd name="connsiteX1" fmla="*/ 10000 w 10000"/>
              <a:gd name="connsiteY1" fmla="*/ 9950 h 10001"/>
              <a:gd name="connsiteX2" fmla="*/ 8590 w 10000"/>
              <a:gd name="connsiteY2" fmla="*/ 7016 h 10001"/>
              <a:gd name="connsiteX3" fmla="*/ 1572 w 10000"/>
              <a:gd name="connsiteY3" fmla="*/ 7036 h 10001"/>
              <a:gd name="connsiteX4" fmla="*/ 10 w 10000"/>
              <a:gd name="connsiteY4" fmla="*/ 10001 h 10001"/>
              <a:gd name="connsiteX5" fmla="*/ 1 w 10000"/>
              <a:gd name="connsiteY5" fmla="*/ 1 h 10001"/>
              <a:gd name="connsiteX6" fmla="*/ 9998 w 10000"/>
              <a:gd name="connsiteY6" fmla="*/ 81 h 10001"/>
              <a:gd name="connsiteX0" fmla="*/ 10745 w 10745"/>
              <a:gd name="connsiteY0" fmla="*/ 839 h 10694"/>
              <a:gd name="connsiteX1" fmla="*/ 10736 w 10745"/>
              <a:gd name="connsiteY1" fmla="*/ 10643 h 10694"/>
              <a:gd name="connsiteX2" fmla="*/ 9326 w 10745"/>
              <a:gd name="connsiteY2" fmla="*/ 7709 h 10694"/>
              <a:gd name="connsiteX3" fmla="*/ 2308 w 10745"/>
              <a:gd name="connsiteY3" fmla="*/ 7729 h 10694"/>
              <a:gd name="connsiteX4" fmla="*/ 746 w 10745"/>
              <a:gd name="connsiteY4" fmla="*/ 10694 h 10694"/>
              <a:gd name="connsiteX5" fmla="*/ 737 w 10745"/>
              <a:gd name="connsiteY5" fmla="*/ 694 h 10694"/>
              <a:gd name="connsiteX6" fmla="*/ 10745 w 10745"/>
              <a:gd name="connsiteY6" fmla="*/ 839 h 10694"/>
              <a:gd name="connsiteX0" fmla="*/ 10745 w 10745"/>
              <a:gd name="connsiteY0" fmla="*/ 772 h 10725"/>
              <a:gd name="connsiteX1" fmla="*/ 10736 w 10745"/>
              <a:gd name="connsiteY1" fmla="*/ 10674 h 10725"/>
              <a:gd name="connsiteX2" fmla="*/ 9326 w 10745"/>
              <a:gd name="connsiteY2" fmla="*/ 7740 h 10725"/>
              <a:gd name="connsiteX3" fmla="*/ 2308 w 10745"/>
              <a:gd name="connsiteY3" fmla="*/ 7760 h 10725"/>
              <a:gd name="connsiteX4" fmla="*/ 746 w 10745"/>
              <a:gd name="connsiteY4" fmla="*/ 10725 h 10725"/>
              <a:gd name="connsiteX5" fmla="*/ 737 w 10745"/>
              <a:gd name="connsiteY5" fmla="*/ 725 h 10725"/>
              <a:gd name="connsiteX6" fmla="*/ 10745 w 10745"/>
              <a:gd name="connsiteY6" fmla="*/ 772 h 10725"/>
              <a:gd name="connsiteX0" fmla="*/ 10721 w 10721"/>
              <a:gd name="connsiteY0" fmla="*/ 607 h 10560"/>
              <a:gd name="connsiteX1" fmla="*/ 10712 w 10721"/>
              <a:gd name="connsiteY1" fmla="*/ 10509 h 10560"/>
              <a:gd name="connsiteX2" fmla="*/ 9302 w 10721"/>
              <a:gd name="connsiteY2" fmla="*/ 7575 h 10560"/>
              <a:gd name="connsiteX3" fmla="*/ 2284 w 10721"/>
              <a:gd name="connsiteY3" fmla="*/ 7595 h 10560"/>
              <a:gd name="connsiteX4" fmla="*/ 722 w 10721"/>
              <a:gd name="connsiteY4" fmla="*/ 10560 h 10560"/>
              <a:gd name="connsiteX5" fmla="*/ 746 w 10721"/>
              <a:gd name="connsiteY5" fmla="*/ 788 h 10560"/>
              <a:gd name="connsiteX6" fmla="*/ 10721 w 10721"/>
              <a:gd name="connsiteY6" fmla="*/ 607 h 10560"/>
              <a:gd name="connsiteX0" fmla="*/ 9999 w 9999"/>
              <a:gd name="connsiteY0" fmla="*/ 5 h 9958"/>
              <a:gd name="connsiteX1" fmla="*/ 9990 w 9999"/>
              <a:gd name="connsiteY1" fmla="*/ 9907 h 9958"/>
              <a:gd name="connsiteX2" fmla="*/ 8580 w 9999"/>
              <a:gd name="connsiteY2" fmla="*/ 6973 h 9958"/>
              <a:gd name="connsiteX3" fmla="*/ 1562 w 9999"/>
              <a:gd name="connsiteY3" fmla="*/ 6993 h 9958"/>
              <a:gd name="connsiteX4" fmla="*/ 0 w 9999"/>
              <a:gd name="connsiteY4" fmla="*/ 9958 h 9958"/>
              <a:gd name="connsiteX5" fmla="*/ 24 w 9999"/>
              <a:gd name="connsiteY5" fmla="*/ 186 h 9958"/>
              <a:gd name="connsiteX6" fmla="*/ 9999 w 9999"/>
              <a:gd name="connsiteY6" fmla="*/ 5 h 9958"/>
              <a:gd name="connsiteX0" fmla="*/ 10000 w 10000"/>
              <a:gd name="connsiteY0" fmla="*/ 5 h 10000"/>
              <a:gd name="connsiteX1" fmla="*/ 9991 w 10000"/>
              <a:gd name="connsiteY1" fmla="*/ 9949 h 10000"/>
              <a:gd name="connsiteX2" fmla="*/ 8581 w 10000"/>
              <a:gd name="connsiteY2" fmla="*/ 7002 h 10000"/>
              <a:gd name="connsiteX3" fmla="*/ 1562 w 10000"/>
              <a:gd name="connsiteY3" fmla="*/ 7022 h 10000"/>
              <a:gd name="connsiteX4" fmla="*/ 0 w 10000"/>
              <a:gd name="connsiteY4" fmla="*/ 10000 h 10000"/>
              <a:gd name="connsiteX5" fmla="*/ 24 w 10000"/>
              <a:gd name="connsiteY5" fmla="*/ 187 h 10000"/>
              <a:gd name="connsiteX6" fmla="*/ 10000 w 10000"/>
              <a:gd name="connsiteY6" fmla="*/ 5 h 10000"/>
              <a:gd name="connsiteX0" fmla="*/ 10000 w 10000"/>
              <a:gd name="connsiteY0" fmla="*/ 54 h 10049"/>
              <a:gd name="connsiteX1" fmla="*/ 9991 w 10000"/>
              <a:gd name="connsiteY1" fmla="*/ 9998 h 10049"/>
              <a:gd name="connsiteX2" fmla="*/ 8581 w 10000"/>
              <a:gd name="connsiteY2" fmla="*/ 7051 h 10049"/>
              <a:gd name="connsiteX3" fmla="*/ 1562 w 10000"/>
              <a:gd name="connsiteY3" fmla="*/ 7071 h 10049"/>
              <a:gd name="connsiteX4" fmla="*/ 0 w 10000"/>
              <a:gd name="connsiteY4" fmla="*/ 10049 h 10049"/>
              <a:gd name="connsiteX5" fmla="*/ 2 w 10000"/>
              <a:gd name="connsiteY5" fmla="*/ 7 h 10049"/>
              <a:gd name="connsiteX6" fmla="*/ 10000 w 10000"/>
              <a:gd name="connsiteY6" fmla="*/ 54 h 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49">
                <a:moveTo>
                  <a:pt x="10000" y="54"/>
                </a:moveTo>
                <a:cubicBezTo>
                  <a:pt x="9976" y="-71"/>
                  <a:pt x="9971" y="2554"/>
                  <a:pt x="9991" y="9998"/>
                </a:cubicBezTo>
                <a:cubicBezTo>
                  <a:pt x="9992" y="10191"/>
                  <a:pt x="9768" y="7146"/>
                  <a:pt x="8581" y="7051"/>
                </a:cubicBezTo>
                <a:cubicBezTo>
                  <a:pt x="7392" y="6956"/>
                  <a:pt x="3901" y="7064"/>
                  <a:pt x="1562" y="7071"/>
                </a:cubicBezTo>
                <a:cubicBezTo>
                  <a:pt x="437" y="7319"/>
                  <a:pt x="29" y="8830"/>
                  <a:pt x="0" y="10049"/>
                </a:cubicBezTo>
                <a:cubicBezTo>
                  <a:pt x="4" y="9985"/>
                  <a:pt x="19" y="40"/>
                  <a:pt x="2" y="7"/>
                </a:cubicBezTo>
                <a:cubicBezTo>
                  <a:pt x="-15" y="-26"/>
                  <a:pt x="9980" y="54"/>
                  <a:pt x="10000" y="54"/>
                </a:cubicBezTo>
                <a:close/>
              </a:path>
            </a:pathLst>
          </a:custGeom>
        </p:spPr>
        <p:txBody>
          <a:bodyPr anchor="ctr"/>
          <a:lstStyle>
            <a:lvl1pPr marL="0" indent="0" algn="ctr">
              <a:buNone/>
              <a:defRPr/>
            </a:lvl1pPr>
          </a:lstStyle>
          <a:p>
            <a:r>
              <a:rPr lang="en-US" dirty="0"/>
              <a:t>Click here to add photo</a:t>
            </a:r>
          </a:p>
        </p:txBody>
      </p:sp>
    </p:spTree>
    <p:extLst>
      <p:ext uri="{BB962C8B-B14F-4D97-AF65-F5344CB8AC3E}">
        <p14:creationId xmlns:p14="http://schemas.microsoft.com/office/powerpoint/2010/main" xmlns="" val="1377184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2495266" y="1754551"/>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2495266" y="751297"/>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xmlns="" val="0"/>
              </a:ext>
            </a:extLst>
          </a:blip>
          <a:srcRect t="-1" r="58015" b="-459"/>
          <a:stretch/>
        </p:blipFill>
        <p:spPr>
          <a:xfrm rot="10800000">
            <a:off x="-13252" y="639779"/>
            <a:ext cx="2402983" cy="5057005"/>
          </a:xfrm>
          <a:prstGeom prst="rect">
            <a:avLst/>
          </a:prstGeom>
        </p:spPr>
      </p:pic>
    </p:spTree>
    <p:extLst>
      <p:ext uri="{BB962C8B-B14F-4D97-AF65-F5344CB8AC3E}">
        <p14:creationId xmlns:p14="http://schemas.microsoft.com/office/powerpoint/2010/main" xmlns="" val="1736500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560446" y="1643033"/>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560446" y="639779"/>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560446" y="6328963"/>
            <a:ext cx="11139860"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xmlns="" val="0"/>
              </a:ext>
            </a:extLst>
          </a:blip>
          <a:srcRect t="-1" r="58015" b="-459"/>
          <a:stretch/>
        </p:blipFill>
        <p:spPr>
          <a:xfrm rot="10800000" flipH="1">
            <a:off x="9789017" y="639779"/>
            <a:ext cx="2402983" cy="50570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nd Size">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5666415" cy="14465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4400" b="1" baseline="0" dirty="0">
                <a:solidFill>
                  <a:schemeClr val="bg1"/>
                </a:solidFill>
                <a:latin typeface="+mn-lt"/>
                <a:ea typeface="Quattrocento Sans"/>
                <a:cs typeface="Quattrocento Sans"/>
                <a:sym typeface="Quattrocento Sans"/>
              </a:rPr>
              <a:t>GENERATION DATA</a:t>
            </a:r>
            <a:r>
              <a:rPr lang="en-IE" sz="4400" b="1" i="0" u="none" strike="noStrike" kern="1200" baseline="0" dirty="0">
                <a:solidFill>
                  <a:schemeClr val="bg1"/>
                </a:solidFill>
                <a:effectLst/>
                <a:latin typeface="+mn-lt"/>
                <a:ea typeface="+mn-ea"/>
                <a:cs typeface="+mn-cs"/>
                <a:sym typeface="Quattrocento Sans"/>
              </a:rPr>
              <a:t>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093974" y="729051"/>
            <a:ext cx="4589207" cy="455509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772154"/>
            <a:ext cx="5489434" cy="2492990"/>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GENERATION DATA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9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ext Placeholder 23"/>
          <p:cNvSpPr>
            <a:spLocks noGrp="1"/>
          </p:cNvSpPr>
          <p:nvPr>
            <p:ph type="body" sz="quarter" idx="14" hasCustomPrompt="1"/>
          </p:nvPr>
        </p:nvSpPr>
        <p:spPr>
          <a:xfrm>
            <a:off x="5328871" y="4402483"/>
            <a:ext cx="785328" cy="1056986"/>
          </a:xfrm>
        </p:spPr>
        <p:txBody>
          <a:bodyPr anchor="t">
            <a:normAutofit/>
          </a:bodyPr>
          <a:lstStyle>
            <a:lvl1pPr marL="0" indent="0" algn="r">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9" name="Text Placeholder 23"/>
          <p:cNvSpPr>
            <a:spLocks noGrp="1"/>
          </p:cNvSpPr>
          <p:nvPr>
            <p:ph type="body" sz="quarter" idx="15" hasCustomPrompt="1"/>
          </p:nvPr>
        </p:nvSpPr>
        <p:spPr>
          <a:xfrm>
            <a:off x="625611" y="1679591"/>
            <a:ext cx="2613204" cy="1221666"/>
          </a:xfrm>
        </p:spPr>
        <p:txBody>
          <a:bodyPr anchor="t">
            <a:normAutofit/>
          </a:bodyPr>
          <a:lstStyle>
            <a:lvl1pPr marL="0" indent="0" algn="l">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10" name="Text Placeholder 23"/>
          <p:cNvSpPr>
            <a:spLocks noGrp="1"/>
          </p:cNvSpPr>
          <p:nvPr>
            <p:ph type="body" sz="quarter" idx="13" hasCustomPrompt="1"/>
          </p:nvPr>
        </p:nvSpPr>
        <p:spPr>
          <a:xfrm>
            <a:off x="658268" y="2325125"/>
            <a:ext cx="5423273" cy="2497338"/>
          </a:xfrm>
        </p:spPr>
        <p:txBody>
          <a:bodyPr anchor="ctr">
            <a:normAutofit/>
          </a:bodyPr>
          <a:lstStyle>
            <a:lvl1pPr marL="0" indent="0" algn="ctr">
              <a:buNone/>
              <a:defRPr sz="3000" i="1" baseline="0">
                <a:solidFill>
                  <a:srgbClr val="085156"/>
                </a:solidFill>
                <a:latin typeface="+mn-lt"/>
              </a:defRPr>
            </a:lvl1pPr>
          </a:lstStyle>
          <a:p>
            <a:pPr lvl="0"/>
            <a:r>
              <a:rPr lang="en-US" dirty="0"/>
              <a:t>Quote Here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xmlns="" val="0"/>
              </a:ext>
            </a:extLst>
          </a:blip>
          <a:srcRect t="-3373" r="24114" b="-8777"/>
          <a:stretch/>
        </p:blipFill>
        <p:spPr>
          <a:xfrm rot="5400000" flipH="1">
            <a:off x="6648102" y="-693604"/>
            <a:ext cx="4602211" cy="5982003"/>
          </a:xfrm>
          <a:prstGeom prst="rect">
            <a:avLst/>
          </a:prstGeom>
        </p:spPr>
      </p:pic>
      <p:sp>
        <p:nvSpPr>
          <p:cNvPr id="15"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ud Icon with title">
    <p:spTree>
      <p:nvGrpSpPr>
        <p:cNvPr id="1" name=""/>
        <p:cNvGrpSpPr/>
        <p:nvPr/>
      </p:nvGrpSpPr>
      <p:grpSpPr>
        <a:xfrm>
          <a:off x="0" y="0"/>
          <a:ext cx="0" cy="0"/>
          <a:chOff x="0" y="0"/>
          <a:chExt cx="0" cy="0"/>
        </a:xfrm>
      </p:grpSpPr>
      <p:cxnSp>
        <p:nvCxnSpPr>
          <p:cNvPr id="7" name="Straight Connector 6"/>
          <p:cNvCxnSpPr/>
          <p:nvPr userDrawn="1"/>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Freeform 5"/>
          <p:cNvSpPr>
            <a:spLocks/>
          </p:cNvSpPr>
          <p:nvPr userDrawn="1"/>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9" name="Straight Connector 8"/>
          <p:cNvCxnSpPr/>
          <p:nvPr userDrawn="1"/>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userDrawn="1"/>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1" name="Straight Connector 10"/>
          <p:cNvCxnSpPr/>
          <p:nvPr userDrawn="1"/>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userDrawn="1"/>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3" name="Straight Connector 12"/>
          <p:cNvCxnSpPr/>
          <p:nvPr userDrawn="1"/>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p:nvPr userDrawn="1"/>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userDrawn="1"/>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 name="Group 26"/>
          <p:cNvGrpSpPr/>
          <p:nvPr userDrawn="1"/>
        </p:nvGrpSpPr>
        <p:grpSpPr>
          <a:xfrm>
            <a:off x="0" y="-1416"/>
            <a:ext cx="12192000" cy="1110069"/>
            <a:chOff x="0" y="-1416"/>
            <a:chExt cx="12192000" cy="1110069"/>
          </a:xfrm>
          <a:solidFill>
            <a:srgbClr val="085156"/>
          </a:solidFill>
        </p:grpSpPr>
        <p:sp>
          <p:nvSpPr>
            <p:cNvPr id="28" name="Rectangle 27"/>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rminator 28"/>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34" name="Text Placeholder 23"/>
          <p:cNvSpPr>
            <a:spLocks noGrp="1"/>
          </p:cNvSpPr>
          <p:nvPr>
            <p:ph type="body" sz="quarter" idx="14" hasCustomPrompt="1"/>
          </p:nvPr>
        </p:nvSpPr>
        <p:spPr>
          <a:xfrm>
            <a:off x="599491" y="3453777"/>
            <a:ext cx="1752788" cy="745278"/>
          </a:xfrm>
        </p:spPr>
        <p:txBody>
          <a:bodyPr anchor="ctr">
            <a:normAutofit/>
          </a:bodyPr>
          <a:lstStyle>
            <a:lvl1pPr marL="0" indent="0" algn="ctr">
              <a:buNone/>
              <a:defRPr sz="3000">
                <a:solidFill>
                  <a:srgbClr val="95D600"/>
                </a:solidFill>
                <a:latin typeface="+mn-lt"/>
              </a:defRPr>
            </a:lvl1pPr>
          </a:lstStyle>
          <a:p>
            <a:pPr lvl="0"/>
            <a:r>
              <a:rPr lang="en-US" dirty="0"/>
              <a:t>Title</a:t>
            </a:r>
          </a:p>
        </p:txBody>
      </p:sp>
      <p:sp>
        <p:nvSpPr>
          <p:cNvPr id="35" name="Text Placeholder 23"/>
          <p:cNvSpPr>
            <a:spLocks noGrp="1"/>
          </p:cNvSpPr>
          <p:nvPr>
            <p:ph type="body" sz="quarter" idx="15" hasCustomPrompt="1"/>
          </p:nvPr>
        </p:nvSpPr>
        <p:spPr>
          <a:xfrm>
            <a:off x="613779" y="4292763"/>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36" name="Text Placeholder 23"/>
          <p:cNvSpPr>
            <a:spLocks noGrp="1"/>
          </p:cNvSpPr>
          <p:nvPr>
            <p:ph type="body" sz="quarter" idx="16" hasCustomPrompt="1"/>
          </p:nvPr>
        </p:nvSpPr>
        <p:spPr>
          <a:xfrm>
            <a:off x="2896000" y="3953793"/>
            <a:ext cx="1752788" cy="745278"/>
          </a:xfrm>
        </p:spPr>
        <p:txBody>
          <a:bodyPr anchor="ctr">
            <a:normAutofit/>
          </a:bodyPr>
          <a:lstStyle>
            <a:lvl1pPr marL="0" indent="0" algn="ctr">
              <a:buNone/>
              <a:defRPr sz="3000">
                <a:solidFill>
                  <a:srgbClr val="ED2891"/>
                </a:solidFill>
                <a:latin typeface="+mn-lt"/>
              </a:defRPr>
            </a:lvl1pPr>
          </a:lstStyle>
          <a:p>
            <a:pPr lvl="0"/>
            <a:r>
              <a:rPr lang="en-US" dirty="0"/>
              <a:t>Title</a:t>
            </a:r>
          </a:p>
        </p:txBody>
      </p:sp>
      <p:sp>
        <p:nvSpPr>
          <p:cNvPr id="37" name="Text Placeholder 23"/>
          <p:cNvSpPr>
            <a:spLocks noGrp="1"/>
          </p:cNvSpPr>
          <p:nvPr>
            <p:ph type="body" sz="quarter" idx="17" hasCustomPrompt="1"/>
          </p:nvPr>
        </p:nvSpPr>
        <p:spPr>
          <a:xfrm>
            <a:off x="2910288" y="4792779"/>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0" name="Text Placeholder 23"/>
          <p:cNvSpPr>
            <a:spLocks noGrp="1"/>
          </p:cNvSpPr>
          <p:nvPr>
            <p:ph type="body" sz="quarter" idx="18" hasCustomPrompt="1"/>
          </p:nvPr>
        </p:nvSpPr>
        <p:spPr>
          <a:xfrm>
            <a:off x="5152299" y="2622738"/>
            <a:ext cx="1752788" cy="745278"/>
          </a:xfrm>
        </p:spPr>
        <p:txBody>
          <a:bodyPr anchor="ctr">
            <a:normAutofit/>
          </a:bodyPr>
          <a:lstStyle>
            <a:lvl1pPr marL="0" indent="0" algn="ctr">
              <a:buNone/>
              <a:defRPr sz="3000">
                <a:solidFill>
                  <a:srgbClr val="F15A2A"/>
                </a:solidFill>
                <a:latin typeface="+mn-lt"/>
              </a:defRPr>
            </a:lvl1pPr>
          </a:lstStyle>
          <a:p>
            <a:pPr lvl="0"/>
            <a:r>
              <a:rPr lang="en-US" dirty="0"/>
              <a:t>Title</a:t>
            </a:r>
          </a:p>
        </p:txBody>
      </p:sp>
      <p:sp>
        <p:nvSpPr>
          <p:cNvPr id="41" name="Text Placeholder 23"/>
          <p:cNvSpPr>
            <a:spLocks noGrp="1"/>
          </p:cNvSpPr>
          <p:nvPr>
            <p:ph type="body" sz="quarter" idx="19" hasCustomPrompt="1"/>
          </p:nvPr>
        </p:nvSpPr>
        <p:spPr>
          <a:xfrm>
            <a:off x="5166587" y="3461724"/>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2" name="Text Placeholder 23"/>
          <p:cNvSpPr>
            <a:spLocks noGrp="1"/>
          </p:cNvSpPr>
          <p:nvPr>
            <p:ph type="body" sz="quarter" idx="20" hasCustomPrompt="1"/>
          </p:nvPr>
        </p:nvSpPr>
        <p:spPr>
          <a:xfrm>
            <a:off x="7407508" y="3286184"/>
            <a:ext cx="1752788" cy="745278"/>
          </a:xfrm>
        </p:spPr>
        <p:txBody>
          <a:bodyPr anchor="ctr">
            <a:normAutofit/>
          </a:bodyPr>
          <a:lstStyle>
            <a:lvl1pPr marL="0" indent="0" algn="ctr">
              <a:buNone/>
              <a:defRPr sz="3000">
                <a:solidFill>
                  <a:srgbClr val="FFD700"/>
                </a:solidFill>
                <a:latin typeface="+mn-lt"/>
              </a:defRPr>
            </a:lvl1pPr>
          </a:lstStyle>
          <a:p>
            <a:pPr lvl="0"/>
            <a:r>
              <a:rPr lang="en-US" dirty="0"/>
              <a:t>Title</a:t>
            </a:r>
          </a:p>
        </p:txBody>
      </p:sp>
      <p:sp>
        <p:nvSpPr>
          <p:cNvPr id="43" name="Text Placeholder 23"/>
          <p:cNvSpPr>
            <a:spLocks noGrp="1"/>
          </p:cNvSpPr>
          <p:nvPr>
            <p:ph type="body" sz="quarter" idx="21" hasCustomPrompt="1"/>
          </p:nvPr>
        </p:nvSpPr>
        <p:spPr>
          <a:xfrm>
            <a:off x="7421796" y="4125170"/>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4" name="Text Placeholder 23"/>
          <p:cNvSpPr>
            <a:spLocks noGrp="1"/>
          </p:cNvSpPr>
          <p:nvPr>
            <p:ph type="body" sz="quarter" idx="22" hasCustomPrompt="1"/>
          </p:nvPr>
        </p:nvSpPr>
        <p:spPr>
          <a:xfrm>
            <a:off x="9813634" y="3838311"/>
            <a:ext cx="1752788" cy="745278"/>
          </a:xfrm>
        </p:spPr>
        <p:txBody>
          <a:bodyPr anchor="ctr">
            <a:normAutofit/>
          </a:bodyPr>
          <a:lstStyle>
            <a:lvl1pPr marL="0" indent="0" algn="ctr">
              <a:buNone/>
              <a:defRPr sz="3000">
                <a:solidFill>
                  <a:srgbClr val="B52372"/>
                </a:solidFill>
                <a:latin typeface="+mn-lt"/>
              </a:defRPr>
            </a:lvl1pPr>
          </a:lstStyle>
          <a:p>
            <a:pPr lvl="0"/>
            <a:r>
              <a:rPr lang="en-US" dirty="0"/>
              <a:t>Title</a:t>
            </a:r>
          </a:p>
        </p:txBody>
      </p:sp>
      <p:sp>
        <p:nvSpPr>
          <p:cNvPr id="45" name="Text Placeholder 23"/>
          <p:cNvSpPr>
            <a:spLocks noGrp="1"/>
          </p:cNvSpPr>
          <p:nvPr>
            <p:ph type="body" sz="quarter" idx="23" hasCustomPrompt="1"/>
          </p:nvPr>
        </p:nvSpPr>
        <p:spPr>
          <a:xfrm>
            <a:off x="9827922" y="4677297"/>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6"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10646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tro. Text with 3 bullets">
    <p:spTree>
      <p:nvGrpSpPr>
        <p:cNvPr id="1" name=""/>
        <p:cNvGrpSpPr/>
        <p:nvPr/>
      </p:nvGrpSpPr>
      <p:grpSpPr>
        <a:xfrm>
          <a:off x="0" y="0"/>
          <a:ext cx="0" cy="0"/>
          <a:chOff x="0" y="0"/>
          <a:chExt cx="0" cy="0"/>
        </a:xfrm>
      </p:grpSpPr>
      <p:grpSp>
        <p:nvGrpSpPr>
          <p:cNvPr id="7" name="Group 6"/>
          <p:cNvGrpSpPr/>
          <p:nvPr userDrawn="1"/>
        </p:nvGrpSpPr>
        <p:grpSpPr>
          <a:xfrm>
            <a:off x="4647458" y="4378560"/>
            <a:ext cx="6649321" cy="1132146"/>
            <a:chOff x="4731122" y="1329195"/>
            <a:chExt cx="6649321" cy="1132146"/>
          </a:xfrm>
          <a:solidFill>
            <a:srgbClr val="F15A2A"/>
          </a:solidFill>
        </p:grpSpPr>
        <p:sp>
          <p:nvSpPr>
            <p:cNvPr id="8" name="Rectangle 7"/>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731949" y="2857426"/>
            <a:ext cx="6649321" cy="1132146"/>
            <a:chOff x="4731122" y="1329195"/>
            <a:chExt cx="6649321" cy="1132146"/>
          </a:xfrm>
          <a:solidFill>
            <a:srgbClr val="ED2891"/>
          </a:solidFill>
        </p:grpSpPr>
        <p:sp>
          <p:nvSpPr>
            <p:cNvPr id="11" name="Rectangle 10"/>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731122" y="1329195"/>
            <a:ext cx="6649321" cy="1132146"/>
            <a:chOff x="4731122" y="1329195"/>
            <a:chExt cx="6649321" cy="1132146"/>
          </a:xfrm>
          <a:solidFill>
            <a:srgbClr val="95D600"/>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6003332" y="1601480"/>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
            <a:extLst>
              <a:ext uri="{28A0092B-C50C-407E-A947-70E740481C1C}">
                <a14:useLocalDpi xmlns:a14="http://schemas.microsoft.com/office/drawing/2010/main" xmlns="" val="0"/>
              </a:ext>
            </a:extLst>
          </a:blip>
          <a:srcRect l="78564" t="6637" r="6523" b="6599"/>
          <a:stretch/>
        </p:blipFill>
        <p:spPr>
          <a:xfrm>
            <a:off x="4791275" y="393787"/>
            <a:ext cx="268053" cy="5201246"/>
          </a:xfrm>
          <a:prstGeom prst="rect">
            <a:avLst/>
          </a:prstGeom>
        </p:spPr>
      </p:pic>
      <p:cxnSp>
        <p:nvCxnSpPr>
          <p:cNvPr id="21" name="Straight Connector 20"/>
          <p:cNvCxnSpPr/>
          <p:nvPr userDrawn="1"/>
        </p:nvCxnSpPr>
        <p:spPr>
          <a:xfrm>
            <a:off x="6003332" y="3145135"/>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003332" y="4657299"/>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2"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
        <p:nvSpPr>
          <p:cNvPr id="35" name="Text Placeholder 7"/>
          <p:cNvSpPr>
            <a:spLocks noGrp="1"/>
          </p:cNvSpPr>
          <p:nvPr>
            <p:ph type="body" sz="quarter" idx="15" hasCustomPrompt="1"/>
          </p:nvPr>
        </p:nvSpPr>
        <p:spPr>
          <a:xfrm>
            <a:off x="4800568" y="1329195"/>
            <a:ext cx="1176670" cy="1122295"/>
          </a:xfrm>
        </p:spPr>
        <p:txBody>
          <a:bodyPr anchor="ctr">
            <a:normAutofit/>
          </a:bodyPr>
          <a:lstStyle>
            <a:lvl1pPr marL="0" indent="0" algn="ctr">
              <a:buNone/>
              <a:defRPr sz="4800">
                <a:solidFill>
                  <a:schemeClr val="bg1"/>
                </a:solidFill>
              </a:defRPr>
            </a:lvl1pPr>
          </a:lstStyle>
          <a:p>
            <a:r>
              <a:rPr lang="en-US" dirty="0"/>
              <a:t>01</a:t>
            </a:r>
          </a:p>
        </p:txBody>
      </p:sp>
      <p:sp>
        <p:nvSpPr>
          <p:cNvPr id="36" name="Text Placeholder 4"/>
          <p:cNvSpPr>
            <a:spLocks noGrp="1"/>
          </p:cNvSpPr>
          <p:nvPr>
            <p:ph type="body" sz="quarter" idx="12" hasCustomPrompt="1"/>
          </p:nvPr>
        </p:nvSpPr>
        <p:spPr>
          <a:xfrm>
            <a:off x="6271052" y="1338468"/>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7" name="Text Placeholder 8"/>
          <p:cNvSpPr>
            <a:spLocks noGrp="1"/>
          </p:cNvSpPr>
          <p:nvPr>
            <p:ph type="body" sz="quarter" idx="16" hasCustomPrompt="1"/>
          </p:nvPr>
        </p:nvSpPr>
        <p:spPr>
          <a:xfrm>
            <a:off x="4824386" y="2877026"/>
            <a:ext cx="1176670" cy="1122295"/>
          </a:xfrm>
        </p:spPr>
        <p:txBody>
          <a:bodyPr anchor="ctr">
            <a:normAutofit/>
          </a:bodyPr>
          <a:lstStyle>
            <a:lvl1pPr marL="0" indent="0" algn="ctr">
              <a:buNone/>
              <a:defRPr sz="4800">
                <a:solidFill>
                  <a:schemeClr val="bg1"/>
                </a:solidFill>
              </a:defRPr>
            </a:lvl1pPr>
          </a:lstStyle>
          <a:p>
            <a:r>
              <a:rPr lang="en-US" dirty="0"/>
              <a:t>02</a:t>
            </a:r>
          </a:p>
        </p:txBody>
      </p:sp>
      <p:sp>
        <p:nvSpPr>
          <p:cNvPr id="38" name="Text Placeholder 9"/>
          <p:cNvSpPr>
            <a:spLocks noGrp="1"/>
          </p:cNvSpPr>
          <p:nvPr>
            <p:ph type="body" sz="quarter" idx="17" hasCustomPrompt="1"/>
          </p:nvPr>
        </p:nvSpPr>
        <p:spPr>
          <a:xfrm>
            <a:off x="6294870" y="2873047"/>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9" name="Text Placeholder 10"/>
          <p:cNvSpPr>
            <a:spLocks noGrp="1"/>
          </p:cNvSpPr>
          <p:nvPr>
            <p:ph type="body" sz="quarter" idx="18" hasCustomPrompt="1"/>
          </p:nvPr>
        </p:nvSpPr>
        <p:spPr>
          <a:xfrm>
            <a:off x="4794438" y="4391626"/>
            <a:ext cx="1176670" cy="1122295"/>
          </a:xfrm>
        </p:spPr>
        <p:txBody>
          <a:bodyPr anchor="ctr">
            <a:normAutofit/>
          </a:bodyPr>
          <a:lstStyle>
            <a:lvl1pPr marL="0" indent="0" algn="ctr">
              <a:buNone/>
              <a:defRPr sz="4800">
                <a:solidFill>
                  <a:schemeClr val="bg1"/>
                </a:solidFill>
              </a:defRPr>
            </a:lvl1pPr>
          </a:lstStyle>
          <a:p>
            <a:r>
              <a:rPr lang="en-US" dirty="0"/>
              <a:t>03</a:t>
            </a:r>
          </a:p>
        </p:txBody>
      </p:sp>
      <p:sp>
        <p:nvSpPr>
          <p:cNvPr id="40" name="Text Placeholder 11"/>
          <p:cNvSpPr>
            <a:spLocks noGrp="1"/>
          </p:cNvSpPr>
          <p:nvPr>
            <p:ph type="body" sz="quarter" idx="19" hasCustomPrompt="1"/>
          </p:nvPr>
        </p:nvSpPr>
        <p:spPr>
          <a:xfrm>
            <a:off x="6264922" y="4374394"/>
            <a:ext cx="4871864" cy="1122292"/>
          </a:xfrm>
        </p:spPr>
        <p:txBody>
          <a:bodyPr anchor="ctr">
            <a:normAutofit/>
          </a:bodyPr>
          <a:lstStyle>
            <a:lvl1pPr marL="0" indent="0">
              <a:buNone/>
              <a:defRPr sz="2400">
                <a:solidFill>
                  <a:schemeClr val="bg1"/>
                </a:solidFill>
              </a:defRPr>
            </a:lvl1pPr>
          </a:lstStyle>
          <a:p>
            <a:r>
              <a:rPr lang="en-US" dirty="0"/>
              <a:t>Body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Text with 3 bullets">
    <p:spTree>
      <p:nvGrpSpPr>
        <p:cNvPr id="1" name=""/>
        <p:cNvGrpSpPr/>
        <p:nvPr/>
      </p:nvGrpSpPr>
      <p:grpSpPr>
        <a:xfrm>
          <a:off x="0" y="0"/>
          <a:ext cx="0" cy="0"/>
          <a:chOff x="0" y="0"/>
          <a:chExt cx="0" cy="0"/>
        </a:xfrm>
      </p:grpSpPr>
      <p:grpSp>
        <p:nvGrpSpPr>
          <p:cNvPr id="26" name="Group 25"/>
          <p:cNvGrpSpPr/>
          <p:nvPr userDrawn="1"/>
        </p:nvGrpSpPr>
        <p:grpSpPr>
          <a:xfrm>
            <a:off x="-1487837"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p14="http://schemas.microsoft.com/office/powerpoint/2010/main" xmlns="" val="231551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8" name="Straight Connector 7"/>
          <p:cNvCxnSpPr/>
          <p:nvPr userDrawn="1"/>
        </p:nvCxnSpPr>
        <p:spPr>
          <a:xfrm flipH="1">
            <a:off x="9430053" y="2525266"/>
            <a:ext cx="1506" cy="1279572"/>
          </a:xfrm>
          <a:prstGeom prst="line">
            <a:avLst/>
          </a:prstGeom>
          <a:ln w="19050">
            <a:solidFill>
              <a:srgbClr val="B523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06416" y="982539"/>
            <a:ext cx="21853" cy="2668912"/>
          </a:xfrm>
          <a:prstGeom prst="line">
            <a:avLst/>
          </a:prstGeom>
          <a:ln w="1905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21610" y="2494472"/>
            <a:ext cx="10730" cy="1310366"/>
          </a:xfrm>
          <a:prstGeom prst="line">
            <a:avLst/>
          </a:prstGeom>
          <a:ln w="19050">
            <a:solidFill>
              <a:srgbClr val="ED2891"/>
            </a:solidFill>
          </a:ln>
        </p:spPr>
        <p:style>
          <a:lnRef idx="1">
            <a:schemeClr val="accent1"/>
          </a:lnRef>
          <a:fillRef idx="0">
            <a:schemeClr val="accent1"/>
          </a:fillRef>
          <a:effectRef idx="0">
            <a:schemeClr val="accent1"/>
          </a:effectRef>
          <a:fontRef idx="minor">
            <a:schemeClr val="tx1"/>
          </a:fontRef>
        </p:style>
      </p:cxnSp>
      <p:sp>
        <p:nvSpPr>
          <p:cNvPr id="11" name="タイトル 35"/>
          <p:cNvSpPr txBox="1">
            <a:spLocks/>
          </p:cNvSpPr>
          <p:nvPr userDrawn="1"/>
        </p:nvSpPr>
        <p:spPr bwMode="auto">
          <a:xfrm>
            <a:off x="27038" y="5130404"/>
            <a:ext cx="12191999"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US" altLang="ja-JP" sz="2000" i="1" dirty="0">
                <a:solidFill>
                  <a:schemeClr val="bg1"/>
                </a:solidFill>
                <a:latin typeface="+mj-lt"/>
              </a:rPr>
              <a:t>Any Questions?</a:t>
            </a:r>
            <a:endParaRPr kumimoji="1" lang="ja-JP" altLang="en-US" sz="2000" i="1" dirty="0">
              <a:solidFill>
                <a:schemeClr val="bg1"/>
              </a:solidFill>
              <a:latin typeface="+mj-lt"/>
            </a:endParaRPr>
          </a:p>
        </p:txBody>
      </p:sp>
      <p:sp>
        <p:nvSpPr>
          <p:cNvPr id="12" name="Oval 23"/>
          <p:cNvSpPr>
            <a:spLocks noChangeArrowheads="1"/>
          </p:cNvSpPr>
          <p:nvPr userDrawn="1"/>
        </p:nvSpPr>
        <p:spPr bwMode="auto">
          <a:xfrm>
            <a:off x="24549285" y="52181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3" name="Oval 24"/>
          <p:cNvSpPr>
            <a:spLocks noChangeArrowheads="1"/>
          </p:cNvSpPr>
          <p:nvPr userDrawn="1"/>
        </p:nvSpPr>
        <p:spPr bwMode="auto">
          <a:xfrm>
            <a:off x="24350847" y="58324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4" name="Oval 25"/>
          <p:cNvSpPr>
            <a:spLocks noChangeArrowheads="1"/>
          </p:cNvSpPr>
          <p:nvPr userDrawn="1"/>
        </p:nvSpPr>
        <p:spPr bwMode="auto">
          <a:xfrm>
            <a:off x="25185872" y="52133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5" name="Oval 26"/>
          <p:cNvSpPr>
            <a:spLocks noChangeArrowheads="1"/>
          </p:cNvSpPr>
          <p:nvPr userDrawn="1"/>
        </p:nvSpPr>
        <p:spPr bwMode="auto">
          <a:xfrm>
            <a:off x="24701685" y="53705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7"/>
          <p:cNvSpPr>
            <a:spLocks noChangeArrowheads="1"/>
          </p:cNvSpPr>
          <p:nvPr userDrawn="1"/>
        </p:nvSpPr>
        <p:spPr bwMode="auto">
          <a:xfrm>
            <a:off x="24503247" y="59848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8"/>
          <p:cNvSpPr>
            <a:spLocks noChangeArrowheads="1"/>
          </p:cNvSpPr>
          <p:nvPr userDrawn="1"/>
        </p:nvSpPr>
        <p:spPr bwMode="auto">
          <a:xfrm>
            <a:off x="25338272" y="53657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9"/>
          <p:cNvSpPr>
            <a:spLocks noChangeArrowheads="1"/>
          </p:cNvSpPr>
          <p:nvPr userDrawn="1"/>
        </p:nvSpPr>
        <p:spPr bwMode="auto">
          <a:xfrm>
            <a:off x="24854085" y="55229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30"/>
          <p:cNvSpPr>
            <a:spLocks noChangeArrowheads="1"/>
          </p:cNvSpPr>
          <p:nvPr userDrawn="1"/>
        </p:nvSpPr>
        <p:spPr bwMode="auto">
          <a:xfrm>
            <a:off x="24655647" y="61372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31"/>
          <p:cNvSpPr>
            <a:spLocks noChangeArrowheads="1"/>
          </p:cNvSpPr>
          <p:nvPr userDrawn="1"/>
        </p:nvSpPr>
        <p:spPr bwMode="auto">
          <a:xfrm>
            <a:off x="25490672" y="55181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フッター プレースホルダー 1"/>
          <p:cNvSpPr txBox="1">
            <a:spLocks/>
          </p:cNvSpPr>
          <p:nvPr userDrawn="1"/>
        </p:nvSpPr>
        <p:spPr>
          <a:xfrm>
            <a:off x="18559647" y="5559425"/>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2" name="Oval 23"/>
          <p:cNvSpPr>
            <a:spLocks noChangeArrowheads="1"/>
          </p:cNvSpPr>
          <p:nvPr userDrawn="1"/>
        </p:nvSpPr>
        <p:spPr bwMode="auto">
          <a:xfrm>
            <a:off x="24396885" y="49133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3" name="Oval 24"/>
          <p:cNvSpPr>
            <a:spLocks noChangeArrowheads="1"/>
          </p:cNvSpPr>
          <p:nvPr userDrawn="1"/>
        </p:nvSpPr>
        <p:spPr bwMode="auto">
          <a:xfrm>
            <a:off x="24198447" y="55276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Oval 25"/>
          <p:cNvSpPr>
            <a:spLocks noChangeArrowheads="1"/>
          </p:cNvSpPr>
          <p:nvPr userDrawn="1"/>
        </p:nvSpPr>
        <p:spPr bwMode="auto">
          <a:xfrm>
            <a:off x="25033472" y="49085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Oval 26"/>
          <p:cNvSpPr>
            <a:spLocks noChangeArrowheads="1"/>
          </p:cNvSpPr>
          <p:nvPr userDrawn="1"/>
        </p:nvSpPr>
        <p:spPr bwMode="auto">
          <a:xfrm>
            <a:off x="24549285" y="50657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7"/>
          <p:cNvSpPr>
            <a:spLocks noChangeArrowheads="1"/>
          </p:cNvSpPr>
          <p:nvPr userDrawn="1"/>
        </p:nvSpPr>
        <p:spPr bwMode="auto">
          <a:xfrm>
            <a:off x="24350847" y="56800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8"/>
          <p:cNvSpPr>
            <a:spLocks noChangeArrowheads="1"/>
          </p:cNvSpPr>
          <p:nvPr userDrawn="1"/>
        </p:nvSpPr>
        <p:spPr bwMode="auto">
          <a:xfrm>
            <a:off x="25185872" y="50609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9"/>
          <p:cNvSpPr>
            <a:spLocks noChangeArrowheads="1"/>
          </p:cNvSpPr>
          <p:nvPr userDrawn="1"/>
        </p:nvSpPr>
        <p:spPr bwMode="auto">
          <a:xfrm>
            <a:off x="24701685" y="52181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30"/>
          <p:cNvSpPr>
            <a:spLocks noChangeArrowheads="1"/>
          </p:cNvSpPr>
          <p:nvPr userDrawn="1"/>
        </p:nvSpPr>
        <p:spPr bwMode="auto">
          <a:xfrm>
            <a:off x="24503247" y="58324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31"/>
          <p:cNvSpPr>
            <a:spLocks noChangeArrowheads="1"/>
          </p:cNvSpPr>
          <p:nvPr userDrawn="1"/>
        </p:nvSpPr>
        <p:spPr bwMode="auto">
          <a:xfrm>
            <a:off x="25338272" y="52133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フッター プレースホルダー 1"/>
          <p:cNvSpPr txBox="1">
            <a:spLocks/>
          </p:cNvSpPr>
          <p:nvPr userDrawn="1"/>
        </p:nvSpPr>
        <p:spPr>
          <a:xfrm>
            <a:off x="18407247" y="5254625"/>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2" name="Oval 31"/>
          <p:cNvSpPr>
            <a:spLocks noChangeArrowheads="1"/>
          </p:cNvSpPr>
          <p:nvPr userDrawn="1"/>
        </p:nvSpPr>
        <p:spPr bwMode="auto">
          <a:xfrm>
            <a:off x="23857637" y="49387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2"/>
          <p:cNvSpPr>
            <a:spLocks noChangeArrowheads="1"/>
          </p:cNvSpPr>
          <p:nvPr userDrawn="1"/>
        </p:nvSpPr>
        <p:spPr bwMode="auto">
          <a:xfrm>
            <a:off x="23659199" y="55530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Oval 33"/>
          <p:cNvSpPr>
            <a:spLocks noChangeArrowheads="1"/>
          </p:cNvSpPr>
          <p:nvPr userDrawn="1"/>
        </p:nvSpPr>
        <p:spPr bwMode="auto">
          <a:xfrm>
            <a:off x="24494224" y="49339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5" name="Oval 34"/>
          <p:cNvSpPr>
            <a:spLocks noChangeArrowheads="1"/>
          </p:cNvSpPr>
          <p:nvPr userDrawn="1"/>
        </p:nvSpPr>
        <p:spPr bwMode="auto">
          <a:xfrm>
            <a:off x="24010037" y="50911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6" name="Oval 35"/>
          <p:cNvSpPr>
            <a:spLocks noChangeArrowheads="1"/>
          </p:cNvSpPr>
          <p:nvPr userDrawn="1"/>
        </p:nvSpPr>
        <p:spPr bwMode="auto">
          <a:xfrm>
            <a:off x="23811599" y="57054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7" name="Oval 36"/>
          <p:cNvSpPr>
            <a:spLocks noChangeArrowheads="1"/>
          </p:cNvSpPr>
          <p:nvPr userDrawn="1"/>
        </p:nvSpPr>
        <p:spPr bwMode="auto">
          <a:xfrm>
            <a:off x="24646624" y="50863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24162437" y="5243513"/>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23963999" y="5857875"/>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24799024" y="5238750"/>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フッター プレースホルダー 1"/>
          <p:cNvSpPr txBox="1">
            <a:spLocks/>
          </p:cNvSpPr>
          <p:nvPr userDrawn="1"/>
        </p:nvSpPr>
        <p:spPr>
          <a:xfrm>
            <a:off x="17867999" y="5280025"/>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3" name="Oval 42"/>
          <p:cNvSpPr/>
          <p:nvPr userDrawn="1"/>
        </p:nvSpPr>
        <p:spPr>
          <a:xfrm>
            <a:off x="1315423" y="872776"/>
            <a:ext cx="540733" cy="540733"/>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48" name="Oval 47"/>
          <p:cNvSpPr/>
          <p:nvPr userDrawn="1"/>
        </p:nvSpPr>
        <p:spPr>
          <a:xfrm>
            <a:off x="4825589" y="441808"/>
            <a:ext cx="540733" cy="54073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0" name="Oval 49"/>
          <p:cNvSpPr/>
          <p:nvPr userDrawn="1"/>
        </p:nvSpPr>
        <p:spPr>
          <a:xfrm>
            <a:off x="2461973" y="2002148"/>
            <a:ext cx="540733" cy="54073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2" name="Oval 51"/>
          <p:cNvSpPr/>
          <p:nvPr userDrawn="1"/>
        </p:nvSpPr>
        <p:spPr>
          <a:xfrm>
            <a:off x="9138511" y="2007077"/>
            <a:ext cx="540733" cy="540733"/>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5" name="Oval 54"/>
          <p:cNvSpPr/>
          <p:nvPr userDrawn="1"/>
        </p:nvSpPr>
        <p:spPr>
          <a:xfrm>
            <a:off x="6902704" y="1069656"/>
            <a:ext cx="540733" cy="540733"/>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cxnSp>
        <p:nvCxnSpPr>
          <p:cNvPr id="57" name="Straight Connector 56"/>
          <p:cNvCxnSpPr/>
          <p:nvPr userDrawn="1"/>
        </p:nvCxnSpPr>
        <p:spPr>
          <a:xfrm flipH="1">
            <a:off x="1567467" y="1413509"/>
            <a:ext cx="18323" cy="2237942"/>
          </a:xfrm>
          <a:prstGeom prst="line">
            <a:avLst/>
          </a:prstGeom>
          <a:ln w="1905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7139157" y="1590372"/>
            <a:ext cx="16937" cy="206837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60" name="Terminator 59"/>
          <p:cNvSpPr/>
          <p:nvPr/>
        </p:nvSpPr>
        <p:spPr>
          <a:xfrm rot="10800000">
            <a:off x="-8490" y="3651451"/>
            <a:ext cx="12200489" cy="2115992"/>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800000">
            <a:off x="0" y="4766258"/>
            <a:ext cx="12192000" cy="20917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5400000">
            <a:off x="-287971" y="3684246"/>
            <a:ext cx="3452287" cy="2880379"/>
          </a:xfrm>
          <a:prstGeom prst="rect">
            <a:avLst/>
          </a:prstGeom>
        </p:spPr>
      </p:pic>
      <p:sp>
        <p:nvSpPr>
          <p:cNvPr id="64" name="Text Placeholder 74"/>
          <p:cNvSpPr>
            <a:spLocks noGrp="1"/>
          </p:cNvSpPr>
          <p:nvPr userDrawn="1">
            <p:ph type="body" sz="quarter" idx="20" hasCustomPrompt="1"/>
          </p:nvPr>
        </p:nvSpPr>
        <p:spPr>
          <a:xfrm>
            <a:off x="-2017" y="4660249"/>
            <a:ext cx="12194016"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65" name="Text Placeholder 2"/>
          <p:cNvSpPr>
            <a:spLocks noGrp="1"/>
          </p:cNvSpPr>
          <p:nvPr>
            <p:ph type="body" sz="quarter" idx="15" hasCustomPrompt="1"/>
          </p:nvPr>
        </p:nvSpPr>
        <p:spPr>
          <a:xfrm>
            <a:off x="1880515" y="994977"/>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6" name="Text Placeholder 2"/>
          <p:cNvSpPr>
            <a:spLocks noGrp="1"/>
          </p:cNvSpPr>
          <p:nvPr>
            <p:ph type="body" sz="quarter" idx="21" hasCustomPrompt="1"/>
          </p:nvPr>
        </p:nvSpPr>
        <p:spPr>
          <a:xfrm>
            <a:off x="3088066" y="2113977"/>
            <a:ext cx="1897058" cy="805706"/>
          </a:xfrm>
        </p:spPr>
        <p:txBody>
          <a:bodyPr anchor="t">
            <a:normAutofit/>
          </a:bodyPr>
          <a:lstStyle>
            <a:lvl1pPr marL="0" indent="0">
              <a:buNone/>
              <a:defRPr sz="1600">
                <a:solidFill>
                  <a:srgbClr val="085156"/>
                </a:solidFill>
              </a:defRPr>
            </a:lvl1pPr>
          </a:lstStyle>
          <a:p>
            <a:pPr lvl="0"/>
            <a:r>
              <a:rPr lang="en-US" dirty="0"/>
              <a:t>Text 1</a:t>
            </a:r>
          </a:p>
        </p:txBody>
      </p:sp>
      <p:sp>
        <p:nvSpPr>
          <p:cNvPr id="67" name="Text Placeholder 2"/>
          <p:cNvSpPr>
            <a:spLocks noGrp="1"/>
          </p:cNvSpPr>
          <p:nvPr>
            <p:ph type="body" sz="quarter" idx="22" hasCustomPrompt="1"/>
          </p:nvPr>
        </p:nvSpPr>
        <p:spPr>
          <a:xfrm>
            <a:off x="5437922" y="524308"/>
            <a:ext cx="2486878" cy="458231"/>
          </a:xfrm>
        </p:spPr>
        <p:txBody>
          <a:bodyPr anchor="t">
            <a:normAutofit/>
          </a:bodyPr>
          <a:lstStyle>
            <a:lvl1pPr marL="0" indent="0">
              <a:buNone/>
              <a:defRPr sz="1600">
                <a:solidFill>
                  <a:srgbClr val="085156"/>
                </a:solidFill>
              </a:defRPr>
            </a:lvl1pPr>
          </a:lstStyle>
          <a:p>
            <a:pPr lvl="0"/>
            <a:r>
              <a:rPr lang="en-US" dirty="0"/>
              <a:t>Text 1</a:t>
            </a:r>
          </a:p>
        </p:txBody>
      </p:sp>
      <p:sp>
        <p:nvSpPr>
          <p:cNvPr id="68" name="Text Placeholder 2"/>
          <p:cNvSpPr>
            <a:spLocks noGrp="1"/>
          </p:cNvSpPr>
          <p:nvPr>
            <p:ph type="body" sz="quarter" idx="23" hasCustomPrompt="1"/>
          </p:nvPr>
        </p:nvSpPr>
        <p:spPr>
          <a:xfrm>
            <a:off x="7478569" y="1134634"/>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9" name="Text Placeholder 2"/>
          <p:cNvSpPr>
            <a:spLocks noGrp="1"/>
          </p:cNvSpPr>
          <p:nvPr>
            <p:ph type="body" sz="quarter" idx="24" hasCustomPrompt="1"/>
          </p:nvPr>
        </p:nvSpPr>
        <p:spPr>
          <a:xfrm>
            <a:off x="9755193" y="2129627"/>
            <a:ext cx="2203695" cy="805706"/>
          </a:xfrm>
        </p:spPr>
        <p:txBody>
          <a:bodyPr anchor="t">
            <a:normAutofit/>
          </a:bodyPr>
          <a:lstStyle>
            <a:lvl1pPr marL="0" indent="0">
              <a:buNone/>
              <a:defRPr sz="1600">
                <a:solidFill>
                  <a:srgbClr val="085156"/>
                </a:solidFill>
              </a:defRPr>
            </a:lvl1pPr>
          </a:lstStyle>
          <a:p>
            <a:pPr lvl="0"/>
            <a:r>
              <a:rPr lang="en-US" dirty="0"/>
              <a:t>Text 1</a:t>
            </a:r>
          </a:p>
        </p:txBody>
      </p:sp>
    </p:spTree>
    <p:extLst>
      <p:ext uri="{BB962C8B-B14F-4D97-AF65-F5344CB8AC3E}">
        <p14:creationId xmlns:p14="http://schemas.microsoft.com/office/powerpoint/2010/main" xmlns="" val="1330477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nt Siz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8952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86901" y="491138"/>
            <a:ext cx="4250142"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GENERATION DATA</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
        <p:nvSpPr>
          <p:cNvPr id="4" name="Rectangle 3"/>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Freeform 13"/>
          <p:cNvSpPr/>
          <p:nvPr userDrawn="1"/>
        </p:nvSpPr>
        <p:spPr>
          <a:xfrm>
            <a:off x="-1" y="3300870"/>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xmlns=""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11"/>
          <p:cNvSpPr>
            <a:spLocks noGrp="1"/>
          </p:cNvSpPr>
          <p:nvPr>
            <p:ph type="body" sz="quarter" idx="10" hasCustomPrompt="1"/>
          </p:nvPr>
        </p:nvSpPr>
        <p:spPr>
          <a:xfrm>
            <a:off x="494470" y="3286539"/>
            <a:ext cx="5071444" cy="821635"/>
          </a:xfrm>
        </p:spPr>
        <p:txBody>
          <a:bodyPr anchor="ctr">
            <a:normAutofit/>
          </a:bodyPr>
          <a:lstStyle>
            <a:lvl1pPr marL="0" indent="0">
              <a:buNone/>
              <a:defRPr sz="3600">
                <a:solidFill>
                  <a:schemeClr val="bg1"/>
                </a:solidFill>
              </a:defRPr>
            </a:lvl1pPr>
          </a:lstStyle>
          <a:p>
            <a:pPr lvl="0"/>
            <a:r>
              <a:rPr lang="en-US" dirty="0"/>
              <a:t>Title</a:t>
            </a:r>
          </a:p>
        </p:txBody>
      </p:sp>
      <p:sp>
        <p:nvSpPr>
          <p:cNvPr id="15" name="Picture Placeholder 14"/>
          <p:cNvSpPr>
            <a:spLocks noGrp="1"/>
          </p:cNvSpPr>
          <p:nvPr>
            <p:ph type="pic" sz="quarter" idx="11"/>
          </p:nvPr>
        </p:nvSpPr>
        <p:spPr>
          <a:xfrm>
            <a:off x="0" y="3630613"/>
            <a:ext cx="12192000" cy="3227387"/>
          </a:xfrm>
          <a:custGeom>
            <a:avLst/>
            <a:gdLst>
              <a:gd name="connsiteX0" fmla="*/ 12138005 w 12192000"/>
              <a:gd name="connsiteY0" fmla="*/ 1280552 h 3227387"/>
              <a:gd name="connsiteX1" fmla="*/ 11901384 w 12192000"/>
              <a:gd name="connsiteY1" fmla="*/ 1517173 h 3227387"/>
              <a:gd name="connsiteX2" fmla="*/ 12138005 w 12192000"/>
              <a:gd name="connsiteY2" fmla="*/ 1753794 h 3227387"/>
              <a:gd name="connsiteX3" fmla="*/ 12185692 w 12192000"/>
              <a:gd name="connsiteY3" fmla="*/ 1748987 h 3227387"/>
              <a:gd name="connsiteX4" fmla="*/ 12191998 w 12192000"/>
              <a:gd name="connsiteY4" fmla="*/ 1747030 h 3227387"/>
              <a:gd name="connsiteX5" fmla="*/ 12191998 w 12192000"/>
              <a:gd name="connsiteY5" fmla="*/ 1287317 h 3227387"/>
              <a:gd name="connsiteX6" fmla="*/ 12185692 w 12192000"/>
              <a:gd name="connsiteY6" fmla="*/ 1285360 h 3227387"/>
              <a:gd name="connsiteX7" fmla="*/ 12138005 w 12192000"/>
              <a:gd name="connsiteY7" fmla="*/ 1280552 h 3227387"/>
              <a:gd name="connsiteX8" fmla="*/ 9983536 w 12192000"/>
              <a:gd name="connsiteY8" fmla="*/ 1280552 h 3227387"/>
              <a:gd name="connsiteX9" fmla="*/ 9746915 w 12192000"/>
              <a:gd name="connsiteY9" fmla="*/ 1517173 h 3227387"/>
              <a:gd name="connsiteX10" fmla="*/ 9983536 w 12192000"/>
              <a:gd name="connsiteY10" fmla="*/ 1753794 h 3227387"/>
              <a:gd name="connsiteX11" fmla="*/ 9985206 w 12192000"/>
              <a:gd name="connsiteY11" fmla="*/ 1753626 h 3227387"/>
              <a:gd name="connsiteX12" fmla="*/ 9985206 w 12192000"/>
              <a:gd name="connsiteY12" fmla="*/ 1753793 h 3227387"/>
              <a:gd name="connsiteX13" fmla="*/ 11483472 w 12192000"/>
              <a:gd name="connsiteY13" fmla="*/ 1753793 h 3227387"/>
              <a:gd name="connsiteX14" fmla="*/ 11483472 w 12192000"/>
              <a:gd name="connsiteY14" fmla="*/ 1753626 h 3227387"/>
              <a:gd name="connsiteX15" fmla="*/ 11485143 w 12192000"/>
              <a:gd name="connsiteY15" fmla="*/ 1753794 h 3227387"/>
              <a:gd name="connsiteX16" fmla="*/ 11721764 w 12192000"/>
              <a:gd name="connsiteY16" fmla="*/ 1517173 h 3227387"/>
              <a:gd name="connsiteX17" fmla="*/ 11485143 w 12192000"/>
              <a:gd name="connsiteY17" fmla="*/ 1280552 h 3227387"/>
              <a:gd name="connsiteX18" fmla="*/ 11483472 w 12192000"/>
              <a:gd name="connsiteY18" fmla="*/ 1280721 h 3227387"/>
              <a:gd name="connsiteX19" fmla="*/ 11483472 w 12192000"/>
              <a:gd name="connsiteY19" fmla="*/ 1280552 h 3227387"/>
              <a:gd name="connsiteX20" fmla="*/ 9985206 w 12192000"/>
              <a:gd name="connsiteY20" fmla="*/ 1280552 h 3227387"/>
              <a:gd name="connsiteX21" fmla="*/ 9985206 w 12192000"/>
              <a:gd name="connsiteY21" fmla="*/ 1280721 h 3227387"/>
              <a:gd name="connsiteX22" fmla="*/ 11842734 w 12192000"/>
              <a:gd name="connsiteY22" fmla="*/ 340817 h 3227387"/>
              <a:gd name="connsiteX23" fmla="*/ 11606113 w 12192000"/>
              <a:gd name="connsiteY23" fmla="*/ 577438 h 3227387"/>
              <a:gd name="connsiteX24" fmla="*/ 11842734 w 12192000"/>
              <a:gd name="connsiteY24" fmla="*/ 814059 h 3227387"/>
              <a:gd name="connsiteX25" fmla="*/ 11844404 w 12192000"/>
              <a:gd name="connsiteY25" fmla="*/ 813891 h 3227387"/>
              <a:gd name="connsiteX26" fmla="*/ 11844404 w 12192000"/>
              <a:gd name="connsiteY26" fmla="*/ 814058 h 3227387"/>
              <a:gd name="connsiteX27" fmla="*/ 12191997 w 12192000"/>
              <a:gd name="connsiteY27" fmla="*/ 814058 h 3227387"/>
              <a:gd name="connsiteX28" fmla="*/ 12191997 w 12192000"/>
              <a:gd name="connsiteY28" fmla="*/ 340817 h 3227387"/>
              <a:gd name="connsiteX29" fmla="*/ 11844404 w 12192000"/>
              <a:gd name="connsiteY29" fmla="*/ 340817 h 3227387"/>
              <a:gd name="connsiteX30" fmla="*/ 11844404 w 12192000"/>
              <a:gd name="connsiteY30" fmla="*/ 340985 h 3227387"/>
              <a:gd name="connsiteX31" fmla="*/ 10732668 w 12192000"/>
              <a:gd name="connsiteY31" fmla="*/ 340817 h 3227387"/>
              <a:gd name="connsiteX32" fmla="*/ 10496047 w 12192000"/>
              <a:gd name="connsiteY32" fmla="*/ 577438 h 3227387"/>
              <a:gd name="connsiteX33" fmla="*/ 10732668 w 12192000"/>
              <a:gd name="connsiteY33" fmla="*/ 814059 h 3227387"/>
              <a:gd name="connsiteX34" fmla="*/ 10734338 w 12192000"/>
              <a:gd name="connsiteY34" fmla="*/ 813891 h 3227387"/>
              <a:gd name="connsiteX35" fmla="*/ 10734338 w 12192000"/>
              <a:gd name="connsiteY35" fmla="*/ 814058 h 3227387"/>
              <a:gd name="connsiteX36" fmla="*/ 11197590 w 12192000"/>
              <a:gd name="connsiteY36" fmla="*/ 814058 h 3227387"/>
              <a:gd name="connsiteX37" fmla="*/ 11197600 w 12192000"/>
              <a:gd name="connsiteY37" fmla="*/ 814059 h 3227387"/>
              <a:gd name="connsiteX38" fmla="*/ 11197610 w 12192000"/>
              <a:gd name="connsiteY38" fmla="*/ 814058 h 3227387"/>
              <a:gd name="connsiteX39" fmla="*/ 11207579 w 12192000"/>
              <a:gd name="connsiteY39" fmla="*/ 814058 h 3227387"/>
              <a:gd name="connsiteX40" fmla="*/ 11207579 w 12192000"/>
              <a:gd name="connsiteY40" fmla="*/ 813053 h 3227387"/>
              <a:gd name="connsiteX41" fmla="*/ 11245287 w 12192000"/>
              <a:gd name="connsiteY41" fmla="*/ 809252 h 3227387"/>
              <a:gd name="connsiteX42" fmla="*/ 11434221 w 12192000"/>
              <a:gd name="connsiteY42" fmla="*/ 577438 h 3227387"/>
              <a:gd name="connsiteX43" fmla="*/ 11245287 w 12192000"/>
              <a:gd name="connsiteY43" fmla="*/ 345624 h 3227387"/>
              <a:gd name="connsiteX44" fmla="*/ 11207579 w 12192000"/>
              <a:gd name="connsiteY44" fmla="*/ 341823 h 3227387"/>
              <a:gd name="connsiteX45" fmla="*/ 11207579 w 12192000"/>
              <a:gd name="connsiteY45" fmla="*/ 340817 h 3227387"/>
              <a:gd name="connsiteX46" fmla="*/ 11197600 w 12192000"/>
              <a:gd name="connsiteY46" fmla="*/ 340817 h 3227387"/>
              <a:gd name="connsiteX47" fmla="*/ 10734338 w 12192000"/>
              <a:gd name="connsiteY47" fmla="*/ 340817 h 3227387"/>
              <a:gd name="connsiteX48" fmla="*/ 10734338 w 12192000"/>
              <a:gd name="connsiteY48" fmla="*/ 340985 h 3227387"/>
              <a:gd name="connsiteX49" fmla="*/ 8841093 w 12192000"/>
              <a:gd name="connsiteY49" fmla="*/ 338497 h 3227387"/>
              <a:gd name="connsiteX50" fmla="*/ 8604472 w 12192000"/>
              <a:gd name="connsiteY50" fmla="*/ 575118 h 3227387"/>
              <a:gd name="connsiteX51" fmla="*/ 8841093 w 12192000"/>
              <a:gd name="connsiteY51" fmla="*/ 811739 h 3227387"/>
              <a:gd name="connsiteX52" fmla="*/ 8842763 w 12192000"/>
              <a:gd name="connsiteY52" fmla="*/ 811571 h 3227387"/>
              <a:gd name="connsiteX53" fmla="*/ 8842763 w 12192000"/>
              <a:gd name="connsiteY53" fmla="*/ 811738 h 3227387"/>
              <a:gd name="connsiteX54" fmla="*/ 10090296 w 12192000"/>
              <a:gd name="connsiteY54" fmla="*/ 811738 h 3227387"/>
              <a:gd name="connsiteX55" fmla="*/ 10090296 w 12192000"/>
              <a:gd name="connsiteY55" fmla="*/ 811483 h 3227387"/>
              <a:gd name="connsiteX56" fmla="*/ 10092838 w 12192000"/>
              <a:gd name="connsiteY56" fmla="*/ 811739 h 3227387"/>
              <a:gd name="connsiteX57" fmla="*/ 10329459 w 12192000"/>
              <a:gd name="connsiteY57" fmla="*/ 575118 h 3227387"/>
              <a:gd name="connsiteX58" fmla="*/ 10092838 w 12192000"/>
              <a:gd name="connsiteY58" fmla="*/ 338497 h 3227387"/>
              <a:gd name="connsiteX59" fmla="*/ 10090296 w 12192000"/>
              <a:gd name="connsiteY59" fmla="*/ 338753 h 3227387"/>
              <a:gd name="connsiteX60" fmla="*/ 10090296 w 12192000"/>
              <a:gd name="connsiteY60" fmla="*/ 338497 h 3227387"/>
              <a:gd name="connsiteX61" fmla="*/ 8842763 w 12192000"/>
              <a:gd name="connsiteY61" fmla="*/ 338497 h 3227387"/>
              <a:gd name="connsiteX62" fmla="*/ 8842763 w 12192000"/>
              <a:gd name="connsiteY62" fmla="*/ 338665 h 3227387"/>
              <a:gd name="connsiteX63" fmla="*/ 6087030 w 12192000"/>
              <a:gd name="connsiteY63" fmla="*/ 0 h 3227387"/>
              <a:gd name="connsiteX64" fmla="*/ 12192000 w 12192000"/>
              <a:gd name="connsiteY64" fmla="*/ 0 h 3227387"/>
              <a:gd name="connsiteX65" fmla="*/ 12192000 w 12192000"/>
              <a:gd name="connsiteY65" fmla="*/ 2337581 h 3227387"/>
              <a:gd name="connsiteX66" fmla="*/ 7888406 w 12192000"/>
              <a:gd name="connsiteY66" fmla="*/ 2337581 h 3227387"/>
              <a:gd name="connsiteX67" fmla="*/ 7888406 w 12192000"/>
              <a:gd name="connsiteY67" fmla="*/ 2951731 h 3227387"/>
              <a:gd name="connsiteX68" fmla="*/ 12192000 w 12192000"/>
              <a:gd name="connsiteY68" fmla="*/ 2951731 h 3227387"/>
              <a:gd name="connsiteX69" fmla="*/ 12192000 w 12192000"/>
              <a:gd name="connsiteY69" fmla="*/ 3227387 h 3227387"/>
              <a:gd name="connsiteX70" fmla="*/ 0 w 12192000"/>
              <a:gd name="connsiteY70" fmla="*/ 3227387 h 3227387"/>
              <a:gd name="connsiteX71" fmla="*/ 0 w 12192000"/>
              <a:gd name="connsiteY71" fmla="*/ 472049 h 3227387"/>
              <a:gd name="connsiteX72" fmla="*/ 5656335 w 12192000"/>
              <a:gd name="connsiteY72" fmla="*/ 472049 h 3227387"/>
              <a:gd name="connsiteX73" fmla="*/ 5656335 w 12192000"/>
              <a:gd name="connsiteY73" fmla="*/ 467597 h 3227387"/>
              <a:gd name="connsiteX74" fmla="*/ 5700499 w 12192000"/>
              <a:gd name="connsiteY74" fmla="*/ 472049 h 3227387"/>
              <a:gd name="connsiteX75" fmla="*/ 6101395 w 12192000"/>
              <a:gd name="connsiteY75" fmla="*/ 71153 h 32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192000" h="3227387">
                <a:moveTo>
                  <a:pt x="12138005" y="1280552"/>
                </a:moveTo>
                <a:cubicBezTo>
                  <a:pt x="12007323" y="1280552"/>
                  <a:pt x="11901384" y="1386491"/>
                  <a:pt x="11901384" y="1517173"/>
                </a:cubicBezTo>
                <a:cubicBezTo>
                  <a:pt x="11901384" y="1647855"/>
                  <a:pt x="12007323" y="1753794"/>
                  <a:pt x="12138005" y="1753794"/>
                </a:cubicBezTo>
                <a:cubicBezTo>
                  <a:pt x="12154340" y="1753794"/>
                  <a:pt x="12170289" y="1752139"/>
                  <a:pt x="12185692" y="1748987"/>
                </a:cubicBezTo>
                <a:lnTo>
                  <a:pt x="12191998" y="1747030"/>
                </a:lnTo>
                <a:lnTo>
                  <a:pt x="12191998" y="1287317"/>
                </a:lnTo>
                <a:lnTo>
                  <a:pt x="12185692" y="1285360"/>
                </a:lnTo>
                <a:cubicBezTo>
                  <a:pt x="12170289" y="1282208"/>
                  <a:pt x="12154340" y="1280552"/>
                  <a:pt x="12138005" y="1280552"/>
                </a:cubicBezTo>
                <a:close/>
                <a:moveTo>
                  <a:pt x="9983536" y="1280552"/>
                </a:moveTo>
                <a:cubicBezTo>
                  <a:pt x="9852854" y="1280552"/>
                  <a:pt x="9746915" y="1386491"/>
                  <a:pt x="9746915" y="1517173"/>
                </a:cubicBezTo>
                <a:cubicBezTo>
                  <a:pt x="9746915" y="1647855"/>
                  <a:pt x="9852854" y="1753794"/>
                  <a:pt x="9983536" y="1753794"/>
                </a:cubicBezTo>
                <a:lnTo>
                  <a:pt x="9985206" y="1753626"/>
                </a:lnTo>
                <a:lnTo>
                  <a:pt x="9985206" y="1753793"/>
                </a:lnTo>
                <a:lnTo>
                  <a:pt x="11483472" y="1753793"/>
                </a:lnTo>
                <a:lnTo>
                  <a:pt x="11483472" y="1753626"/>
                </a:lnTo>
                <a:lnTo>
                  <a:pt x="11485143" y="1753794"/>
                </a:lnTo>
                <a:cubicBezTo>
                  <a:pt x="11615825" y="1753794"/>
                  <a:pt x="11721764" y="1647855"/>
                  <a:pt x="11721764" y="1517173"/>
                </a:cubicBezTo>
                <a:cubicBezTo>
                  <a:pt x="11721764" y="1386491"/>
                  <a:pt x="11615825" y="1280552"/>
                  <a:pt x="11485143" y="1280552"/>
                </a:cubicBezTo>
                <a:lnTo>
                  <a:pt x="11483472" y="1280721"/>
                </a:lnTo>
                <a:lnTo>
                  <a:pt x="11483472" y="1280552"/>
                </a:lnTo>
                <a:lnTo>
                  <a:pt x="9985206" y="1280552"/>
                </a:lnTo>
                <a:lnTo>
                  <a:pt x="9985206" y="1280721"/>
                </a:lnTo>
                <a:close/>
                <a:moveTo>
                  <a:pt x="11842734" y="340817"/>
                </a:moveTo>
                <a:cubicBezTo>
                  <a:pt x="11712052" y="340817"/>
                  <a:pt x="11606113" y="446756"/>
                  <a:pt x="11606113" y="577438"/>
                </a:cubicBezTo>
                <a:cubicBezTo>
                  <a:pt x="11606113" y="708120"/>
                  <a:pt x="11712052" y="814059"/>
                  <a:pt x="11842734" y="814059"/>
                </a:cubicBezTo>
                <a:lnTo>
                  <a:pt x="11844404" y="813891"/>
                </a:lnTo>
                <a:lnTo>
                  <a:pt x="11844404" y="814058"/>
                </a:lnTo>
                <a:lnTo>
                  <a:pt x="12191997" y="814058"/>
                </a:lnTo>
                <a:lnTo>
                  <a:pt x="12191997" y="340817"/>
                </a:lnTo>
                <a:lnTo>
                  <a:pt x="11844404" y="340817"/>
                </a:lnTo>
                <a:lnTo>
                  <a:pt x="11844404" y="340985"/>
                </a:lnTo>
                <a:close/>
                <a:moveTo>
                  <a:pt x="10732668" y="340817"/>
                </a:moveTo>
                <a:cubicBezTo>
                  <a:pt x="10601986" y="340817"/>
                  <a:pt x="10496047" y="446756"/>
                  <a:pt x="10496047" y="577438"/>
                </a:cubicBezTo>
                <a:cubicBezTo>
                  <a:pt x="10496047" y="708120"/>
                  <a:pt x="10601986" y="814059"/>
                  <a:pt x="10732668" y="814059"/>
                </a:cubicBezTo>
                <a:lnTo>
                  <a:pt x="10734338" y="813891"/>
                </a:lnTo>
                <a:lnTo>
                  <a:pt x="10734338" y="814058"/>
                </a:lnTo>
                <a:lnTo>
                  <a:pt x="11197590" y="814058"/>
                </a:lnTo>
                <a:lnTo>
                  <a:pt x="11197600" y="814059"/>
                </a:lnTo>
                <a:lnTo>
                  <a:pt x="11197610" y="814058"/>
                </a:lnTo>
                <a:lnTo>
                  <a:pt x="11207579" y="814058"/>
                </a:lnTo>
                <a:lnTo>
                  <a:pt x="11207579" y="813053"/>
                </a:lnTo>
                <a:lnTo>
                  <a:pt x="11245287" y="809252"/>
                </a:lnTo>
                <a:cubicBezTo>
                  <a:pt x="11353111" y="787188"/>
                  <a:pt x="11434221" y="691785"/>
                  <a:pt x="11434221" y="577438"/>
                </a:cubicBezTo>
                <a:cubicBezTo>
                  <a:pt x="11434221" y="463091"/>
                  <a:pt x="11353111" y="367688"/>
                  <a:pt x="11245287" y="345624"/>
                </a:cubicBezTo>
                <a:lnTo>
                  <a:pt x="11207579" y="341823"/>
                </a:lnTo>
                <a:lnTo>
                  <a:pt x="11207579" y="340817"/>
                </a:lnTo>
                <a:lnTo>
                  <a:pt x="11197600" y="340817"/>
                </a:lnTo>
                <a:lnTo>
                  <a:pt x="10734338" y="340817"/>
                </a:lnTo>
                <a:lnTo>
                  <a:pt x="10734338" y="340985"/>
                </a:lnTo>
                <a:close/>
                <a:moveTo>
                  <a:pt x="8841093" y="338497"/>
                </a:moveTo>
                <a:cubicBezTo>
                  <a:pt x="8710411" y="338497"/>
                  <a:pt x="8604472" y="444436"/>
                  <a:pt x="8604472" y="575118"/>
                </a:cubicBezTo>
                <a:cubicBezTo>
                  <a:pt x="8604472" y="705800"/>
                  <a:pt x="8710411" y="811739"/>
                  <a:pt x="8841093" y="811739"/>
                </a:cubicBezTo>
                <a:lnTo>
                  <a:pt x="8842763" y="811571"/>
                </a:lnTo>
                <a:lnTo>
                  <a:pt x="8842763" y="811738"/>
                </a:lnTo>
                <a:lnTo>
                  <a:pt x="10090296" y="811738"/>
                </a:lnTo>
                <a:lnTo>
                  <a:pt x="10090296" y="811483"/>
                </a:lnTo>
                <a:lnTo>
                  <a:pt x="10092838" y="811739"/>
                </a:lnTo>
                <a:cubicBezTo>
                  <a:pt x="10223520" y="811739"/>
                  <a:pt x="10329459" y="705800"/>
                  <a:pt x="10329459" y="575118"/>
                </a:cubicBezTo>
                <a:cubicBezTo>
                  <a:pt x="10329459" y="444436"/>
                  <a:pt x="10223520" y="338497"/>
                  <a:pt x="10092838" y="338497"/>
                </a:cubicBezTo>
                <a:lnTo>
                  <a:pt x="10090296" y="338753"/>
                </a:lnTo>
                <a:lnTo>
                  <a:pt x="10090296" y="338497"/>
                </a:lnTo>
                <a:lnTo>
                  <a:pt x="8842763" y="338497"/>
                </a:lnTo>
                <a:lnTo>
                  <a:pt x="8842763" y="338665"/>
                </a:lnTo>
                <a:close/>
                <a:moveTo>
                  <a:pt x="6087030" y="0"/>
                </a:moveTo>
                <a:lnTo>
                  <a:pt x="12192000" y="0"/>
                </a:lnTo>
                <a:lnTo>
                  <a:pt x="12192000" y="2337581"/>
                </a:lnTo>
                <a:lnTo>
                  <a:pt x="7888406" y="2337581"/>
                </a:lnTo>
                <a:lnTo>
                  <a:pt x="7888406" y="2951731"/>
                </a:lnTo>
                <a:lnTo>
                  <a:pt x="12192000" y="2951731"/>
                </a:lnTo>
                <a:lnTo>
                  <a:pt x="12192000" y="3227387"/>
                </a:lnTo>
                <a:lnTo>
                  <a:pt x="0" y="3227387"/>
                </a:lnTo>
                <a:lnTo>
                  <a:pt x="0" y="472049"/>
                </a:lnTo>
                <a:lnTo>
                  <a:pt x="5656335" y="472049"/>
                </a:lnTo>
                <a:lnTo>
                  <a:pt x="5656335" y="467597"/>
                </a:lnTo>
                <a:lnTo>
                  <a:pt x="5700499" y="472049"/>
                </a:lnTo>
                <a:cubicBezTo>
                  <a:pt x="5921909" y="472049"/>
                  <a:pt x="6101395" y="292562"/>
                  <a:pt x="6101395" y="71153"/>
                </a:cubicBezTo>
                <a:close/>
              </a:path>
            </a:pathLst>
          </a:custGeom>
          <a:noFill/>
        </p:spPr>
        <p:txBody>
          <a:bodyPr wrap="square">
            <a:noAutofit/>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xmlns="" val="6333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a14="http://schemas.microsoft.com/office/drawing/2010/main" xmlns=""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10555116" y="6084199"/>
            <a:ext cx="1497183" cy="425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3826" y="6052320"/>
            <a:ext cx="6692348" cy="400110"/>
          </a:xfrm>
          <a:prstGeom prst="rect">
            <a:avLst/>
          </a:prstGeom>
        </p:spPr>
        <p:txBody>
          <a:bodyPr wrap="square">
            <a:spAutoFit/>
          </a:bodyPr>
          <a:lstStyle/>
          <a:p>
            <a:pPr algn="just">
              <a:spcBef>
                <a:spcPct val="0"/>
              </a:spcBef>
              <a:buFontTx/>
              <a:buNone/>
            </a:pPr>
            <a:r>
              <a:rPr lang="en-GB" altLang="x-none" sz="1000" dirty="0">
                <a:solidFill>
                  <a:schemeClr val="bg1"/>
                </a:solidFill>
              </a:rPr>
              <a:t>This publication reflects the views only of the authors, and the Education, </a:t>
            </a:r>
            <a:r>
              <a:rPr lang="en-GB" altLang="x-none" sz="1000" dirty="0" err="1">
                <a:solidFill>
                  <a:schemeClr val="bg1"/>
                </a:solidFill>
              </a:rPr>
              <a:t>Audiovisual</a:t>
            </a:r>
            <a:r>
              <a:rPr lang="en-GB" altLang="x-none" sz="1000" dirty="0">
                <a:solidFill>
                  <a:schemeClr val="bg1"/>
                </a:solidFill>
              </a:rPr>
              <a:t> and Culture Executive Agency and the European Commission cannot be held responsible for any use which may be made of the information contained therein."  </a:t>
            </a:r>
            <a:endParaRPr lang="en-IE" altLang="en-US" sz="1000" dirty="0">
              <a:solidFill>
                <a:schemeClr val="bg1"/>
              </a:solidFill>
            </a:endParaRPr>
          </a:p>
        </p:txBody>
      </p:sp>
      <p:pic>
        <p:nvPicPr>
          <p:cNvPr id="10" name="Picture 9"/>
          <p:cNvPicPr>
            <a:picLocks noChangeAspect="1"/>
          </p:cNvPicPr>
          <p:nvPr userDrawn="1"/>
        </p:nvPicPr>
        <p:blipFill rotWithShape="1">
          <a:blip r:embed="rId2">
            <a:alphaModFix amt="14000"/>
            <a:extLst>
              <a:ext uri="{28A0092B-C50C-407E-A947-70E740481C1C}">
                <a14:useLocalDpi xmlns:a14="http://schemas.microsoft.com/office/drawing/2010/main" xmlns="" val="0"/>
              </a:ext>
            </a:extLst>
          </a:blip>
          <a:srcRect b="26629"/>
          <a:stretch/>
        </p:blipFill>
        <p:spPr>
          <a:xfrm rot="16200000">
            <a:off x="7600639" y="1861068"/>
            <a:ext cx="5006012" cy="4176712"/>
          </a:xfrm>
          <a:prstGeom prst="rect">
            <a:avLst/>
          </a:prstGeom>
        </p:spPr>
      </p:pic>
      <p:sp>
        <p:nvSpPr>
          <p:cNvPr id="12" name="Text Placeholder 11"/>
          <p:cNvSpPr>
            <a:spLocks noGrp="1"/>
          </p:cNvSpPr>
          <p:nvPr>
            <p:ph type="body" sz="quarter" idx="10" hasCustomPrompt="1"/>
          </p:nvPr>
        </p:nvSpPr>
        <p:spPr>
          <a:xfrm>
            <a:off x="576136" y="391665"/>
            <a:ext cx="5199824" cy="3224991"/>
          </a:xfrm>
        </p:spPr>
        <p:txBody>
          <a:bodyPr>
            <a:normAutofit/>
          </a:bodyPr>
          <a:lstStyle>
            <a:lvl1pPr marL="0" indent="0">
              <a:buNone/>
              <a:defRPr sz="5400">
                <a:solidFill>
                  <a:schemeClr val="bg1"/>
                </a:solidFill>
              </a:defRPr>
            </a:lvl1pPr>
          </a:lstStyle>
          <a:p>
            <a:pPr lvl="0"/>
            <a:r>
              <a:rPr lang="en-US" dirty="0"/>
              <a:t>INTRO.</a:t>
            </a:r>
          </a:p>
        </p:txBody>
      </p:sp>
    </p:spTree>
    <p:extLst>
      <p:ext uri="{BB962C8B-B14F-4D97-AF65-F5344CB8AC3E}">
        <p14:creationId xmlns:p14="http://schemas.microsoft.com/office/powerpoint/2010/main" xmlns=""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flipH="1">
            <a:off x="4855003" y="3936428"/>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flipH="1">
            <a:off x="4775509"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flipH="1">
            <a:off x="4650426" y="1953470"/>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flipH="1">
            <a:off x="5384093" y="286695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7" name="Oval 1"/>
          <p:cNvSpPr>
            <a:spLocks noChangeArrowheads="1"/>
          </p:cNvSpPr>
          <p:nvPr userDrawn="1"/>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1</a:t>
            </a:r>
          </a:p>
        </p:txBody>
      </p:sp>
      <p:sp>
        <p:nvSpPr>
          <p:cNvPr id="50" name="Oval 42"/>
          <p:cNvSpPr>
            <a:spLocks noChangeArrowheads="1"/>
          </p:cNvSpPr>
          <p:nvPr userDrawn="1"/>
        </p:nvSpPr>
        <p:spPr bwMode="auto">
          <a:xfrm>
            <a:off x="6760639" y="180744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2</a:t>
            </a:r>
          </a:p>
        </p:txBody>
      </p:sp>
      <p:sp>
        <p:nvSpPr>
          <p:cNvPr id="53" name="Oval 48"/>
          <p:cNvSpPr>
            <a:spLocks noChangeArrowheads="1"/>
          </p:cNvSpPr>
          <p:nvPr userDrawn="1"/>
        </p:nvSpPr>
        <p:spPr bwMode="auto">
          <a:xfrm>
            <a:off x="6768576" y="2750416"/>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3</a:t>
            </a:r>
          </a:p>
        </p:txBody>
      </p:sp>
      <p:sp>
        <p:nvSpPr>
          <p:cNvPr id="56" name="Oval 51"/>
          <p:cNvSpPr>
            <a:spLocks noChangeArrowheads="1"/>
          </p:cNvSpPr>
          <p:nvPr userDrawn="1"/>
        </p:nvSpPr>
        <p:spPr bwMode="auto">
          <a:xfrm>
            <a:off x="6778101" y="3806103"/>
            <a:ext cx="525463" cy="525463"/>
          </a:xfrm>
          <a:prstGeom prst="ellipse">
            <a:avLst/>
          </a:prstGeom>
          <a:solidFill>
            <a:srgbClr val="FFD7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4</a:t>
            </a:r>
          </a:p>
        </p:txBody>
      </p:sp>
      <p:cxnSp>
        <p:nvCxnSpPr>
          <p:cNvPr id="57" name="Straight Connector 56"/>
          <p:cNvCxnSpPr/>
          <p:nvPr userDrawn="1"/>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4773948" y="2077162"/>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91256" y="3030311"/>
            <a:ext cx="1260000"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940413" y="4068835"/>
            <a:ext cx="1837688" cy="20331"/>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5400000">
            <a:off x="-287971" y="3684246"/>
            <a:ext cx="3452287" cy="2880379"/>
          </a:xfrm>
          <a:prstGeom prst="rect">
            <a:avLst/>
          </a:prstGeom>
        </p:spPr>
      </p:pic>
      <p:sp>
        <p:nvSpPr>
          <p:cNvPr id="69" name="Text Placeholder 63"/>
          <p:cNvSpPr>
            <a:spLocks noGrp="1"/>
          </p:cNvSpPr>
          <p:nvPr>
            <p:ph type="body" sz="quarter" idx="14" hasCustomPrompt="1"/>
          </p:nvPr>
        </p:nvSpPr>
        <p:spPr>
          <a:xfrm>
            <a:off x="7313089" y="174103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0" name="Text Placeholder 63"/>
          <p:cNvSpPr>
            <a:spLocks noGrp="1"/>
          </p:cNvSpPr>
          <p:nvPr>
            <p:ph type="body" sz="quarter" idx="15" hasCustomPrompt="1"/>
          </p:nvPr>
        </p:nvSpPr>
        <p:spPr>
          <a:xfrm>
            <a:off x="7313088" y="211926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4" name="Text Placeholder 63"/>
          <p:cNvSpPr>
            <a:spLocks noGrp="1"/>
          </p:cNvSpPr>
          <p:nvPr>
            <p:ph type="body" sz="quarter" idx="16" hasCustomPrompt="1"/>
          </p:nvPr>
        </p:nvSpPr>
        <p:spPr>
          <a:xfrm>
            <a:off x="7310080" y="739320"/>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5" name="Text Placeholder 63"/>
          <p:cNvSpPr>
            <a:spLocks noGrp="1"/>
          </p:cNvSpPr>
          <p:nvPr>
            <p:ph type="body" sz="quarter" idx="17" hasCustomPrompt="1"/>
          </p:nvPr>
        </p:nvSpPr>
        <p:spPr>
          <a:xfrm>
            <a:off x="7310079" y="1117551"/>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9" name="Text Placeholder 63"/>
          <p:cNvSpPr>
            <a:spLocks noGrp="1"/>
          </p:cNvSpPr>
          <p:nvPr>
            <p:ph type="body" sz="quarter" idx="18" hasCustomPrompt="1"/>
          </p:nvPr>
        </p:nvSpPr>
        <p:spPr>
          <a:xfrm>
            <a:off x="7322037" y="3743135"/>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0" name="Text Placeholder 63"/>
          <p:cNvSpPr>
            <a:spLocks noGrp="1"/>
          </p:cNvSpPr>
          <p:nvPr>
            <p:ph type="body" sz="quarter" idx="19" hasCustomPrompt="1"/>
          </p:nvPr>
        </p:nvSpPr>
        <p:spPr>
          <a:xfrm>
            <a:off x="7322036" y="4121366"/>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83" name="Text Placeholder 63"/>
          <p:cNvSpPr>
            <a:spLocks noGrp="1"/>
          </p:cNvSpPr>
          <p:nvPr>
            <p:ph type="body" sz="quarter" idx="20" hasCustomPrompt="1"/>
          </p:nvPr>
        </p:nvSpPr>
        <p:spPr>
          <a:xfrm>
            <a:off x="7313501" y="268148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4" name="Text Placeholder 63"/>
          <p:cNvSpPr>
            <a:spLocks noGrp="1"/>
          </p:cNvSpPr>
          <p:nvPr>
            <p:ph type="body" sz="quarter" idx="21" hasCustomPrompt="1"/>
          </p:nvPr>
        </p:nvSpPr>
        <p:spPr>
          <a:xfrm>
            <a:off x="7313500" y="305971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Tree>
    <p:extLst>
      <p:ext uri="{BB962C8B-B14F-4D97-AF65-F5344CB8AC3E}">
        <p14:creationId xmlns:p14="http://schemas.microsoft.com/office/powerpoint/2010/main" xmlns=""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a14="http://schemas.microsoft.com/office/drawing/2010/main" xmlns="" val="0"/>
              </a:ext>
            </a:extLst>
          </a:blip>
          <a:srcRect b="26629"/>
          <a:stretch/>
        </p:blipFill>
        <p:spPr>
          <a:xfrm rot="5400000">
            <a:off x="-287971" y="3684246"/>
            <a:ext cx="3452287" cy="28803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ith Title">
    <p:spTree>
      <p:nvGrpSpPr>
        <p:cNvPr id="1" name=""/>
        <p:cNvGrpSpPr/>
        <p:nvPr/>
      </p:nvGrpSpPr>
      <p:grpSpPr>
        <a:xfrm>
          <a:off x="0" y="0"/>
          <a:ext cx="0" cy="0"/>
          <a:chOff x="0" y="0"/>
          <a:chExt cx="0" cy="0"/>
        </a:xfrm>
      </p:grpSpPr>
      <p:grpSp>
        <p:nvGrpSpPr>
          <p:cNvPr id="7" name="Group 6"/>
          <p:cNvGrpSpPr/>
          <p:nvPr userDrawn="1"/>
        </p:nvGrpSpPr>
        <p:grpSpPr>
          <a:xfrm>
            <a:off x="0" y="16929"/>
            <a:ext cx="12192686" cy="2525893"/>
            <a:chOff x="0" y="-1416"/>
            <a:chExt cx="12192686" cy="2144184"/>
          </a:xfrm>
          <a:solidFill>
            <a:srgbClr val="085156"/>
          </a:solidFill>
        </p:grpSpPr>
        <p:sp>
          <p:nvSpPr>
            <p:cNvPr id="8" name="Terminator 7"/>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3"/>
          <p:cNvSpPr>
            <a:spLocks noChangeArrowheads="1"/>
          </p:cNvSpPr>
          <p:nvPr userDrawn="1"/>
        </p:nvSpPr>
        <p:spPr bwMode="auto">
          <a:xfrm>
            <a:off x="16262195" y="7966708"/>
            <a:ext cx="452438"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1" name="Oval 24"/>
          <p:cNvSpPr>
            <a:spLocks noChangeArrowheads="1"/>
          </p:cNvSpPr>
          <p:nvPr userDrawn="1"/>
        </p:nvSpPr>
        <p:spPr bwMode="auto">
          <a:xfrm>
            <a:off x="16063758" y="8581070"/>
            <a:ext cx="719137"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2" name="Oval 25"/>
          <p:cNvSpPr>
            <a:spLocks noChangeArrowheads="1"/>
          </p:cNvSpPr>
          <p:nvPr userDrawn="1"/>
        </p:nvSpPr>
        <p:spPr bwMode="auto">
          <a:xfrm>
            <a:off x="16898783" y="7961945"/>
            <a:ext cx="1060450" cy="1058863"/>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26"/>
          <p:cNvSpPr>
            <a:spLocks noChangeArrowheads="1"/>
          </p:cNvSpPr>
          <p:nvPr userDrawn="1"/>
        </p:nvSpPr>
        <p:spPr bwMode="auto">
          <a:xfrm>
            <a:off x="16414595" y="8119108"/>
            <a:ext cx="452438"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Oval 27"/>
          <p:cNvSpPr>
            <a:spLocks noChangeArrowheads="1"/>
          </p:cNvSpPr>
          <p:nvPr userDrawn="1"/>
        </p:nvSpPr>
        <p:spPr bwMode="auto">
          <a:xfrm>
            <a:off x="16216158" y="8733470"/>
            <a:ext cx="719137"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5" name="Oval 28"/>
          <p:cNvSpPr>
            <a:spLocks noChangeArrowheads="1"/>
          </p:cNvSpPr>
          <p:nvPr userDrawn="1"/>
        </p:nvSpPr>
        <p:spPr bwMode="auto">
          <a:xfrm>
            <a:off x="17051183" y="8114345"/>
            <a:ext cx="1060450" cy="1058863"/>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Oval 29"/>
          <p:cNvSpPr>
            <a:spLocks noChangeArrowheads="1"/>
          </p:cNvSpPr>
          <p:nvPr userDrawn="1"/>
        </p:nvSpPr>
        <p:spPr bwMode="auto">
          <a:xfrm>
            <a:off x="16566995" y="8271508"/>
            <a:ext cx="452438" cy="454025"/>
          </a:xfrm>
          <a:prstGeom prst="ellipse">
            <a:avLst/>
          </a:prstGeom>
          <a:solidFill>
            <a:srgbClr val="4FC5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30"/>
          <p:cNvSpPr>
            <a:spLocks noChangeArrowheads="1"/>
          </p:cNvSpPr>
          <p:nvPr userDrawn="1"/>
        </p:nvSpPr>
        <p:spPr bwMode="auto">
          <a:xfrm>
            <a:off x="16368558" y="8885870"/>
            <a:ext cx="719137" cy="720725"/>
          </a:xfrm>
          <a:prstGeom prst="ellipse">
            <a:avLst/>
          </a:prstGeom>
          <a:solidFill>
            <a:srgbClr val="7864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Oval 31"/>
          <p:cNvSpPr>
            <a:spLocks noChangeArrowheads="1"/>
          </p:cNvSpPr>
          <p:nvPr userDrawn="1"/>
        </p:nvSpPr>
        <p:spPr bwMode="auto">
          <a:xfrm>
            <a:off x="17203583" y="8266745"/>
            <a:ext cx="1060450" cy="1058863"/>
          </a:xfrm>
          <a:prstGeom prst="ellipse">
            <a:avLst/>
          </a:prstGeom>
          <a:solidFill>
            <a:srgbClr val="F16B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pic>
        <p:nvPicPr>
          <p:cNvPr id="20" name="図プレースホルダー 37"/>
          <p:cNvPicPr>
            <a:picLocks noChangeAspect="1"/>
          </p:cNvPicPr>
          <p:nvPr userDrawn="1"/>
        </p:nvPicPr>
        <p:blipFill>
          <a:blip r:embed="rId2">
            <a:extLst>
              <a:ext uri="{28A0092B-C50C-407E-A947-70E740481C1C}">
                <a14:useLocalDpi xmlns:a14="http://schemas.microsoft.com/office/drawing/2010/main" xmlns=""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p:cNvPicPr>
            <a:picLocks noChangeAspect="1"/>
          </p:cNvPicPr>
          <p:nvPr userDrawn="1"/>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66337" y="-250801"/>
            <a:ext cx="2762230" cy="2304637"/>
          </a:xfrm>
          <a:prstGeom prst="rect">
            <a:avLst/>
          </a:prstGeom>
        </p:spPr>
      </p:pic>
      <p:sp>
        <p:nvSpPr>
          <p:cNvPr id="44" name="Oval 41"/>
          <p:cNvSpPr>
            <a:spLocks noChangeArrowheads="1"/>
          </p:cNvSpPr>
          <p:nvPr userDrawn="1"/>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46"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47"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48" name="Straight Connector 47"/>
          <p:cNvCxnSpPr/>
          <p:nvPr userDrawn="1"/>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49" name="Oval 41"/>
          <p:cNvSpPr>
            <a:spLocks noChangeArrowheads="1"/>
          </p:cNvSpPr>
          <p:nvPr userDrawn="1"/>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0"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1"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2" name="Straight Connector 51"/>
          <p:cNvCxnSpPr/>
          <p:nvPr userDrawn="1"/>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53" name="Oval 41"/>
          <p:cNvSpPr>
            <a:spLocks noChangeArrowheads="1"/>
          </p:cNvSpPr>
          <p:nvPr userDrawn="1"/>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4"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5"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6" name="Straight Connector 55"/>
          <p:cNvCxnSpPr/>
          <p:nvPr userDrawn="1"/>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915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4933-F2B1-8A48-B5FC-18445F691229}" type="datetimeFigureOut">
              <a:rPr lang="en-US" smtClean="0"/>
              <a:pPr/>
              <a:t>2/20/2020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4CC3-3726-6A40-B89F-F0B2541AE1A6}" type="slidenum">
              <a:rPr lang="en-US" smtClean="0"/>
              <a:pPr/>
              <a:t>‹#›</a:t>
            </a:fld>
            <a:endParaRPr lang="en-US"/>
          </a:p>
        </p:txBody>
      </p:sp>
    </p:spTree>
    <p:extLst>
      <p:ext uri="{BB962C8B-B14F-4D97-AF65-F5344CB8AC3E}">
        <p14:creationId xmlns:p14="http://schemas.microsoft.com/office/powerpoint/2010/main" xmlns="" val="76914611"/>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5" r:id="rId4"/>
    <p:sldLayoutId id="2147483682" r:id="rId5"/>
    <p:sldLayoutId id="2147483649" r:id="rId6"/>
    <p:sldLayoutId id="2147483650" r:id="rId7"/>
    <p:sldLayoutId id="2147483681" r:id="rId8"/>
    <p:sldLayoutId id="2147483651" r:id="rId9"/>
    <p:sldLayoutId id="2147483652" r:id="rId10"/>
    <p:sldLayoutId id="2147483684" r:id="rId11"/>
    <p:sldLayoutId id="2147483655" r:id="rId12"/>
    <p:sldLayoutId id="2147483683" r:id="rId13"/>
    <p:sldLayoutId id="2147483685" r:id="rId14"/>
    <p:sldLayoutId id="2147483653" r:id="rId15"/>
    <p:sldLayoutId id="2147483679" r:id="rId16"/>
    <p:sldLayoutId id="2147483654" r:id="rId17"/>
    <p:sldLayoutId id="2147483657" r:id="rId18"/>
    <p:sldLayoutId id="2147483660" r:id="rId19"/>
    <p:sldLayoutId id="2147483661" r:id="rId20"/>
    <p:sldLayoutId id="2147483658" r:id="rId21"/>
    <p:sldLayoutId id="2147483680" r:id="rId22"/>
    <p:sldLayoutId id="2147483659" r:id="rId23"/>
    <p:sldLayoutId id="2147483656" r:id="rId24"/>
    <p:sldLayoutId id="2147483677"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becominghuman.ai/artificial-intilligence-machine-learning-deep-learning-df6dd0af500e"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hyperlink" Target="https://www.scientificamerican.com/article/20-years-after-deep-blue-how-ai-has-advanced-since-conquering-chess/"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expertsystem.com/machine-learning-definition/"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iotintl.com/iot/"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hyperlink" Target="https://medium.com/@katherinebailey/reframing-the-ai-effect-c445f87ea98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c.ai/the-evolution-of-the-business-buzzword-ai/"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hyperlink" Target="https://www.ibm.com/blogs/watson-health"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pathmind.com/wiki/ai-vs-machine-learning-vs-deep-learning" TargetMode="External"/><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sonarhomepl/" TargetMode="External"/><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hyperlink" Target="https://www.forbes.pl/biznes/sonarhome-czy-nowe-technologie-zrewolucjonizuja-sprzedaz-mieszkan-w-polsce/7nf84s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voicelab.ai/" TargetMode="External"/><Relationship Id="rId2" Type="http://schemas.openxmlformats.org/officeDocument/2006/relationships/image" Target="../media/image5.png"/><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hyperlink" Target="https://www.forbes.pl/czarno-na-bialy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hyperlink" Target="https://machinelearningmastery.com/what-is-deep-learn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ursehero.com/file/p20rto1q/The-eventual-goal-is-to-create-an-artificial-general-intelligence-which-to-me/" TargetMode="External"/><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sciencedirect.com/science/article/pii/S1319157816300799" TargetMode="Externa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aliot.eu.org/wp-content/uploads/2019/10/ALIOT_Multi-Book_Volume1_web.pdf"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https://www.ibm.com/analytics/hadoop/big-data-analytics"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9.svg"/><Relationship Id="rId2" Type="http://schemas.openxmlformats.org/officeDocument/2006/relationships/notesSlide" Target="../notesSlides/notesSlide15.xml"/><Relationship Id="rId16" Type="http://schemas.openxmlformats.org/officeDocument/2006/relationships/image" Target="../media/image33.svg"/><Relationship Id="rId1" Type="http://schemas.openxmlformats.org/officeDocument/2006/relationships/slideLayout" Target="../slideLayouts/slideLayout25.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3.png"/><Relationship Id="rId14" Type="http://schemas.openxmlformats.org/officeDocument/2006/relationships/image" Target="../media/image31.sv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en.bitcoinwiki.org/wiki/Blockchain" TargetMode="External"/><Relationship Id="rId2" Type="http://schemas.openxmlformats.org/officeDocument/2006/relationships/image" Target="../media/image28.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hyperlink" Target="https://books.google.ie/books?id=XTDJDwAAQBAJ&amp;pg=PT5&amp;lpg=PT5&amp;dq=Its+hash:+Once+a+block+is+created+the+hash+is+calculated.+The+hash+is+unique,+basically+it+is+the+fingerprint+for+the+block.+It+identifies+both+the+block+and+its+contents.&amp;source=bl&amp;ots=six2VtK01e&amp;sig=ACfU3U2a4YYtb_64SQmCEbAnZK3tk_kIPQ&amp;hl=en&amp;sa=X&amp;ved=2ahUKEwjR-IXYnKTnAhULUBUIHZmKD-cQ6AEwAHoECAkQAQ" TargetMode="Externa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hyperlink" Target="https://www.fundera.com/blog/blockchain-explained" TargetMode="Externa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47.svg"/><Relationship Id="rId2" Type="http://schemas.openxmlformats.org/officeDocument/2006/relationships/notesSlide" Target="../notesSlides/notesSlide18.xml"/><Relationship Id="rId16" Type="http://schemas.openxmlformats.org/officeDocument/2006/relationships/image" Target="../media/image51.svg"/><Relationship Id="rId1" Type="http://schemas.openxmlformats.org/officeDocument/2006/relationships/slideLayout" Target="../slideLayouts/slideLayout25.xml"/><Relationship Id="rId6" Type="http://schemas.openxmlformats.org/officeDocument/2006/relationships/image" Target="../media/image41.svg"/><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34.png"/><Relationship Id="rId14" Type="http://schemas.openxmlformats.org/officeDocument/2006/relationships/image" Target="../media/image49.svg"/></Relationships>
</file>

<file path=ppt/slides/_rels/slide35.xml.rels><?xml version="1.0" encoding="UTF-8" standalone="yes"?>
<Relationships xmlns="http://schemas.openxmlformats.org/package/2006/relationships"><Relationship Id="rId2" Type="http://schemas.openxmlformats.org/officeDocument/2006/relationships/hyperlink" Target="https://books.google.ie/books?id=XTDJDwAAQBAJ&amp;pg=PT5&amp;lpg=PT5&amp;dq=Its+hash:+Once+a+block+is+created+the+hash+is+calculated.+The+hash+is+unique,+basically+it+is+the+fingerprint+for+the+block.+It+identifies+both+the+block+and+its+contents.&amp;source=bl&amp;ots=six2VtK01e&amp;sig=ACfU3U2a4YYtb_64SQmCEbAnZK3tk_kIPQ&amp;hl=en&amp;sa=X&amp;ved=2ahUKEwjR-IXYnKTnAhULUBUIHZmKD-cQ6AEwAHoECAkQAQ"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hyperlink" Target="https://cyberleninka.org/article/n/696646.pdf" TargetMode="Externa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medium.com/@kavithakavy/what-is-the-difference-between-augmented-reality-ar-and-virtual-reality-vr-23071bc8ff9d" TargetMode="External"/><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hyperlink" Target="https://news.uchicago.edu/story/learning-doing-helps-students-perform-better-science"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en.wikipedia.org/wiki/Immersion_(virtual_realit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s://creativecommons.org/licenses/by/3.0/" TargetMode="External"/><Relationship Id="rId4" Type="http://schemas.openxmlformats.org/officeDocument/2006/relationships/hyperlink" Target="http://scherlund.blogspot.com/2017/01/why-2017-could-be-year-of-virtual.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raconteur.net/technology/virtual-and-augmented-reality-are-shaking-up-sectors"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5.xml"/><Relationship Id="rId1" Type="http://schemas.openxmlformats.org/officeDocument/2006/relationships/video" Target="https://www.youtube.com/embed/QphJEO9ZX6s?feature=oembed" TargetMode="External"/><Relationship Id="rId4" Type="http://schemas.openxmlformats.org/officeDocument/2006/relationships/hyperlink" Target="https://www.youtube.com/watch?v=QphJEO9ZX6s&amp;feature=emb_lo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softbankrobotics.com/emea/index.php/en/peppe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hyperlink" Target="https://www.ciosummits.com/what-consumers-really-think-about-ai.pdf" TargetMode="External"/><Relationship Id="rId5" Type="http://schemas.openxmlformats.org/officeDocument/2006/relationships/hyperlink" Target="https://articles.bplans.com/how-artificial-intelligence-can-help-small-businesses/"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3675529"/>
            <a:ext cx="7046259" cy="2026024"/>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6" y="3675529"/>
            <a:ext cx="5071444" cy="496214"/>
          </a:xfrm>
          <a:prstGeom prst="rect">
            <a:avLst/>
          </a:prstGeom>
          <a:solidFill>
            <a:srgbClr val="95D600"/>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s-ES_tradnl" sz="4000" dirty="0" smtClean="0">
                <a:solidFill>
                  <a:schemeClr val="bg1"/>
                </a:solidFill>
              </a:rPr>
              <a:t>Modu</a:t>
            </a:r>
            <a:r>
              <a:rPr lang="pl-PL" sz="4000" dirty="0" smtClean="0">
                <a:solidFill>
                  <a:schemeClr val="bg1"/>
                </a:solidFill>
              </a:rPr>
              <a:t>ł</a:t>
            </a:r>
            <a:r>
              <a:rPr lang="es-ES_tradnl" sz="4000" dirty="0" smtClean="0">
                <a:solidFill>
                  <a:schemeClr val="bg1"/>
                </a:solidFill>
              </a:rPr>
              <a:t> </a:t>
            </a:r>
            <a:r>
              <a:rPr lang="es-ES_tradnl" sz="4000" dirty="0">
                <a:solidFill>
                  <a:schemeClr val="bg1"/>
                </a:solidFill>
              </a:rPr>
              <a:t>6: </a:t>
            </a:r>
          </a:p>
          <a:p>
            <a:pPr marL="0" indent="0">
              <a:lnSpc>
                <a:spcPct val="100000"/>
              </a:lnSpc>
              <a:buNone/>
            </a:pPr>
            <a:r>
              <a:rPr lang="pl-PL" sz="4000" b="1" dirty="0" smtClean="0">
                <a:solidFill>
                  <a:schemeClr val="bg1"/>
                </a:solidFill>
              </a:rPr>
              <a:t>Przyszłość danych</a:t>
            </a:r>
            <a:endParaRPr lang="es-ES_tradnl" sz="4000" b="1" dirty="0">
              <a:solidFill>
                <a:schemeClr val="bg1"/>
              </a:solidFill>
            </a:endParaRPr>
          </a:p>
          <a:p>
            <a:pPr marL="0" indent="0">
              <a:lnSpc>
                <a:spcPct val="100000"/>
              </a:lnSpc>
              <a:buNone/>
            </a:pPr>
            <a:r>
              <a:rPr lang="en-IE" dirty="0" smtClean="0">
                <a:solidFill>
                  <a:schemeClr val="bg1"/>
                </a:solidFill>
              </a:rPr>
              <a:t>Trend</a:t>
            </a:r>
            <a:r>
              <a:rPr lang="pl-PL" dirty="0" smtClean="0">
                <a:solidFill>
                  <a:schemeClr val="bg1"/>
                </a:solidFill>
              </a:rPr>
              <a:t>y</a:t>
            </a:r>
            <a:r>
              <a:rPr lang="en-IE" dirty="0" smtClean="0">
                <a:solidFill>
                  <a:schemeClr val="bg1"/>
                </a:solidFill>
              </a:rPr>
              <a:t> </a:t>
            </a:r>
            <a:r>
              <a:rPr lang="pl-PL" dirty="0" smtClean="0">
                <a:solidFill>
                  <a:schemeClr val="bg1"/>
                </a:solidFill>
              </a:rPr>
              <a:t>i odkrycia</a:t>
            </a:r>
            <a:endParaRPr lang="en-IE" dirty="0">
              <a:solidFill>
                <a:schemeClr val="bg1"/>
              </a:solidFill>
            </a:endParaRPr>
          </a:p>
          <a:p>
            <a:pPr marL="0" indent="0">
              <a:buNone/>
            </a:pPr>
            <a:endParaRPr lang="es-ES_tradnl" sz="1100" dirty="0">
              <a:solidFill>
                <a:schemeClr val="bg1"/>
              </a:solidFill>
            </a:endParaRPr>
          </a:p>
          <a:p>
            <a:pPr marL="0" indent="0">
              <a:buNone/>
            </a:pPr>
            <a:r>
              <a:rPr lang="pl-PL" sz="2400" b="1" dirty="0" smtClean="0">
                <a:solidFill>
                  <a:srgbClr val="95D600"/>
                </a:solidFill>
              </a:rPr>
              <a:t>Realizuj ten moduł wspólnie z plikiem zawierającym notatki</a:t>
            </a:r>
            <a:endParaRPr lang="es-ES_tradnl" sz="2400" b="1" dirty="0">
              <a:solidFill>
                <a:srgbClr val="95D600"/>
              </a:solidFill>
            </a:endParaRPr>
          </a:p>
        </p:txBody>
      </p:sp>
    </p:spTree>
    <p:extLst>
      <p:ext uri="{BB962C8B-B14F-4D97-AF65-F5344CB8AC3E}">
        <p14:creationId xmlns:p14="http://schemas.microsoft.com/office/powerpoint/2010/main" xmlns="" val="11801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pl-PL" dirty="0" smtClean="0"/>
              <a:t>Sztuczna</a:t>
            </a:r>
            <a:endParaRPr lang="es-ES_tradnl" dirty="0"/>
          </a:p>
        </p:txBody>
      </p:sp>
      <p:sp>
        <p:nvSpPr>
          <p:cNvPr id="3" name="Text Placeholder 2"/>
          <p:cNvSpPr>
            <a:spLocks noGrp="1"/>
          </p:cNvSpPr>
          <p:nvPr>
            <p:ph type="body" sz="quarter" idx="15"/>
          </p:nvPr>
        </p:nvSpPr>
        <p:spPr>
          <a:xfrm>
            <a:off x="280416" y="4292763"/>
            <a:ext cx="2348484" cy="1469167"/>
          </a:xfrm>
        </p:spPr>
        <p:txBody>
          <a:bodyPr>
            <a:normAutofit/>
          </a:bodyPr>
          <a:lstStyle/>
          <a:p>
            <a:r>
              <a:rPr lang="pl-PL" sz="1800" dirty="0" smtClean="0"/>
              <a:t>Coś zaprojektowanego, stworzonego, zaprogramowanego przez ludzi</a:t>
            </a:r>
            <a:endParaRPr lang="es-ES_tradnl" sz="2000" dirty="0"/>
          </a:p>
        </p:txBody>
      </p:sp>
      <p:sp>
        <p:nvSpPr>
          <p:cNvPr id="4" name="Text Placeholder 3"/>
          <p:cNvSpPr>
            <a:spLocks noGrp="1"/>
          </p:cNvSpPr>
          <p:nvPr>
            <p:ph type="body" sz="quarter" idx="16"/>
          </p:nvPr>
        </p:nvSpPr>
        <p:spPr>
          <a:xfrm>
            <a:off x="2834404" y="3826416"/>
            <a:ext cx="1875977" cy="745278"/>
          </a:xfrm>
        </p:spPr>
        <p:txBody>
          <a:bodyPr>
            <a:normAutofit fontScale="92500" lnSpcReduction="20000"/>
          </a:bodyPr>
          <a:lstStyle/>
          <a:p>
            <a:r>
              <a:rPr lang="es-ES_tradnl" dirty="0" smtClean="0"/>
              <a:t>Inteligenc</a:t>
            </a:r>
            <a:r>
              <a:rPr lang="pl-PL" dirty="0" smtClean="0"/>
              <a:t>ja</a:t>
            </a:r>
            <a:r>
              <a:rPr lang="es-ES_tradnl" dirty="0"/>
              <a:t>	</a:t>
            </a:r>
          </a:p>
        </p:txBody>
      </p:sp>
      <p:sp>
        <p:nvSpPr>
          <p:cNvPr id="5" name="Text Placeholder 4"/>
          <p:cNvSpPr>
            <a:spLocks noGrp="1"/>
          </p:cNvSpPr>
          <p:nvPr>
            <p:ph type="body" sz="quarter" idx="17"/>
          </p:nvPr>
        </p:nvSpPr>
        <p:spPr>
          <a:xfrm>
            <a:off x="2875784" y="4199055"/>
            <a:ext cx="1752788" cy="1469167"/>
          </a:xfrm>
        </p:spPr>
        <p:txBody>
          <a:bodyPr>
            <a:noAutofit/>
          </a:bodyPr>
          <a:lstStyle/>
          <a:p>
            <a:r>
              <a:rPr lang="pl-PL" sz="2000" dirty="0" smtClean="0"/>
              <a:t>Tę trudniej już zdefiniować.</a:t>
            </a:r>
            <a:endParaRPr lang="es-ES_tradnl" sz="2000" b="1" dirty="0"/>
          </a:p>
        </p:txBody>
      </p:sp>
      <p:sp>
        <p:nvSpPr>
          <p:cNvPr id="6" name="Text Placeholder 5"/>
          <p:cNvSpPr>
            <a:spLocks noGrp="1"/>
          </p:cNvSpPr>
          <p:nvPr>
            <p:ph type="body" sz="quarter" idx="18"/>
          </p:nvPr>
        </p:nvSpPr>
        <p:spPr>
          <a:xfrm>
            <a:off x="5166587" y="2339440"/>
            <a:ext cx="1752788" cy="745278"/>
          </a:xfrm>
        </p:spPr>
        <p:txBody>
          <a:bodyPr>
            <a:noAutofit/>
          </a:bodyPr>
          <a:lstStyle/>
          <a:p>
            <a:r>
              <a:rPr lang="pl-PL" sz="2000" dirty="0" smtClean="0"/>
              <a:t>Różnorodność</a:t>
            </a:r>
            <a:endParaRPr lang="es-ES_tradnl" sz="2000" dirty="0"/>
          </a:p>
        </p:txBody>
      </p:sp>
      <p:sp>
        <p:nvSpPr>
          <p:cNvPr id="7" name="Text Placeholder 6"/>
          <p:cNvSpPr>
            <a:spLocks noGrp="1"/>
          </p:cNvSpPr>
          <p:nvPr>
            <p:ph type="body" sz="quarter" idx="19"/>
          </p:nvPr>
        </p:nvSpPr>
        <p:spPr>
          <a:xfrm>
            <a:off x="4710381" y="3079569"/>
            <a:ext cx="2578724" cy="3066895"/>
          </a:xfrm>
          <a:solidFill>
            <a:schemeClr val="accent2"/>
          </a:solidFill>
        </p:spPr>
        <p:txBody>
          <a:bodyPr>
            <a:noAutofit/>
          </a:bodyPr>
          <a:lstStyle/>
          <a:p>
            <a:r>
              <a:rPr lang="pl-PL" sz="1400" dirty="0" smtClean="0"/>
              <a:t>Sztuczna inteligencja obejmuje duży obszar badań w dziedzinie informatyki, który urósł tak bardzo, że obejmuje wiele dyscyplin, przez co trudno jest wskazać dokładnie to, co nią jest lub nie jest. </a:t>
            </a:r>
          </a:p>
          <a:p>
            <a:r>
              <a:rPr lang="pl-PL" sz="1400" dirty="0" smtClean="0"/>
              <a:t>Przykładowo, przetwarzanie kognitywne było kiedyś uważane za część sztucznej inteligencji, ponieważ cele były ze sobą powiązane, ale od tego czasu przetwarzanie rozwinęło się tak, że stało się własną dziedziną.</a:t>
            </a:r>
            <a:endParaRPr lang="pl-PL" sz="1400" dirty="0"/>
          </a:p>
        </p:txBody>
      </p:sp>
      <p:sp>
        <p:nvSpPr>
          <p:cNvPr id="8" name="Text Placeholder 7"/>
          <p:cNvSpPr>
            <a:spLocks noGrp="1"/>
          </p:cNvSpPr>
          <p:nvPr>
            <p:ph type="body" sz="quarter" idx="20"/>
          </p:nvPr>
        </p:nvSpPr>
        <p:spPr>
          <a:xfrm>
            <a:off x="7452723" y="2995377"/>
            <a:ext cx="1752788" cy="745278"/>
          </a:xfrm>
        </p:spPr>
        <p:txBody>
          <a:bodyPr>
            <a:noAutofit/>
          </a:bodyPr>
          <a:lstStyle/>
          <a:p>
            <a:r>
              <a:rPr lang="pl-PL" sz="2400" dirty="0" smtClean="0"/>
              <a:t>Odpowiedź</a:t>
            </a:r>
            <a:endParaRPr lang="es-ES_tradnl" sz="2400" dirty="0"/>
          </a:p>
        </p:txBody>
      </p:sp>
      <p:sp>
        <p:nvSpPr>
          <p:cNvPr id="9" name="Text Placeholder 8"/>
          <p:cNvSpPr>
            <a:spLocks noGrp="1"/>
          </p:cNvSpPr>
          <p:nvPr>
            <p:ph type="body" sz="quarter" idx="21"/>
          </p:nvPr>
        </p:nvSpPr>
        <p:spPr>
          <a:xfrm>
            <a:off x="7328584" y="3613076"/>
            <a:ext cx="2174489" cy="2886140"/>
          </a:xfrm>
          <a:solidFill>
            <a:srgbClr val="FFD700"/>
          </a:solidFill>
        </p:spPr>
        <p:txBody>
          <a:bodyPr>
            <a:normAutofit fontScale="70000" lnSpcReduction="20000"/>
          </a:bodyPr>
          <a:lstStyle/>
          <a:p>
            <a:r>
              <a:rPr lang="pl-PL" dirty="0" smtClean="0"/>
              <a:t>Jest to sposób na programowanie maszyn lub komputerów w celu wykonywania zadań lub odpowiadania na zapytania za pomocą ludzkiej inteligencji. Biorąc tysiące punktów danych i ustanawiając reguły (algorytm) dla procesu rozwiązywania problemów wzorowanego na ludzkich sieciach neuronowych, sztuczna inteligencja może zapewnić “ludzkie” reakcje.</a:t>
            </a:r>
          </a:p>
          <a:p>
            <a:endParaRPr lang="en-IE" dirty="0"/>
          </a:p>
        </p:txBody>
      </p:sp>
      <p:sp>
        <p:nvSpPr>
          <p:cNvPr id="10" name="Text Placeholder 9"/>
          <p:cNvSpPr>
            <a:spLocks noGrp="1"/>
          </p:cNvSpPr>
          <p:nvPr>
            <p:ph type="body" sz="quarter" idx="22"/>
          </p:nvPr>
        </p:nvSpPr>
        <p:spPr/>
        <p:txBody>
          <a:bodyPr/>
          <a:lstStyle/>
          <a:p>
            <a:r>
              <a:rPr lang="pl-PL" dirty="0" smtClean="0"/>
              <a:t>Definicja</a:t>
            </a:r>
            <a:endParaRPr lang="es-ES_tradnl" dirty="0"/>
          </a:p>
        </p:txBody>
      </p:sp>
      <p:sp>
        <p:nvSpPr>
          <p:cNvPr id="11" name="Text Placeholder 10"/>
          <p:cNvSpPr>
            <a:spLocks noGrp="1"/>
          </p:cNvSpPr>
          <p:nvPr>
            <p:ph type="body" sz="quarter" idx="23"/>
          </p:nvPr>
        </p:nvSpPr>
        <p:spPr>
          <a:xfrm>
            <a:off x="9678093" y="4677297"/>
            <a:ext cx="2386087" cy="1469167"/>
          </a:xfrm>
        </p:spPr>
        <p:txBody>
          <a:bodyPr>
            <a:noAutofit/>
          </a:bodyPr>
          <a:lstStyle/>
          <a:p>
            <a:r>
              <a:rPr lang="pl-PL" sz="2000" b="1" dirty="0" smtClean="0"/>
              <a:t>„zdolność maszyny do naśladowania inteligentnego ludzkiego zachowania</a:t>
            </a:r>
            <a:r>
              <a:rPr lang="en-IE" sz="2000" b="1" dirty="0" smtClean="0"/>
              <a:t>.”</a:t>
            </a:r>
            <a:endParaRPr lang="en-IE" sz="2000" b="1" dirty="0"/>
          </a:p>
        </p:txBody>
      </p:sp>
      <p:sp>
        <p:nvSpPr>
          <p:cNvPr id="12" name="Text Placeholder 6"/>
          <p:cNvSpPr txBox="1">
            <a:spLocks/>
          </p:cNvSpPr>
          <p:nvPr/>
        </p:nvSpPr>
        <p:spPr>
          <a:xfrm>
            <a:off x="-53019" y="0"/>
            <a:ext cx="12192000" cy="85715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70000"/>
              </a:lnSpc>
              <a:buNone/>
            </a:pPr>
            <a:r>
              <a:rPr lang="en-US" sz="3600" b="1" dirty="0">
                <a:solidFill>
                  <a:schemeClr val="bg1"/>
                </a:solidFill>
              </a:rPr>
              <a:t>AI – WHAT IS IT?</a:t>
            </a:r>
          </a:p>
        </p:txBody>
      </p:sp>
      <p:sp>
        <p:nvSpPr>
          <p:cNvPr id="13" name="Rectangle 12">
            <a:extLst>
              <a:ext uri="{FF2B5EF4-FFF2-40B4-BE49-F238E27FC236}">
                <a16:creationId xmlns:a16="http://schemas.microsoft.com/office/drawing/2014/main" xmlns="" id="{EBF38401-1049-4C93-9EC4-202D26768338}"/>
              </a:ext>
            </a:extLst>
          </p:cNvPr>
          <p:cNvSpPr/>
          <p:nvPr/>
        </p:nvSpPr>
        <p:spPr>
          <a:xfrm>
            <a:off x="809087" y="6499216"/>
            <a:ext cx="6096000" cy="246221"/>
          </a:xfrm>
          <a:prstGeom prst="rect">
            <a:avLst/>
          </a:prstGeom>
        </p:spPr>
        <p:txBody>
          <a:bodyPr>
            <a:spAutoFit/>
          </a:bodyPr>
          <a:lstStyle/>
          <a:p>
            <a:r>
              <a:rPr lang="pl-PL" sz="1000" dirty="0" smtClean="0"/>
              <a:t>Źródło</a:t>
            </a:r>
            <a:r>
              <a:rPr lang="en-IE" sz="1000" dirty="0" smtClean="0"/>
              <a:t>: </a:t>
            </a:r>
            <a:r>
              <a:rPr lang="en-IE" sz="1000" dirty="0">
                <a:hlinkClick r:id="rId2"/>
              </a:rPr>
              <a:t>https://becominghuman.ai/artificial-intilligence-machine-learning-deep-learning-df6dd0af500e</a:t>
            </a:r>
            <a:r>
              <a:rPr lang="en-IE" sz="1000" dirty="0"/>
              <a:t> </a:t>
            </a:r>
          </a:p>
        </p:txBody>
      </p:sp>
    </p:spTree>
    <p:extLst>
      <p:ext uri="{BB962C8B-B14F-4D97-AF65-F5344CB8AC3E}">
        <p14:creationId xmlns:p14="http://schemas.microsoft.com/office/powerpoint/2010/main" xmlns="" val="146452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rcRect/>
          <a:stretch/>
        </p:blipFill>
        <p:spPr>
          <a:xfrm>
            <a:off x="3830345" y="0"/>
            <a:ext cx="8361656" cy="6858000"/>
          </a:xfrm>
          <a:prstGeom prst="rect">
            <a:avLst/>
          </a:prstGeom>
        </p:spPr>
      </p:pic>
      <p:pic>
        <p:nvPicPr>
          <p:cNvPr id="13" name="Picture 12"/>
          <p:cNvPicPr>
            <a:picLocks noChangeAspect="1"/>
          </p:cNvPicPr>
          <p:nvPr/>
        </p:nvPicPr>
        <p:blipFill rotWithShape="1">
          <a:blip r:embed="rId4">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5635689"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688456" y="1463423"/>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520504" y="653143"/>
            <a:ext cx="3830343" cy="461665"/>
          </a:xfrm>
          <a:prstGeom prst="rect">
            <a:avLst/>
          </a:prstGeom>
          <a:noFill/>
        </p:spPr>
        <p:txBody>
          <a:bodyPr wrap="square" rtlCol="0">
            <a:spAutoFit/>
          </a:bodyPr>
          <a:lstStyle/>
          <a:p>
            <a:r>
              <a:rPr lang="pl-PL" sz="2400" dirty="0" smtClean="0">
                <a:solidFill>
                  <a:schemeClr val="bg1"/>
                </a:solidFill>
              </a:rPr>
              <a:t>Praca w czasie rzeczywistym</a:t>
            </a:r>
            <a:endParaRPr lang="es-ES_tradnl" sz="1200" dirty="0">
              <a:solidFill>
                <a:schemeClr val="bg1"/>
              </a:solidFill>
            </a:endParaRPr>
          </a:p>
        </p:txBody>
      </p:sp>
      <p:sp>
        <p:nvSpPr>
          <p:cNvPr id="17" name="TextBox 16"/>
          <p:cNvSpPr txBox="1"/>
          <p:nvPr/>
        </p:nvSpPr>
        <p:spPr>
          <a:xfrm>
            <a:off x="352552" y="1548157"/>
            <a:ext cx="4814328" cy="6247864"/>
          </a:xfrm>
          <a:prstGeom prst="rect">
            <a:avLst/>
          </a:prstGeom>
          <a:noFill/>
        </p:spPr>
        <p:txBody>
          <a:bodyPr wrap="square" rtlCol="0">
            <a:spAutoFit/>
          </a:bodyPr>
          <a:lstStyle/>
          <a:p>
            <a:pPr lvl="0"/>
            <a:r>
              <a:rPr lang="pl-PL" sz="2000" dirty="0" err="1" smtClean="0">
                <a:solidFill>
                  <a:schemeClr val="bg1"/>
                </a:solidFill>
              </a:rPr>
              <a:t>Deep</a:t>
            </a:r>
            <a:r>
              <a:rPr lang="pl-PL" sz="2000" dirty="0" smtClean="0">
                <a:solidFill>
                  <a:schemeClr val="bg1"/>
                </a:solidFill>
              </a:rPr>
              <a:t> </a:t>
            </a:r>
            <a:r>
              <a:rPr lang="pl-PL" sz="2000" dirty="0" err="1" smtClean="0">
                <a:solidFill>
                  <a:schemeClr val="bg1"/>
                </a:solidFill>
              </a:rPr>
              <a:t>Blue</a:t>
            </a:r>
            <a:r>
              <a:rPr lang="pl-PL" sz="2000" dirty="0" smtClean="0">
                <a:solidFill>
                  <a:schemeClr val="bg1"/>
                </a:solidFill>
              </a:rPr>
              <a:t> produkcji IBM pokonał arcymistrza </a:t>
            </a:r>
            <a:r>
              <a:rPr lang="pl-PL" sz="2000" dirty="0" err="1" smtClean="0">
                <a:solidFill>
                  <a:schemeClr val="bg1"/>
                </a:solidFill>
              </a:rPr>
              <a:t>Garry'ego</a:t>
            </a:r>
            <a:r>
              <a:rPr lang="pl-PL" sz="2000" dirty="0" smtClean="0">
                <a:solidFill>
                  <a:schemeClr val="bg1"/>
                </a:solidFill>
              </a:rPr>
              <a:t> Kasparowa w 1997 roku: czy uważasz, że to zwycięstwo oznaczało, że </a:t>
            </a:r>
            <a:r>
              <a:rPr lang="pl-PL" sz="2000" dirty="0" err="1" smtClean="0">
                <a:solidFill>
                  <a:schemeClr val="bg1"/>
                </a:solidFill>
              </a:rPr>
              <a:t>Deep</a:t>
            </a:r>
            <a:r>
              <a:rPr lang="pl-PL" sz="2000" dirty="0" smtClean="0">
                <a:solidFill>
                  <a:schemeClr val="bg1"/>
                </a:solidFill>
              </a:rPr>
              <a:t> </a:t>
            </a:r>
            <a:r>
              <a:rPr lang="pl-PL" sz="2000" dirty="0" err="1" smtClean="0">
                <a:solidFill>
                  <a:schemeClr val="bg1"/>
                </a:solidFill>
              </a:rPr>
              <a:t>Blue</a:t>
            </a:r>
            <a:r>
              <a:rPr lang="pl-PL" sz="2000" dirty="0" smtClean="0">
                <a:solidFill>
                  <a:schemeClr val="bg1"/>
                </a:solidFill>
              </a:rPr>
              <a:t> był inteligentny? </a:t>
            </a:r>
            <a:r>
              <a:rPr lang="pl-PL" sz="2000" dirty="0" err="1" smtClean="0">
                <a:solidFill>
                  <a:schemeClr val="bg1"/>
                </a:solidFill>
              </a:rPr>
              <a:t>Deep</a:t>
            </a:r>
            <a:r>
              <a:rPr lang="pl-PL" sz="2000" dirty="0" smtClean="0">
                <a:solidFill>
                  <a:schemeClr val="bg1"/>
                </a:solidFill>
              </a:rPr>
              <a:t> </a:t>
            </a:r>
            <a:r>
              <a:rPr lang="pl-PL" sz="2000" dirty="0" err="1" smtClean="0">
                <a:solidFill>
                  <a:schemeClr val="bg1"/>
                </a:solidFill>
              </a:rPr>
              <a:t>Blue</a:t>
            </a:r>
            <a:r>
              <a:rPr lang="pl-PL" sz="2000" dirty="0" smtClean="0">
                <a:solidFill>
                  <a:schemeClr val="bg1"/>
                </a:solidFill>
              </a:rPr>
              <a:t> został zaprogramowany (przez człowieka) do obliczania 200 milionów możliwych ruchów szachowych na sekundę i miał pamięć, moc obliczeniową i szybkość do obliczania miliardów permutacji ruchów.</a:t>
            </a:r>
          </a:p>
          <a:p>
            <a:pPr lvl="0"/>
            <a:endParaRPr lang="pl-PL" sz="2000" dirty="0" smtClean="0">
              <a:solidFill>
                <a:schemeClr val="bg1"/>
              </a:solidFill>
            </a:endParaRPr>
          </a:p>
          <a:p>
            <a:pPr lvl="0"/>
            <a:r>
              <a:rPr lang="pl-PL" sz="2000" dirty="0" smtClean="0">
                <a:solidFill>
                  <a:schemeClr val="bg1"/>
                </a:solidFill>
              </a:rPr>
              <a:t>Miał on jednak przed sobą tylko jedno zadanie - pod tym względem był to przykład tego, co nazywamy dziś słabą (lub wąską) sztuczną inteligencją. Słaba sztuczna inteligencja jest jedną z kluczowych definicji w uczeniu się i analizie opartej na danych. </a:t>
            </a:r>
            <a:r>
              <a:rPr lang="en-US" sz="2000" dirty="0" err="1" smtClean="0">
                <a:solidFill>
                  <a:schemeClr val="bg1"/>
                </a:solidFill>
              </a:rPr>
              <a:t>Innymi</a:t>
            </a:r>
            <a:r>
              <a:rPr lang="en-US" sz="2000" dirty="0" smtClean="0">
                <a:solidFill>
                  <a:schemeClr val="bg1"/>
                </a:solidFill>
              </a:rPr>
              <a:t> </a:t>
            </a:r>
            <a:r>
              <a:rPr lang="en-US" sz="2000" dirty="0" err="1" smtClean="0">
                <a:solidFill>
                  <a:schemeClr val="bg1"/>
                </a:solidFill>
              </a:rPr>
              <a:t>są</a:t>
            </a:r>
            <a:r>
              <a:rPr lang="en-US" sz="2000" dirty="0" smtClean="0">
                <a:solidFill>
                  <a:schemeClr val="bg1"/>
                </a:solidFill>
              </a:rPr>
              <a:t>:</a:t>
            </a:r>
            <a:endParaRPr lang="pl-PL" sz="2000" dirty="0" smtClean="0">
              <a:solidFill>
                <a:schemeClr val="bg1"/>
              </a:solidFill>
            </a:endParaRPr>
          </a:p>
          <a:p>
            <a:pPr lvl="0"/>
            <a:endParaRPr lang="pl-PL" sz="2000" dirty="0" smtClean="0">
              <a:solidFill>
                <a:schemeClr val="bg1"/>
              </a:solidFill>
            </a:endParaRPr>
          </a:p>
          <a:p>
            <a:pPr lvl="0"/>
            <a:endParaRPr lang="pl-PL" sz="2000" dirty="0" smtClean="0">
              <a:solidFill>
                <a:schemeClr val="bg1"/>
              </a:solidFill>
            </a:endParaRPr>
          </a:p>
          <a:p>
            <a:pPr lvl="0"/>
            <a:endParaRPr lang="en-IE" sz="2000" dirty="0">
              <a:solidFill>
                <a:schemeClr val="bg1"/>
              </a:solidFill>
            </a:endParaRPr>
          </a:p>
        </p:txBody>
      </p:sp>
      <p:sp>
        <p:nvSpPr>
          <p:cNvPr id="3" name="Rectangle 2">
            <a:extLst>
              <a:ext uri="{FF2B5EF4-FFF2-40B4-BE49-F238E27FC236}">
                <a16:creationId xmlns:a16="http://schemas.microsoft.com/office/drawing/2014/main" xmlns="" id="{F2830FA9-AB0A-4109-85A7-CD8B51D0E9E5}"/>
              </a:ext>
            </a:extLst>
          </p:cNvPr>
          <p:cNvSpPr/>
          <p:nvPr/>
        </p:nvSpPr>
        <p:spPr>
          <a:xfrm>
            <a:off x="5914556" y="5964822"/>
            <a:ext cx="6096000" cy="400110"/>
          </a:xfrm>
          <a:prstGeom prst="rect">
            <a:avLst/>
          </a:prstGeom>
        </p:spPr>
        <p:txBody>
          <a:bodyPr>
            <a:spAutoFit/>
          </a:bodyPr>
          <a:lstStyle/>
          <a:p>
            <a:r>
              <a:rPr lang="pl-PL" sz="1000" dirty="0" smtClean="0"/>
              <a:t>Źródło</a:t>
            </a:r>
            <a:r>
              <a:rPr lang="en-IE" sz="1000" dirty="0" smtClean="0">
                <a:hlinkClick r:id="rId5"/>
              </a:rPr>
              <a:t>: </a:t>
            </a:r>
            <a:r>
              <a:rPr lang="en-IE" sz="1000" dirty="0">
                <a:hlinkClick r:id="rId5"/>
              </a:rPr>
              <a:t>https</a:t>
            </a:r>
            <a:r>
              <a:rPr lang="en-IE" sz="1000" dirty="0" smtClean="0">
                <a:hlinkClick r:id="rId5"/>
              </a:rPr>
              <a:t>://www.scientificamerican.com/article/20-years-after-deep-blue-how-ai-has-advanced-since-conquering-chess/</a:t>
            </a:r>
            <a:r>
              <a:rPr lang="en-IE" sz="1000" dirty="0" smtClean="0"/>
              <a:t> </a:t>
            </a:r>
            <a:endParaRPr lang="en-IE" sz="1000" dirty="0"/>
          </a:p>
        </p:txBody>
      </p:sp>
    </p:spTree>
    <p:extLst>
      <p:ext uri="{BB962C8B-B14F-4D97-AF65-F5344CB8AC3E}">
        <p14:creationId xmlns:p14="http://schemas.microsoft.com/office/powerpoint/2010/main" xmlns="" val="70492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DB7D136-2FED-4362-BD44-4A03D406BCEE}"/>
              </a:ext>
            </a:extLst>
          </p:cNvPr>
          <p:cNvSpPr>
            <a:spLocks noGrp="1"/>
          </p:cNvSpPr>
          <p:nvPr>
            <p:ph type="body" sz="quarter" idx="14"/>
          </p:nvPr>
        </p:nvSpPr>
        <p:spPr/>
        <p:txBody>
          <a:bodyPr/>
          <a:lstStyle/>
          <a:p>
            <a:r>
              <a:rPr lang="pl-PL" dirty="0" smtClean="0"/>
              <a:t>Silna </a:t>
            </a:r>
            <a:r>
              <a:rPr lang="en-IE" dirty="0" smtClean="0"/>
              <a:t>AI</a:t>
            </a:r>
            <a:endParaRPr lang="en-IE" dirty="0"/>
          </a:p>
        </p:txBody>
      </p:sp>
      <p:sp>
        <p:nvSpPr>
          <p:cNvPr id="3" name="Text Placeholder 2">
            <a:extLst>
              <a:ext uri="{FF2B5EF4-FFF2-40B4-BE49-F238E27FC236}">
                <a16:creationId xmlns:a16="http://schemas.microsoft.com/office/drawing/2014/main" xmlns="" id="{F889B103-F807-4999-9684-221A4DEA95BF}"/>
              </a:ext>
            </a:extLst>
          </p:cNvPr>
          <p:cNvSpPr>
            <a:spLocks noGrp="1"/>
          </p:cNvSpPr>
          <p:nvPr>
            <p:ph type="body" sz="quarter" idx="15"/>
          </p:nvPr>
        </p:nvSpPr>
        <p:spPr>
          <a:xfrm>
            <a:off x="3052903" y="2193067"/>
            <a:ext cx="2580981" cy="1469167"/>
          </a:xfrm>
        </p:spPr>
        <p:txBody>
          <a:bodyPr>
            <a:normAutofit lnSpcReduction="10000"/>
          </a:bodyPr>
          <a:lstStyle/>
          <a:p>
            <a:pPr lvl="0"/>
            <a:r>
              <a:rPr lang="pl-PL" sz="1600" dirty="0" smtClean="0"/>
              <a:t>Inteligencja maszynowa oparta na tych samych wzorach, co uczenie się człowieka: efektem końcowym jest posiadanie dobrze rozwiniętej inteligencji ludzkiej.</a:t>
            </a:r>
            <a:endParaRPr lang="en-IE" sz="1600" dirty="0"/>
          </a:p>
          <a:p>
            <a:endParaRPr lang="en-IE" sz="1600" dirty="0"/>
          </a:p>
        </p:txBody>
      </p:sp>
      <p:sp>
        <p:nvSpPr>
          <p:cNvPr id="4" name="Text Placeholder 3">
            <a:extLst>
              <a:ext uri="{FF2B5EF4-FFF2-40B4-BE49-F238E27FC236}">
                <a16:creationId xmlns:a16="http://schemas.microsoft.com/office/drawing/2014/main" xmlns="" id="{D5D21B47-0251-43A2-95E6-23F3DB88B942}"/>
              </a:ext>
            </a:extLst>
          </p:cNvPr>
          <p:cNvSpPr>
            <a:spLocks noGrp="1"/>
          </p:cNvSpPr>
          <p:nvPr>
            <p:ph type="body" sz="quarter" idx="16"/>
          </p:nvPr>
        </p:nvSpPr>
        <p:spPr>
          <a:xfrm>
            <a:off x="6096000" y="1114953"/>
            <a:ext cx="5692877" cy="891977"/>
          </a:xfrm>
        </p:spPr>
        <p:txBody>
          <a:bodyPr>
            <a:normAutofit/>
          </a:bodyPr>
          <a:lstStyle/>
          <a:p>
            <a:r>
              <a:rPr lang="pl-PL" sz="2400" dirty="0" smtClean="0"/>
              <a:t>Uczenie maszynowe/głębokie uczenie się</a:t>
            </a:r>
            <a:endParaRPr lang="en-IE" sz="2400" dirty="0"/>
          </a:p>
        </p:txBody>
      </p:sp>
      <p:sp>
        <p:nvSpPr>
          <p:cNvPr id="5" name="Text Placeholder 4">
            <a:extLst>
              <a:ext uri="{FF2B5EF4-FFF2-40B4-BE49-F238E27FC236}">
                <a16:creationId xmlns:a16="http://schemas.microsoft.com/office/drawing/2014/main" xmlns="" id="{C48294DF-C56F-4946-996B-1303A84F7F11}"/>
              </a:ext>
            </a:extLst>
          </p:cNvPr>
          <p:cNvSpPr>
            <a:spLocks noGrp="1"/>
          </p:cNvSpPr>
          <p:nvPr>
            <p:ph type="body" sz="quarter" idx="17"/>
          </p:nvPr>
        </p:nvSpPr>
        <p:spPr>
          <a:xfrm>
            <a:off x="6149473" y="1847261"/>
            <a:ext cx="2884799" cy="2158771"/>
          </a:xfrm>
        </p:spPr>
        <p:txBody>
          <a:bodyPr>
            <a:normAutofit lnSpcReduction="10000"/>
          </a:bodyPr>
          <a:lstStyle/>
          <a:p>
            <a:r>
              <a:rPr lang="pl-PL" sz="1400" dirty="0" smtClean="0"/>
              <a:t>Rodzaj sztucznej inteligencji, w której komputer może automatycznie uczyć się i ulepszać na podstawie doświadczenia bez konieczności programowania. Uczenie maszynowe to tak naprawdę seria algorytmów, które dają komputerowi możliwość uczenia się. Algorytm analizuje dane, a następnie dokonuje prognoz i decyzji na podstawie tych informacji.</a:t>
            </a:r>
            <a:endParaRPr lang="en-IE" sz="1400" dirty="0"/>
          </a:p>
        </p:txBody>
      </p:sp>
      <p:sp>
        <p:nvSpPr>
          <p:cNvPr id="6" name="Text Placeholder 5">
            <a:extLst>
              <a:ext uri="{FF2B5EF4-FFF2-40B4-BE49-F238E27FC236}">
                <a16:creationId xmlns:a16="http://schemas.microsoft.com/office/drawing/2014/main" xmlns="" id="{F778D6DD-FC64-43F4-A833-FBC50C1EB0B0}"/>
              </a:ext>
            </a:extLst>
          </p:cNvPr>
          <p:cNvSpPr>
            <a:spLocks noGrp="1"/>
          </p:cNvSpPr>
          <p:nvPr>
            <p:ph type="body" sz="quarter" idx="18"/>
          </p:nvPr>
        </p:nvSpPr>
        <p:spPr/>
        <p:txBody>
          <a:bodyPr/>
          <a:lstStyle/>
          <a:p>
            <a:r>
              <a:rPr lang="pl-PL" dirty="0" smtClean="0"/>
              <a:t>Słaba </a:t>
            </a:r>
            <a:r>
              <a:rPr lang="en-IE" dirty="0" smtClean="0"/>
              <a:t>AI</a:t>
            </a:r>
            <a:endParaRPr lang="en-IE" dirty="0"/>
          </a:p>
        </p:txBody>
      </p:sp>
      <p:sp>
        <p:nvSpPr>
          <p:cNvPr id="7" name="Text Placeholder 6">
            <a:extLst>
              <a:ext uri="{FF2B5EF4-FFF2-40B4-BE49-F238E27FC236}">
                <a16:creationId xmlns:a16="http://schemas.microsoft.com/office/drawing/2014/main" xmlns="" id="{4441C265-FCB3-41F3-B00C-E4D7F2A00E33}"/>
              </a:ext>
            </a:extLst>
          </p:cNvPr>
          <p:cNvSpPr>
            <a:spLocks noGrp="1"/>
          </p:cNvSpPr>
          <p:nvPr>
            <p:ph type="body" sz="quarter" idx="19"/>
          </p:nvPr>
        </p:nvSpPr>
        <p:spPr/>
        <p:txBody>
          <a:bodyPr>
            <a:noAutofit/>
          </a:bodyPr>
          <a:lstStyle/>
          <a:p>
            <a:pPr lvl="0"/>
            <a:r>
              <a:rPr lang="pl-PL" sz="1200" dirty="0" smtClean="0"/>
              <a:t>Słaba sztuczna inteligencja zwykle polega na uczeniu maszynowym skoncentrowanym na wykonywaniu jednego rodzaju zadania. Słaba sztuczna inteligencja może również być po prostu inteligentnym algorytmem, który jest zbiorem zasad przestrzeganych przez komputer w celu rozwiązania problemu.</a:t>
            </a:r>
          </a:p>
          <a:p>
            <a:endParaRPr lang="en-IE" sz="1400" dirty="0"/>
          </a:p>
        </p:txBody>
      </p:sp>
      <p:sp>
        <p:nvSpPr>
          <p:cNvPr id="8" name="Text Placeholder 7">
            <a:extLst>
              <a:ext uri="{FF2B5EF4-FFF2-40B4-BE49-F238E27FC236}">
                <a16:creationId xmlns:a16="http://schemas.microsoft.com/office/drawing/2014/main" xmlns="" id="{20CE25D7-83DA-49D9-8843-E6E9F62D2C35}"/>
              </a:ext>
            </a:extLst>
          </p:cNvPr>
          <p:cNvSpPr>
            <a:spLocks noGrp="1"/>
          </p:cNvSpPr>
          <p:nvPr>
            <p:ph type="body" sz="quarter" idx="20"/>
          </p:nvPr>
        </p:nvSpPr>
        <p:spPr/>
        <p:txBody>
          <a:bodyPr/>
          <a:lstStyle/>
          <a:p>
            <a:r>
              <a:rPr lang="en-IE" dirty="0" err="1" smtClean="0"/>
              <a:t>Algor</a:t>
            </a:r>
            <a:r>
              <a:rPr lang="pl-PL" dirty="0" smtClean="0"/>
              <a:t>y</a:t>
            </a:r>
            <a:r>
              <a:rPr lang="en-IE" dirty="0" smtClean="0"/>
              <a:t>tm</a:t>
            </a:r>
            <a:endParaRPr lang="en-IE" dirty="0"/>
          </a:p>
        </p:txBody>
      </p:sp>
      <p:sp>
        <p:nvSpPr>
          <p:cNvPr id="9" name="Text Placeholder 8">
            <a:extLst>
              <a:ext uri="{FF2B5EF4-FFF2-40B4-BE49-F238E27FC236}">
                <a16:creationId xmlns:a16="http://schemas.microsoft.com/office/drawing/2014/main" xmlns="" id="{ACDABCBE-C75F-42E6-88E4-88216E2649F5}"/>
              </a:ext>
            </a:extLst>
          </p:cNvPr>
          <p:cNvSpPr>
            <a:spLocks noGrp="1"/>
          </p:cNvSpPr>
          <p:nvPr>
            <p:ph type="body" sz="quarter" idx="21"/>
          </p:nvPr>
        </p:nvSpPr>
        <p:spPr/>
        <p:txBody>
          <a:bodyPr>
            <a:normAutofit fontScale="85000" lnSpcReduction="20000"/>
          </a:bodyPr>
          <a:lstStyle/>
          <a:p>
            <a:r>
              <a:rPr lang="pl-PL" dirty="0" smtClean="0"/>
              <a:t>Zestaw kroków, które należy wykonać, aby rozwiązać problem matematyczny lub ukończyć proces komputerowy.</a:t>
            </a:r>
            <a:endParaRPr lang="en-IE" dirty="0"/>
          </a:p>
        </p:txBody>
      </p:sp>
      <p:sp>
        <p:nvSpPr>
          <p:cNvPr id="10" name="Text Placeholder 1">
            <a:extLst>
              <a:ext uri="{FF2B5EF4-FFF2-40B4-BE49-F238E27FC236}">
                <a16:creationId xmlns:a16="http://schemas.microsoft.com/office/drawing/2014/main" xmlns="" id="{C5AD908A-D06C-4F71-9D64-2ED515273E09}"/>
              </a:ext>
            </a:extLst>
          </p:cNvPr>
          <p:cNvSpPr txBox="1">
            <a:spLocks/>
          </p:cNvSpPr>
          <p:nvPr/>
        </p:nvSpPr>
        <p:spPr>
          <a:xfrm>
            <a:off x="98323" y="14969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smtClean="0">
                <a:solidFill>
                  <a:schemeClr val="bg1"/>
                </a:solidFill>
              </a:rPr>
              <a:t>Kluczowe terminy:</a:t>
            </a:r>
            <a:endParaRPr lang="en-IE" dirty="0">
              <a:solidFill>
                <a:schemeClr val="bg1"/>
              </a:solidFill>
            </a:endParaRPr>
          </a:p>
        </p:txBody>
      </p:sp>
      <p:sp>
        <p:nvSpPr>
          <p:cNvPr id="11" name="Rectangle 10">
            <a:extLst>
              <a:ext uri="{FF2B5EF4-FFF2-40B4-BE49-F238E27FC236}">
                <a16:creationId xmlns:a16="http://schemas.microsoft.com/office/drawing/2014/main" xmlns="" id="{64832CDF-9FDA-41CE-B8D2-9290CB8B0764}"/>
              </a:ext>
            </a:extLst>
          </p:cNvPr>
          <p:cNvSpPr/>
          <p:nvPr/>
        </p:nvSpPr>
        <p:spPr>
          <a:xfrm>
            <a:off x="5403717" y="6308194"/>
            <a:ext cx="3400290" cy="400110"/>
          </a:xfrm>
          <a:prstGeom prst="rect">
            <a:avLst/>
          </a:prstGeom>
        </p:spPr>
        <p:txBody>
          <a:bodyPr wrap="none">
            <a:spAutoFit/>
          </a:bodyPr>
          <a:lstStyle/>
          <a:p>
            <a:r>
              <a:rPr lang="pl-PL" sz="1000" dirty="0" smtClean="0">
                <a:solidFill>
                  <a:srgbClr val="085156"/>
                </a:solidFill>
                <a:latin typeface="Times New Roman" panose="02020603050405020304" pitchFamily="18" charset="0"/>
                <a:ea typeface="Calibri" panose="020F0502020204030204" pitchFamily="34" charset="0"/>
              </a:rPr>
              <a:t>Źródło</a:t>
            </a:r>
            <a:r>
              <a:rPr lang="en-US" sz="1000" dirty="0" smtClean="0">
                <a:solidFill>
                  <a:srgbClr val="085156"/>
                </a:solidFill>
                <a:latin typeface="Times New Roman" panose="02020603050405020304" pitchFamily="18" charset="0"/>
                <a:ea typeface="Calibri" panose="020F0502020204030204" pitchFamily="34" charset="0"/>
              </a:rPr>
              <a:t>: </a:t>
            </a:r>
            <a:r>
              <a:rPr lang="en-US" sz="1000" u="sng" dirty="0">
                <a:solidFill>
                  <a:srgbClr val="0000FF"/>
                </a:solidFill>
                <a:latin typeface="Times New Roman" panose="02020603050405020304" pitchFamily="18" charset="0"/>
                <a:ea typeface="Calibri" panose="020F0502020204030204" pitchFamily="34" charset="0"/>
                <a:hlinkClick r:id="rId3"/>
              </a:rPr>
              <a:t>https://expertsystem.com/machine-learning-definition/</a:t>
            </a:r>
            <a:endParaRPr lang="en-US" sz="1000" u="sng" dirty="0">
              <a:solidFill>
                <a:srgbClr val="0000FF"/>
              </a:solidFill>
              <a:latin typeface="Times New Roman" panose="02020603050405020304" pitchFamily="18" charset="0"/>
              <a:ea typeface="Calibri" panose="020F0502020204030204" pitchFamily="34" charset="0"/>
            </a:endParaRPr>
          </a:p>
          <a:p>
            <a:endParaRPr lang="en-IE" sz="1000" dirty="0"/>
          </a:p>
        </p:txBody>
      </p:sp>
    </p:spTree>
    <p:extLst>
      <p:ext uri="{BB962C8B-B14F-4D97-AF65-F5344CB8AC3E}">
        <p14:creationId xmlns:p14="http://schemas.microsoft.com/office/powerpoint/2010/main" xmlns="" val="240032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6414E7E-16A6-47C3-999E-EF96C97F651F}"/>
              </a:ext>
            </a:extLst>
          </p:cNvPr>
          <p:cNvSpPr>
            <a:spLocks noGrp="1"/>
          </p:cNvSpPr>
          <p:nvPr>
            <p:ph type="body" sz="quarter" idx="13"/>
          </p:nvPr>
        </p:nvSpPr>
        <p:spPr/>
        <p:txBody>
          <a:bodyPr/>
          <a:lstStyle/>
          <a:p>
            <a:r>
              <a:rPr lang="pl-PL" dirty="0" smtClean="0"/>
              <a:t>Kluczowe terminy</a:t>
            </a:r>
            <a:endParaRPr lang="en-IE" dirty="0"/>
          </a:p>
        </p:txBody>
      </p:sp>
      <p:sp>
        <p:nvSpPr>
          <p:cNvPr id="3" name="Text Placeholder 2">
            <a:extLst>
              <a:ext uri="{FF2B5EF4-FFF2-40B4-BE49-F238E27FC236}">
                <a16:creationId xmlns:a16="http://schemas.microsoft.com/office/drawing/2014/main" xmlns="" id="{A6DF3741-8038-42EC-93EF-09E4B23BAF5E}"/>
              </a:ext>
            </a:extLst>
          </p:cNvPr>
          <p:cNvSpPr>
            <a:spLocks noGrp="1"/>
          </p:cNvSpPr>
          <p:nvPr>
            <p:ph type="body" sz="quarter" idx="14"/>
          </p:nvPr>
        </p:nvSpPr>
        <p:spPr/>
        <p:txBody>
          <a:bodyPr>
            <a:normAutofit/>
          </a:bodyPr>
          <a:lstStyle/>
          <a:p>
            <a:r>
              <a:rPr lang="pl-PL" dirty="0" smtClean="0"/>
              <a:t>Rozpoznawanie mowy</a:t>
            </a:r>
            <a:endParaRPr lang="en-IE" dirty="0"/>
          </a:p>
        </p:txBody>
      </p:sp>
      <p:sp>
        <p:nvSpPr>
          <p:cNvPr id="4" name="Text Placeholder 3">
            <a:extLst>
              <a:ext uri="{FF2B5EF4-FFF2-40B4-BE49-F238E27FC236}">
                <a16:creationId xmlns:a16="http://schemas.microsoft.com/office/drawing/2014/main" xmlns="" id="{C616A8D6-0287-4B08-B18C-3A1E94556497}"/>
              </a:ext>
            </a:extLst>
          </p:cNvPr>
          <p:cNvSpPr>
            <a:spLocks noGrp="1"/>
          </p:cNvSpPr>
          <p:nvPr>
            <p:ph type="body" sz="quarter" idx="15"/>
          </p:nvPr>
        </p:nvSpPr>
        <p:spPr/>
        <p:txBody>
          <a:bodyPr>
            <a:normAutofit/>
          </a:bodyPr>
          <a:lstStyle/>
          <a:p>
            <a:r>
              <a:rPr lang="pl-PL" dirty="0" smtClean="0"/>
              <a:t>Zdolność komputera do rozpoznawania mowy ludzkiej i reagowania na nią</a:t>
            </a:r>
            <a:r>
              <a:rPr lang="pl-PL" dirty="0"/>
              <a:t>.</a:t>
            </a:r>
            <a:endParaRPr lang="en-IE" dirty="0"/>
          </a:p>
        </p:txBody>
      </p:sp>
      <p:sp>
        <p:nvSpPr>
          <p:cNvPr id="5" name="Text Placeholder 4">
            <a:extLst>
              <a:ext uri="{FF2B5EF4-FFF2-40B4-BE49-F238E27FC236}">
                <a16:creationId xmlns:a16="http://schemas.microsoft.com/office/drawing/2014/main" xmlns="" id="{EF41D7DC-1C85-4BE0-BB36-36D927B94732}"/>
              </a:ext>
            </a:extLst>
          </p:cNvPr>
          <p:cNvSpPr>
            <a:spLocks noGrp="1"/>
          </p:cNvSpPr>
          <p:nvPr>
            <p:ph type="body" sz="quarter" idx="16"/>
          </p:nvPr>
        </p:nvSpPr>
        <p:spPr/>
        <p:txBody>
          <a:bodyPr>
            <a:normAutofit/>
          </a:bodyPr>
          <a:lstStyle/>
          <a:p>
            <a:r>
              <a:rPr lang="pl-PL" dirty="0" smtClean="0"/>
              <a:t>Przetwarzanie języka naturalnego</a:t>
            </a:r>
            <a:endParaRPr lang="en-IE" dirty="0"/>
          </a:p>
        </p:txBody>
      </p:sp>
      <p:sp>
        <p:nvSpPr>
          <p:cNvPr id="6" name="Text Placeholder 5">
            <a:extLst>
              <a:ext uri="{FF2B5EF4-FFF2-40B4-BE49-F238E27FC236}">
                <a16:creationId xmlns:a16="http://schemas.microsoft.com/office/drawing/2014/main" xmlns="" id="{AB87F1F9-11AE-4339-9923-47F1697B9658}"/>
              </a:ext>
            </a:extLst>
          </p:cNvPr>
          <p:cNvSpPr>
            <a:spLocks noGrp="1"/>
          </p:cNvSpPr>
          <p:nvPr>
            <p:ph type="body" sz="quarter" idx="17"/>
          </p:nvPr>
        </p:nvSpPr>
        <p:spPr/>
        <p:txBody>
          <a:bodyPr>
            <a:normAutofit/>
          </a:bodyPr>
          <a:lstStyle/>
          <a:p>
            <a:r>
              <a:rPr lang="pl-PL" dirty="0" smtClean="0"/>
              <a:t>Zdolność komputera do </a:t>
            </a:r>
            <a:r>
              <a:rPr lang="pl-PL" b="1" dirty="0" smtClean="0"/>
              <a:t>rozumienia </a:t>
            </a:r>
            <a:r>
              <a:rPr lang="pl-PL" dirty="0" smtClean="0"/>
              <a:t>języka mówionego i pisanego przez człowieka. </a:t>
            </a:r>
            <a:endParaRPr lang="en-IE" dirty="0"/>
          </a:p>
        </p:txBody>
      </p:sp>
      <p:sp>
        <p:nvSpPr>
          <p:cNvPr id="7" name="Text Placeholder 6">
            <a:extLst>
              <a:ext uri="{FF2B5EF4-FFF2-40B4-BE49-F238E27FC236}">
                <a16:creationId xmlns:a16="http://schemas.microsoft.com/office/drawing/2014/main" xmlns="" id="{A8B1F9F8-90F5-420A-B11A-C7BAF7F47971}"/>
              </a:ext>
            </a:extLst>
          </p:cNvPr>
          <p:cNvSpPr>
            <a:spLocks noGrp="1"/>
          </p:cNvSpPr>
          <p:nvPr>
            <p:ph type="body" sz="quarter" idx="18"/>
          </p:nvPr>
        </p:nvSpPr>
        <p:spPr/>
        <p:txBody>
          <a:bodyPr/>
          <a:lstStyle/>
          <a:p>
            <a:r>
              <a:rPr lang="pl-PL" dirty="0" smtClean="0"/>
              <a:t>Internet rzeczy</a:t>
            </a:r>
            <a:endParaRPr lang="en-IE" dirty="0"/>
          </a:p>
        </p:txBody>
      </p:sp>
      <p:sp>
        <p:nvSpPr>
          <p:cNvPr id="8" name="Text Placeholder 7">
            <a:extLst>
              <a:ext uri="{FF2B5EF4-FFF2-40B4-BE49-F238E27FC236}">
                <a16:creationId xmlns:a16="http://schemas.microsoft.com/office/drawing/2014/main" xmlns="" id="{29AAFE9B-3F36-48E8-BC5F-D9F086309746}"/>
              </a:ext>
            </a:extLst>
          </p:cNvPr>
          <p:cNvSpPr>
            <a:spLocks noGrp="1"/>
          </p:cNvSpPr>
          <p:nvPr>
            <p:ph type="body" sz="quarter" idx="19"/>
          </p:nvPr>
        </p:nvSpPr>
        <p:spPr/>
        <p:txBody>
          <a:bodyPr>
            <a:normAutofit fontScale="85000" lnSpcReduction="20000"/>
          </a:bodyPr>
          <a:lstStyle/>
          <a:p>
            <a:r>
              <a:rPr lang="pl-PL" dirty="0" smtClean="0"/>
              <a:t>Połączenie przez Internet urządzeń komputerowych wbudowanych w przedmioty codziennego użytku, umożliwiające im wysyłanie i odbieranie danych</a:t>
            </a:r>
            <a:r>
              <a:rPr lang="pl-PL" dirty="0"/>
              <a:t>.</a:t>
            </a:r>
            <a:endParaRPr lang="en-IE" dirty="0"/>
          </a:p>
        </p:txBody>
      </p:sp>
      <p:sp>
        <p:nvSpPr>
          <p:cNvPr id="9" name="Rectangle 8">
            <a:extLst>
              <a:ext uri="{FF2B5EF4-FFF2-40B4-BE49-F238E27FC236}">
                <a16:creationId xmlns:a16="http://schemas.microsoft.com/office/drawing/2014/main" xmlns="" id="{8255BF91-9A0A-40F9-841B-035B2622D533}"/>
              </a:ext>
            </a:extLst>
          </p:cNvPr>
          <p:cNvSpPr/>
          <p:nvPr/>
        </p:nvSpPr>
        <p:spPr>
          <a:xfrm>
            <a:off x="6882628" y="6304526"/>
            <a:ext cx="1821332" cy="246221"/>
          </a:xfrm>
          <a:prstGeom prst="rect">
            <a:avLst/>
          </a:prstGeom>
        </p:spPr>
        <p:txBody>
          <a:bodyPr wrap="none">
            <a:spAutoFit/>
          </a:bodyPr>
          <a:lstStyle/>
          <a:p>
            <a:r>
              <a:rPr lang="pl-PL" sz="1000" dirty="0" smtClean="0"/>
              <a:t>Źródło</a:t>
            </a:r>
            <a:r>
              <a:rPr lang="en-IE" sz="1000" dirty="0" smtClean="0"/>
              <a:t>: </a:t>
            </a:r>
            <a:r>
              <a:rPr lang="en-IE" sz="1000" dirty="0">
                <a:hlinkClick r:id="rId3"/>
              </a:rPr>
              <a:t>https://iotintl.com/iot/</a:t>
            </a:r>
            <a:r>
              <a:rPr lang="en-IE" sz="1000" dirty="0"/>
              <a:t> </a:t>
            </a:r>
          </a:p>
        </p:txBody>
      </p:sp>
    </p:spTree>
    <p:extLst>
      <p:ext uri="{BB962C8B-B14F-4D97-AF65-F5344CB8AC3E}">
        <p14:creationId xmlns:p14="http://schemas.microsoft.com/office/powerpoint/2010/main" xmlns="" val="111592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28A0092B-C50C-407E-A947-70E740481C1C}">
                <a14:useLocalDpi xmlns:a14="http://schemas.microsoft.com/office/drawing/2010/main" xmlns="" val="0"/>
              </a:ext>
            </a:extLst>
          </a:blip>
          <a:srcRect l="8743" r="29951"/>
          <a:stretch/>
        </p:blipFill>
        <p:spPr>
          <a:xfrm>
            <a:off x="3830345" y="0"/>
            <a:ext cx="8361656" cy="6819713"/>
          </a:xfrm>
          <a:prstGeom prst="rect">
            <a:avLst/>
          </a:prstGeom>
        </p:spPr>
      </p:pic>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5635689"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688456" y="1463423"/>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520504" y="653143"/>
            <a:ext cx="3830343" cy="646331"/>
          </a:xfrm>
          <a:prstGeom prst="rect">
            <a:avLst/>
          </a:prstGeom>
          <a:noFill/>
        </p:spPr>
        <p:txBody>
          <a:bodyPr wrap="square" rtlCol="0">
            <a:spAutoFit/>
          </a:bodyPr>
          <a:lstStyle/>
          <a:p>
            <a:r>
              <a:rPr lang="pl-PL" sz="3600" dirty="0" smtClean="0">
                <a:solidFill>
                  <a:schemeClr val="bg1"/>
                </a:solidFill>
              </a:rPr>
              <a:t>Efekt </a:t>
            </a:r>
            <a:r>
              <a:rPr lang="es-ES_tradnl" sz="3600" dirty="0" smtClean="0">
                <a:solidFill>
                  <a:schemeClr val="bg1"/>
                </a:solidFill>
              </a:rPr>
              <a:t>A</a:t>
            </a:r>
            <a:r>
              <a:rPr lang="pl-PL" sz="3600" dirty="0" smtClean="0">
                <a:solidFill>
                  <a:schemeClr val="bg1"/>
                </a:solidFill>
              </a:rPr>
              <a:t>I</a:t>
            </a:r>
            <a:endParaRPr lang="es-ES_tradnl" dirty="0">
              <a:solidFill>
                <a:schemeClr val="bg1"/>
              </a:solidFill>
            </a:endParaRPr>
          </a:p>
        </p:txBody>
      </p:sp>
      <p:sp>
        <p:nvSpPr>
          <p:cNvPr id="17" name="TextBox 16"/>
          <p:cNvSpPr txBox="1"/>
          <p:nvPr/>
        </p:nvSpPr>
        <p:spPr>
          <a:xfrm>
            <a:off x="520503" y="1673091"/>
            <a:ext cx="4814328" cy="4401205"/>
          </a:xfrm>
          <a:prstGeom prst="rect">
            <a:avLst/>
          </a:prstGeom>
          <a:noFill/>
        </p:spPr>
        <p:txBody>
          <a:bodyPr wrap="square" rtlCol="0">
            <a:spAutoFit/>
          </a:bodyPr>
          <a:lstStyle/>
          <a:p>
            <a:r>
              <a:rPr lang="pl-PL" sz="2800" dirty="0" smtClean="0">
                <a:solidFill>
                  <a:schemeClr val="bg1"/>
                </a:solidFill>
              </a:rPr>
              <a:t>Występuje, gdy coś, co jest sztuczną inteligencją, staje się tak standardową częścią naszego doświadczenia, że nie uważamy tego za sztuczną inteligencję. Na przykład rozpoznawanie mowy było kiedyś uważane za istotną część sztucznej inteligencji. </a:t>
            </a:r>
            <a:r>
              <a:rPr lang="en-US" sz="2800" dirty="0" err="1" smtClean="0">
                <a:solidFill>
                  <a:schemeClr val="bg1"/>
                </a:solidFill>
              </a:rPr>
              <a:t>Dziś</a:t>
            </a:r>
            <a:r>
              <a:rPr lang="en-US" sz="2800" dirty="0" smtClean="0">
                <a:solidFill>
                  <a:schemeClr val="bg1"/>
                </a:solidFill>
              </a:rPr>
              <a:t> </a:t>
            </a:r>
            <a:r>
              <a:rPr lang="en-US" sz="2800" dirty="0" err="1" smtClean="0">
                <a:solidFill>
                  <a:schemeClr val="bg1"/>
                </a:solidFill>
              </a:rPr>
              <a:t>wydaje</a:t>
            </a:r>
            <a:r>
              <a:rPr lang="en-US" sz="2800" dirty="0" smtClean="0">
                <a:solidFill>
                  <a:schemeClr val="bg1"/>
                </a:solidFill>
              </a:rPr>
              <a:t> </a:t>
            </a:r>
            <a:r>
              <a:rPr lang="en-US" sz="2800" dirty="0" err="1" smtClean="0">
                <a:solidFill>
                  <a:schemeClr val="bg1"/>
                </a:solidFill>
              </a:rPr>
              <a:t>się</a:t>
            </a:r>
            <a:r>
              <a:rPr lang="en-US" sz="2800" dirty="0" smtClean="0">
                <a:solidFill>
                  <a:schemeClr val="bg1"/>
                </a:solidFill>
              </a:rPr>
              <a:t> to </a:t>
            </a:r>
            <a:r>
              <a:rPr lang="en-US" sz="2800" dirty="0" err="1" smtClean="0">
                <a:solidFill>
                  <a:schemeClr val="bg1"/>
                </a:solidFill>
              </a:rPr>
              <a:t>raczej</a:t>
            </a:r>
            <a:r>
              <a:rPr lang="en-US" sz="2800" dirty="0" smtClean="0">
                <a:solidFill>
                  <a:schemeClr val="bg1"/>
                </a:solidFill>
              </a:rPr>
              <a:t> </a:t>
            </a:r>
            <a:r>
              <a:rPr lang="pl-PL" sz="2800" dirty="0" smtClean="0">
                <a:solidFill>
                  <a:schemeClr val="bg1"/>
                </a:solidFill>
              </a:rPr>
              <a:t>typowe.</a:t>
            </a:r>
            <a:endParaRPr lang="en-IE" sz="2800" dirty="0">
              <a:solidFill>
                <a:schemeClr val="bg1"/>
              </a:solidFill>
            </a:endParaRPr>
          </a:p>
        </p:txBody>
      </p:sp>
      <p:sp>
        <p:nvSpPr>
          <p:cNvPr id="3" name="Rectangle 2">
            <a:extLst>
              <a:ext uri="{FF2B5EF4-FFF2-40B4-BE49-F238E27FC236}">
                <a16:creationId xmlns:a16="http://schemas.microsoft.com/office/drawing/2014/main" xmlns="" id="{235EED27-BA5A-4277-98E4-5DF5E485A887}"/>
              </a:ext>
            </a:extLst>
          </p:cNvPr>
          <p:cNvSpPr/>
          <p:nvPr/>
        </p:nvSpPr>
        <p:spPr>
          <a:xfrm>
            <a:off x="520503" y="6234427"/>
            <a:ext cx="6096000" cy="246221"/>
          </a:xfrm>
          <a:prstGeom prst="rect">
            <a:avLst/>
          </a:prstGeom>
        </p:spPr>
        <p:txBody>
          <a:bodyPr>
            <a:spAutoFit/>
          </a:bodyPr>
          <a:lstStyle/>
          <a:p>
            <a:r>
              <a:rPr lang="pl-PL" sz="1000" dirty="0" smtClean="0"/>
              <a:t>Źródło</a:t>
            </a:r>
            <a:r>
              <a:rPr lang="en-IE" sz="1000" dirty="0" smtClean="0">
                <a:hlinkClick r:id="rId4"/>
              </a:rPr>
              <a:t>:https</a:t>
            </a:r>
            <a:r>
              <a:rPr lang="en-IE" sz="1000" dirty="0">
                <a:hlinkClick r:id="rId4"/>
              </a:rPr>
              <a:t>://medium.com/@katherinebailey/reframing-the-ai-effect-c445f87ea98b</a:t>
            </a:r>
            <a:endParaRPr lang="en-US" sz="1000" dirty="0">
              <a:solidFill>
                <a:schemeClr val="bg1"/>
              </a:solidFill>
            </a:endParaRPr>
          </a:p>
        </p:txBody>
      </p:sp>
    </p:spTree>
    <p:extLst>
      <p:ext uri="{BB962C8B-B14F-4D97-AF65-F5344CB8AC3E}">
        <p14:creationId xmlns:p14="http://schemas.microsoft.com/office/powerpoint/2010/main" xmlns="" val="129680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679032" y="999495"/>
            <a:ext cx="5144168" cy="857158"/>
          </a:xfrm>
        </p:spPr>
        <p:txBody>
          <a:bodyPr>
            <a:normAutofit/>
          </a:bodyPr>
          <a:lstStyle/>
          <a:p>
            <a:pPr algn="r"/>
            <a:r>
              <a:rPr lang="pl-PL" sz="4000" b="1" dirty="0" smtClean="0"/>
              <a:t>EWOLUCJA </a:t>
            </a:r>
            <a:r>
              <a:rPr lang="es-ES_tradnl" sz="4000" b="1" dirty="0" smtClean="0"/>
              <a:t>AI</a:t>
            </a:r>
            <a:endParaRPr lang="es-ES_tradnl" sz="4000" b="1" dirty="0"/>
          </a:p>
        </p:txBody>
      </p:sp>
      <p:sp>
        <p:nvSpPr>
          <p:cNvPr id="2" name="Rectangle 1">
            <a:extLst>
              <a:ext uri="{FF2B5EF4-FFF2-40B4-BE49-F238E27FC236}">
                <a16:creationId xmlns:a16="http://schemas.microsoft.com/office/drawing/2014/main" xmlns="" id="{9B6961E4-470F-4416-BDA9-2F7A092A0A0A}"/>
              </a:ext>
            </a:extLst>
          </p:cNvPr>
          <p:cNvSpPr/>
          <p:nvPr/>
        </p:nvSpPr>
        <p:spPr>
          <a:xfrm>
            <a:off x="1828798" y="932599"/>
            <a:ext cx="1720647" cy="954107"/>
          </a:xfrm>
          <a:prstGeom prst="rect">
            <a:avLst/>
          </a:prstGeom>
          <a:solidFill>
            <a:srgbClr val="95D600"/>
          </a:solidFill>
        </p:spPr>
        <p:txBody>
          <a:bodyPr wrap="square">
            <a:spAutoFit/>
          </a:bodyPr>
          <a:lstStyle/>
          <a:p>
            <a:pPr lvl="0" algn="ctr">
              <a:spcAft>
                <a:spcPts val="0"/>
              </a:spcAft>
            </a:pPr>
            <a:r>
              <a:rPr lang="en-IE" sz="1400" dirty="0">
                <a:latin typeface="Calibri" panose="020F0502020204030204" pitchFamily="34" charset="0"/>
                <a:ea typeface="Calibri" panose="020F0502020204030204" pitchFamily="34" charset="0"/>
                <a:cs typeface="Calibri" panose="020F0502020204030204" pitchFamily="34" charset="0"/>
              </a:rPr>
              <a:t>1997</a:t>
            </a:r>
          </a:p>
          <a:p>
            <a:pPr lvl="0" algn="just">
              <a:spcAft>
                <a:spcPts val="0"/>
              </a:spcAft>
            </a:pPr>
            <a:r>
              <a:rPr lang="en-IE" sz="1400" dirty="0" smtClean="0">
                <a:latin typeface="Calibri" panose="020F0502020204030204" pitchFamily="34" charset="0"/>
                <a:ea typeface="Calibri" panose="020F0502020204030204" pitchFamily="34" charset="0"/>
                <a:cs typeface="Calibri" panose="020F0502020204030204" pitchFamily="34" charset="0"/>
              </a:rPr>
              <a:t>IBM </a:t>
            </a:r>
            <a:r>
              <a:rPr lang="en-IE" sz="1400" dirty="0">
                <a:latin typeface="Calibri" panose="020F0502020204030204" pitchFamily="34" charset="0"/>
                <a:ea typeface="Calibri" panose="020F0502020204030204" pitchFamily="34" charset="0"/>
                <a:cs typeface="Calibri" panose="020F0502020204030204" pitchFamily="34" charset="0"/>
              </a:rPr>
              <a:t>Deep Blue </a:t>
            </a:r>
            <a:r>
              <a:rPr lang="en-IE" sz="1400" dirty="0" smtClean="0">
                <a:latin typeface="Calibri" panose="020F0502020204030204" pitchFamily="34" charset="0"/>
                <a:ea typeface="Calibri" panose="020F0502020204030204" pitchFamily="34" charset="0"/>
                <a:cs typeface="Calibri" panose="020F0502020204030204" pitchFamily="34" charset="0"/>
              </a:rPr>
              <a:t>v</a:t>
            </a:r>
            <a:r>
              <a:rPr lang="pl-PL" sz="1400" dirty="0" smtClean="0">
                <a:latin typeface="Calibri" panose="020F0502020204030204" pitchFamily="34" charset="0"/>
                <a:ea typeface="Calibri" panose="020F0502020204030204" pitchFamily="34" charset="0"/>
                <a:cs typeface="Calibri" panose="020F0502020204030204" pitchFamily="34" charset="0"/>
              </a:rPr>
              <a:t>S</a:t>
            </a:r>
            <a:r>
              <a:rPr lang="en-IE" sz="1400" dirty="0" smtClean="0">
                <a:latin typeface="Calibri" panose="020F0502020204030204" pitchFamily="34" charset="0"/>
                <a:ea typeface="Calibri" panose="020F0502020204030204" pitchFamily="34" charset="0"/>
                <a:cs typeface="Calibri" panose="020F0502020204030204" pitchFamily="34" charset="0"/>
              </a:rPr>
              <a:t> </a:t>
            </a:r>
            <a:r>
              <a:rPr lang="en-IE" sz="1400" dirty="0">
                <a:latin typeface="Calibri" panose="020F0502020204030204" pitchFamily="34" charset="0"/>
                <a:ea typeface="Calibri" panose="020F0502020204030204" pitchFamily="34" charset="0"/>
                <a:cs typeface="Calibri" panose="020F0502020204030204" pitchFamily="34" charset="0"/>
              </a:rPr>
              <a:t>Garry Kasparov: </a:t>
            </a:r>
          </a:p>
          <a:p>
            <a:pPr lvl="0" algn="just">
              <a:spcAft>
                <a:spcPts val="0"/>
              </a:spcAft>
            </a:pPr>
            <a:endParaRPr lang="en-IE" sz="14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0DABC7AA-211B-4334-A722-BA8DDB72FB14}"/>
              </a:ext>
            </a:extLst>
          </p:cNvPr>
          <p:cNvSpPr/>
          <p:nvPr/>
        </p:nvSpPr>
        <p:spPr>
          <a:xfrm>
            <a:off x="3329989" y="1803995"/>
            <a:ext cx="1573163" cy="1169551"/>
          </a:xfrm>
          <a:prstGeom prst="rect">
            <a:avLst/>
          </a:prstGeom>
          <a:solidFill>
            <a:srgbClr val="ED2891"/>
          </a:solidFill>
        </p:spPr>
        <p:txBody>
          <a:bodyPr wrap="square">
            <a:spAutoFit/>
          </a:bodyPr>
          <a:lstStyle/>
          <a:p>
            <a:pPr lvl="0" algn="ctr">
              <a:spcAft>
                <a:spcPts val="0"/>
              </a:spcAft>
            </a:pPr>
            <a:r>
              <a:rPr lang="en-IE" sz="1400" dirty="0">
                <a:latin typeface="Calibri" panose="020F0502020204030204" pitchFamily="34" charset="0"/>
                <a:ea typeface="Calibri" panose="020F0502020204030204" pitchFamily="34" charset="0"/>
                <a:cs typeface="Calibri" panose="020F0502020204030204" pitchFamily="34" charset="0"/>
              </a:rPr>
              <a:t>2011</a:t>
            </a:r>
          </a:p>
          <a:p>
            <a:pPr lvl="0" algn="just">
              <a:spcAft>
                <a:spcPts val="0"/>
              </a:spcAft>
            </a:pPr>
            <a:r>
              <a:rPr lang="en-IE" sz="1400" dirty="0" smtClean="0">
                <a:latin typeface="Calibri" panose="020F0502020204030204" pitchFamily="34" charset="0"/>
                <a:ea typeface="Calibri" panose="020F0502020204030204" pitchFamily="34" charset="0"/>
                <a:cs typeface="Calibri" panose="020F0502020204030204" pitchFamily="34" charset="0"/>
              </a:rPr>
              <a:t>IBM </a:t>
            </a:r>
            <a:r>
              <a:rPr lang="en-IE" sz="1400" dirty="0">
                <a:latin typeface="Calibri" panose="020F0502020204030204" pitchFamily="34" charset="0"/>
                <a:ea typeface="Calibri" panose="020F0502020204030204" pitchFamily="34" charset="0"/>
                <a:cs typeface="Calibri" panose="020F0502020204030204" pitchFamily="34" charset="0"/>
              </a:rPr>
              <a:t>WATSON </a:t>
            </a:r>
            <a:r>
              <a:rPr lang="pl-PL" sz="1400" dirty="0" smtClean="0">
                <a:latin typeface="Calibri" panose="020F0502020204030204" pitchFamily="34" charset="0"/>
                <a:ea typeface="Calibri" panose="020F0502020204030204" pitchFamily="34" charset="0"/>
                <a:cs typeface="Calibri" panose="020F0502020204030204" pitchFamily="34" charset="0"/>
              </a:rPr>
              <a:t>WYGRYWA </a:t>
            </a:r>
            <a:r>
              <a:rPr lang="en-IE" sz="1400" dirty="0" smtClean="0">
                <a:latin typeface="Calibri" panose="020F0502020204030204" pitchFamily="34" charset="0"/>
                <a:ea typeface="Calibri" panose="020F0502020204030204" pitchFamily="34" charset="0"/>
                <a:cs typeface="Calibri" panose="020F0502020204030204" pitchFamily="34" charset="0"/>
              </a:rPr>
              <a:t>Jeopardy</a:t>
            </a:r>
            <a:r>
              <a:rPr lang="en-IE" sz="1400" dirty="0">
                <a:latin typeface="Calibri" panose="020F0502020204030204" pitchFamily="34" charset="0"/>
                <a:ea typeface="Calibri" panose="020F0502020204030204" pitchFamily="34" charset="0"/>
                <a:cs typeface="Calibri" panose="020F0502020204030204" pitchFamily="34" charset="0"/>
              </a:rPr>
              <a:t>! </a:t>
            </a:r>
          </a:p>
          <a:p>
            <a:pPr lvl="0" algn="just">
              <a:spcAft>
                <a:spcPts val="0"/>
              </a:spcAft>
            </a:pPr>
            <a:endParaRPr lang="en-IE" sz="14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xmlns="" id="{04E433F8-0C43-4B2F-8FCB-3F1745A09ED1}"/>
              </a:ext>
            </a:extLst>
          </p:cNvPr>
          <p:cNvSpPr/>
          <p:nvPr/>
        </p:nvSpPr>
        <p:spPr>
          <a:xfrm>
            <a:off x="4033194" y="2779091"/>
            <a:ext cx="4962144" cy="3662541"/>
          </a:xfrm>
          <a:prstGeom prst="rect">
            <a:avLst/>
          </a:prstGeom>
          <a:solidFill>
            <a:srgbClr val="FFD700"/>
          </a:solidFill>
        </p:spPr>
        <p:txBody>
          <a:bodyPr wrap="square">
            <a:spAutoFit/>
          </a:bodyPr>
          <a:lstStyle/>
          <a:p>
            <a:pPr lvl="0" algn="ctr">
              <a:spcAft>
                <a:spcPts val="0"/>
              </a:spcAft>
            </a:pPr>
            <a:r>
              <a:rPr lang="en-IE" dirty="0">
                <a:latin typeface="Calibri" panose="020F0502020204030204" pitchFamily="34" charset="0"/>
                <a:ea typeface="Calibri" panose="020F0502020204030204" pitchFamily="34" charset="0"/>
                <a:cs typeface="Calibri" panose="020F0502020204030204" pitchFamily="34" charset="0"/>
              </a:rPr>
              <a:t>2015</a:t>
            </a:r>
          </a:p>
          <a:p>
            <a:pPr algn="ctr"/>
            <a:r>
              <a:rPr lang="pl-PL" b="1" dirty="0" smtClean="0">
                <a:latin typeface="Calibri" panose="020F0502020204030204" pitchFamily="34" charset="0"/>
                <a:ea typeface="Calibri" panose="020F0502020204030204" pitchFamily="34" charset="0"/>
                <a:cs typeface="Calibri" panose="020F0502020204030204" pitchFamily="34" charset="0"/>
              </a:rPr>
              <a:t>Uczenie maszynowe</a:t>
            </a:r>
            <a:endParaRPr lang="en-IE" sz="1600" b="1" dirty="0">
              <a:latin typeface="Calibri" panose="020F0502020204030204" pitchFamily="34" charset="0"/>
              <a:ea typeface="Calibri" panose="020F0502020204030204" pitchFamily="34" charset="0"/>
              <a:cs typeface="Calibri" panose="020F0502020204030204" pitchFamily="34" charset="0"/>
            </a:endParaRPr>
          </a:p>
          <a:p>
            <a:pPr algn="just"/>
            <a:r>
              <a:rPr lang="pl-PL" sz="1400" dirty="0" smtClean="0"/>
              <a:t>Program komputerowy </a:t>
            </a:r>
            <a:r>
              <a:rPr lang="pl-PL" sz="1400" dirty="0" err="1" smtClean="0"/>
              <a:t>AlphaGo</a:t>
            </a:r>
            <a:r>
              <a:rPr lang="pl-PL" sz="1400" dirty="0" smtClean="0"/>
              <a:t> pokonuje Fana </a:t>
            </a:r>
            <a:r>
              <a:rPr lang="pl-PL" sz="1400" dirty="0" err="1" smtClean="0"/>
              <a:t>Hui</a:t>
            </a:r>
            <a:r>
              <a:rPr lang="pl-PL" sz="1400" dirty="0" smtClean="0"/>
              <a:t> (1981–), europejskiego czempiona gry Go. </a:t>
            </a:r>
            <a:r>
              <a:rPr lang="pl-PL" sz="1400" dirty="0" err="1" smtClean="0"/>
              <a:t>AlphaGo</a:t>
            </a:r>
            <a:r>
              <a:rPr lang="pl-PL" sz="1400" dirty="0" smtClean="0"/>
              <a:t> to sztuczna inteligencja zaprojektowana przez </a:t>
            </a:r>
            <a:r>
              <a:rPr lang="pl-PL" sz="1400" dirty="0" err="1" smtClean="0"/>
              <a:t>DeepMind</a:t>
            </a:r>
            <a:r>
              <a:rPr lang="pl-PL" sz="1400" dirty="0" smtClean="0"/>
              <a:t>, firmę, która jest teraz częścią Google. Go to starożytna gra strategiczna wymyślona w Chinach ponad 2500 lat temu! Zasady są proste. Dwóch graczy na zmianę kładzie czarne i białe kamienie na planszy. Jeśli kamień jednego koloru otoczony zostanie kamieniami drugiego koloru, kamień zostaje wzięty do niewoli. </a:t>
            </a:r>
          </a:p>
          <a:p>
            <a:pPr algn="just"/>
            <a:endParaRPr lang="pl-PL" sz="1400" dirty="0" smtClean="0"/>
          </a:p>
          <a:p>
            <a:pPr algn="just"/>
            <a:r>
              <a:rPr lang="pl-PL" sz="1400" dirty="0" smtClean="0"/>
              <a:t>Gracz, który zdobędzie najwięcej więźniów i terytorium na planszy, wygrywa. Choć brzmi to prosto, Go jest znacznie bardziej skomplikowane niż szachy. W szachach jest 20 możliwych ruchów otwierających. Na planszy Go pierwszy gracz ma 361 możliwych ruchów!</a:t>
            </a:r>
            <a:endParaRPr lang="en-IE"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Box 57"/>
          <p:cNvSpPr txBox="1"/>
          <p:nvPr/>
        </p:nvSpPr>
        <p:spPr>
          <a:xfrm>
            <a:off x="8995338" y="932599"/>
            <a:ext cx="3061763" cy="2469850"/>
          </a:xfrm>
          <a:prstGeom prst="rect">
            <a:avLst/>
          </a:prstGeom>
          <a:solidFill>
            <a:srgbClr val="F15A2A"/>
          </a:solid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a:r>
              <a:rPr lang="en-IE" dirty="0" smtClean="0"/>
              <a:t>2017</a:t>
            </a:r>
            <a:endParaRPr lang="en-IE" dirty="0"/>
          </a:p>
          <a:p>
            <a:pPr algn="ctr"/>
            <a:r>
              <a:rPr lang="pl-PL" b="1" dirty="0" smtClean="0"/>
              <a:t>Głębokie uczenie się</a:t>
            </a:r>
            <a:endParaRPr lang="en-IE" dirty="0"/>
          </a:p>
          <a:p>
            <a:pPr lvl="0" algn="just"/>
            <a:endParaRPr lang="en-IE" dirty="0"/>
          </a:p>
          <a:p>
            <a:pPr lvl="0" algn="just"/>
            <a:r>
              <a:rPr lang="pl-PL" dirty="0" smtClean="0"/>
              <a:t>Najnowsza wersja sztucznej inteligencji grającej w grę Go, zwana </a:t>
            </a:r>
            <a:r>
              <a:rPr lang="pl-PL" dirty="0" err="1" smtClean="0"/>
              <a:t>AlphaGo</a:t>
            </a:r>
            <a:r>
              <a:rPr lang="pl-PL" dirty="0" smtClean="0"/>
              <a:t> Zero, nauczyła się grać w tę grę, grając tylko przeciwko sobie!</a:t>
            </a:r>
            <a:endParaRPr lang="en-US" dirty="0"/>
          </a:p>
        </p:txBody>
      </p:sp>
      <p:sp>
        <p:nvSpPr>
          <p:cNvPr id="5" name="Rectangle 4">
            <a:extLst>
              <a:ext uri="{FF2B5EF4-FFF2-40B4-BE49-F238E27FC236}">
                <a16:creationId xmlns:a16="http://schemas.microsoft.com/office/drawing/2014/main" xmlns="" id="{D6D8558A-BA08-4AFA-9466-EBA5EC2D4F8C}"/>
              </a:ext>
            </a:extLst>
          </p:cNvPr>
          <p:cNvSpPr/>
          <p:nvPr/>
        </p:nvSpPr>
        <p:spPr>
          <a:xfrm>
            <a:off x="128647" y="6423118"/>
            <a:ext cx="3645550" cy="246221"/>
          </a:xfrm>
          <a:prstGeom prst="rect">
            <a:avLst/>
          </a:prstGeom>
        </p:spPr>
        <p:txBody>
          <a:bodyPr wrap="none">
            <a:spAutoFit/>
          </a:bodyPr>
          <a:lstStyle/>
          <a:p>
            <a:r>
              <a:rPr lang="pl-PL" sz="1000" dirty="0" smtClean="0"/>
              <a:t>Źródło</a:t>
            </a:r>
            <a:r>
              <a:rPr lang="en-IE" sz="1000" dirty="0" smtClean="0"/>
              <a:t>: </a:t>
            </a:r>
            <a:r>
              <a:rPr lang="en-IE" sz="1000" dirty="0">
                <a:hlinkClick r:id="rId3"/>
              </a:rPr>
              <a:t>https://mc.ai/the-evolution-of-the-business-buzzword-ai/</a:t>
            </a:r>
            <a:r>
              <a:rPr lang="en-IE" sz="1000" dirty="0"/>
              <a:t>  </a:t>
            </a:r>
          </a:p>
        </p:txBody>
      </p:sp>
    </p:spTree>
    <p:extLst>
      <p:ext uri="{BB962C8B-B14F-4D97-AF65-F5344CB8AC3E}">
        <p14:creationId xmlns:p14="http://schemas.microsoft.com/office/powerpoint/2010/main" xmlns="" val="177690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416"/>
            <a:ext cx="12192000" cy="1110069"/>
            <a:chOff x="0" y="-1416"/>
            <a:chExt cx="12192000" cy="1110069"/>
          </a:xfrm>
          <a:solidFill>
            <a:srgbClr val="085156"/>
          </a:solidFill>
        </p:grpSpPr>
        <p:sp>
          <p:nvSpPr>
            <p:cNvPr id="13" name="Rectangle 1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rminator 1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 </a:t>
            </a:r>
            <a:r>
              <a:rPr lang="pl-PL" sz="3600" b="1" dirty="0" smtClean="0">
                <a:solidFill>
                  <a:schemeClr val="bg1"/>
                </a:solidFill>
              </a:rPr>
              <a:t>PRZYKŁAD </a:t>
            </a:r>
            <a:r>
              <a:rPr lang="es-ES_tradnl" sz="3600" b="1" dirty="0" smtClean="0">
                <a:solidFill>
                  <a:schemeClr val="bg1"/>
                </a:solidFill>
              </a:rPr>
              <a:t>– </a:t>
            </a:r>
            <a:r>
              <a:rPr lang="es-ES_tradnl" sz="3600" b="1" dirty="0">
                <a:solidFill>
                  <a:schemeClr val="bg1"/>
                </a:solidFill>
              </a:rPr>
              <a:t>AI </a:t>
            </a:r>
            <a:r>
              <a:rPr lang="pl-PL" sz="3600" b="1" dirty="0" smtClean="0">
                <a:solidFill>
                  <a:schemeClr val="bg1"/>
                </a:solidFill>
              </a:rPr>
              <a:t>W AKCJI </a:t>
            </a:r>
            <a:r>
              <a:rPr lang="es-ES_tradnl" sz="3600" b="1" dirty="0" smtClean="0">
                <a:solidFill>
                  <a:schemeClr val="bg1"/>
                </a:solidFill>
              </a:rPr>
              <a:t>- </a:t>
            </a:r>
            <a:r>
              <a:rPr lang="es-ES_tradnl" sz="3600" b="1" dirty="0">
                <a:solidFill>
                  <a:schemeClr val="bg1"/>
                </a:solidFill>
              </a:rPr>
              <a:t>IBM WATSON</a:t>
            </a:r>
            <a:endParaRPr lang="es-ES_tradnl" b="1" dirty="0">
              <a:solidFill>
                <a:schemeClr val="bg1"/>
              </a:solidFill>
            </a:endParaRPr>
          </a:p>
        </p:txBody>
      </p:sp>
      <p:pic>
        <p:nvPicPr>
          <p:cNvPr id="16" name="Picture 15"/>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17"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 name="Rectangle 1"/>
          <p:cNvSpPr/>
          <p:nvPr/>
        </p:nvSpPr>
        <p:spPr>
          <a:xfrm>
            <a:off x="273623" y="1225689"/>
            <a:ext cx="3902019" cy="5632311"/>
          </a:xfrm>
          <a:prstGeom prst="rect">
            <a:avLst/>
          </a:prstGeom>
        </p:spPr>
        <p:txBody>
          <a:bodyPr wrap="square">
            <a:spAutoFit/>
          </a:bodyPr>
          <a:lstStyle/>
          <a:p>
            <a:pPr indent="-285750" fontAlgn="base"/>
            <a:r>
              <a:rPr lang="pl-PL" dirty="0" smtClean="0"/>
              <a:t>Watson </a:t>
            </a:r>
            <a:r>
              <a:rPr lang="pl-PL" dirty="0" err="1" smtClean="0"/>
              <a:t>Imaging</a:t>
            </a:r>
            <a:r>
              <a:rPr lang="pl-PL" dirty="0" smtClean="0"/>
              <a:t> </a:t>
            </a:r>
            <a:r>
              <a:rPr lang="pl-PL" dirty="0" err="1" smtClean="0"/>
              <a:t>Clinical</a:t>
            </a:r>
            <a:r>
              <a:rPr lang="pl-PL" dirty="0" smtClean="0"/>
              <a:t> </a:t>
            </a:r>
            <a:r>
              <a:rPr lang="pl-PL" dirty="0" err="1" smtClean="0"/>
              <a:t>Review</a:t>
            </a:r>
            <a:r>
              <a:rPr lang="pl-PL" dirty="0" smtClean="0"/>
              <a:t> poprawia ścieżkę od diagnozy do dokumentacji, eliminując wycieki danych spowodowane niekompletną lub nieprawidłową dokumentacją. To innowacyjne narzędzie AI do oceny danych pomaga w podejmowaniu trafnych i terminowych decyzji klinicznych i administracyjnych poprzez:</a:t>
            </a:r>
          </a:p>
          <a:p>
            <a:pPr indent="-285750" fontAlgn="base">
              <a:buFont typeface="Arial" pitchFamily="34" charset="0"/>
              <a:buChar char="•"/>
            </a:pPr>
            <a:r>
              <a:rPr lang="pl-PL" dirty="0" smtClean="0"/>
              <a:t>Odczytywanie danych ustrukturyzowanych i nieustrukturyzowanych</a:t>
            </a:r>
          </a:p>
          <a:p>
            <a:pPr indent="-285750" fontAlgn="base">
              <a:buFont typeface="Arial" pitchFamily="34" charset="0"/>
              <a:buChar char="•"/>
            </a:pPr>
            <a:r>
              <a:rPr lang="pl-PL" dirty="0" smtClean="0"/>
              <a:t>Zrozumienie danych w celu wydobycia istotnych informacji</a:t>
            </a:r>
          </a:p>
          <a:p>
            <a:pPr indent="-285750" fontAlgn="base">
              <a:buFont typeface="Arial" pitchFamily="34" charset="0"/>
              <a:buChar char="•"/>
            </a:pPr>
            <a:r>
              <a:rPr lang="pl-PL" dirty="0" smtClean="0"/>
              <a:t>Porównanie raportów klinicznych z listą problemów EMR i zarejestrowaną diagnozą</a:t>
            </a:r>
          </a:p>
          <a:p>
            <a:pPr indent="-285750" fontAlgn="base">
              <a:buFont typeface="Arial" pitchFamily="34" charset="0"/>
              <a:buChar char="•"/>
            </a:pPr>
            <a:r>
              <a:rPr lang="pl-PL" dirty="0" smtClean="0"/>
              <a:t>Umożliwienie użytkownikom wprowadzania poprawnych informacji z powrotem do raportów EMR</a:t>
            </a:r>
            <a:endParaRPr lang="en-IE" dirty="0"/>
          </a:p>
        </p:txBody>
      </p:sp>
      <p:pic>
        <p:nvPicPr>
          <p:cNvPr id="3" name="Picture 2">
            <a:extLst>
              <a:ext uri="{FF2B5EF4-FFF2-40B4-BE49-F238E27FC236}">
                <a16:creationId xmlns:a16="http://schemas.microsoft.com/office/drawing/2014/main" xmlns="" id="{89EEF147-D136-480D-920E-3A13E430AABE}"/>
              </a:ext>
            </a:extLst>
          </p:cNvPr>
          <p:cNvPicPr>
            <a:picLocks noChangeAspect="1"/>
          </p:cNvPicPr>
          <p:nvPr/>
        </p:nvPicPr>
        <p:blipFill>
          <a:blip r:embed="rId4"/>
          <a:stretch>
            <a:fillRect/>
          </a:stretch>
        </p:blipFill>
        <p:spPr>
          <a:xfrm>
            <a:off x="4175643" y="1494366"/>
            <a:ext cx="7638122" cy="4707303"/>
          </a:xfrm>
          <a:prstGeom prst="rect">
            <a:avLst/>
          </a:prstGeom>
        </p:spPr>
      </p:pic>
      <p:sp>
        <p:nvSpPr>
          <p:cNvPr id="4" name="Rectangle 3">
            <a:extLst>
              <a:ext uri="{FF2B5EF4-FFF2-40B4-BE49-F238E27FC236}">
                <a16:creationId xmlns:a16="http://schemas.microsoft.com/office/drawing/2014/main" xmlns="" id="{48219717-4BD1-41AA-89DE-44BBD035DCC7}"/>
              </a:ext>
            </a:extLst>
          </p:cNvPr>
          <p:cNvSpPr/>
          <p:nvPr/>
        </p:nvSpPr>
        <p:spPr>
          <a:xfrm>
            <a:off x="4717989" y="6405450"/>
            <a:ext cx="2903359" cy="246221"/>
          </a:xfrm>
          <a:prstGeom prst="rect">
            <a:avLst/>
          </a:prstGeom>
        </p:spPr>
        <p:txBody>
          <a:bodyPr wrap="none">
            <a:spAutoFit/>
          </a:bodyPr>
          <a:lstStyle/>
          <a:p>
            <a:pPr fontAlgn="base"/>
            <a:r>
              <a:rPr lang="pl-PL" sz="1000" dirty="0" smtClean="0"/>
              <a:t>Źródło</a:t>
            </a:r>
            <a:r>
              <a:rPr lang="en-IE" sz="1000" dirty="0" smtClean="0"/>
              <a:t>: </a:t>
            </a:r>
            <a:r>
              <a:rPr lang="en-IE" sz="1000" dirty="0">
                <a:hlinkClick r:id="rId5"/>
              </a:rPr>
              <a:t>https://www.ibm.com/blogs/watson-health</a:t>
            </a:r>
            <a:r>
              <a:rPr lang="en-IE" sz="1000" dirty="0"/>
              <a:t> </a:t>
            </a:r>
          </a:p>
        </p:txBody>
      </p:sp>
    </p:spTree>
    <p:extLst>
      <p:ext uri="{BB962C8B-B14F-4D97-AF65-F5344CB8AC3E}">
        <p14:creationId xmlns:p14="http://schemas.microsoft.com/office/powerpoint/2010/main" xmlns="" val="86445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AI </a:t>
            </a:r>
            <a:r>
              <a:rPr lang="es-ES_tradnl" sz="3600" b="1" dirty="0" smtClean="0">
                <a:solidFill>
                  <a:schemeClr val="bg1"/>
                </a:solidFill>
              </a:rPr>
              <a:t>v</a:t>
            </a:r>
            <a:r>
              <a:rPr lang="pl-PL" sz="3600" b="1" dirty="0" smtClean="0">
                <a:solidFill>
                  <a:schemeClr val="bg1"/>
                </a:solidFill>
              </a:rPr>
              <a:t>s</a:t>
            </a:r>
            <a:r>
              <a:rPr lang="es-ES_tradnl" sz="3600" b="1" dirty="0" smtClean="0">
                <a:solidFill>
                  <a:schemeClr val="bg1"/>
                </a:solidFill>
              </a:rPr>
              <a:t> </a:t>
            </a:r>
            <a:r>
              <a:rPr lang="pl-PL" sz="3600" b="1" dirty="0" smtClean="0">
                <a:solidFill>
                  <a:schemeClr val="bg1"/>
                </a:solidFill>
              </a:rPr>
              <a:t>Uczenie maszynowe</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51752" y="1456248"/>
            <a:ext cx="11481979" cy="6078587"/>
          </a:xfrm>
          <a:prstGeom prst="rect">
            <a:avLst/>
          </a:prstGeom>
        </p:spPr>
        <p:txBody>
          <a:bodyPr wrap="square">
            <a:spAutoFit/>
          </a:bodyPr>
          <a:lstStyle/>
          <a:p>
            <a:pPr marL="285750" lvl="0" indent="-285750">
              <a:buFont typeface="Arial" panose="020B0604020202020204" pitchFamily="34" charset="0"/>
              <a:buChar char="•"/>
            </a:pPr>
            <a:r>
              <a:rPr lang="pl-PL" sz="2400" dirty="0" smtClean="0"/>
              <a:t>AI pomimo całej retoryki naprawdę sprowadza się do bycia programem komputerowym lub zestawem algorytmów, które robią coś, co wydaje się sprytne. Może być prostym agentem opartym na wiedzy z zestawem reguł.</a:t>
            </a:r>
            <a:endParaRPr lang="en-IE" sz="2300" dirty="0"/>
          </a:p>
          <a:p>
            <a:r>
              <a:rPr lang="en-IE" sz="2300" dirty="0"/>
              <a:t> </a:t>
            </a:r>
            <a:endParaRPr lang="pl-PL" sz="2300" dirty="0" smtClean="0"/>
          </a:p>
          <a:p>
            <a:pPr marL="285750" indent="-285750">
              <a:buFont typeface="Arial" panose="020B0604020202020204" pitchFamily="34" charset="0"/>
              <a:buChar char="•"/>
            </a:pPr>
            <a:r>
              <a:rPr lang="pl-PL" sz="2400" dirty="0" smtClean="0"/>
              <a:t>Konsensus i ogólne przekonanie jest takie, że uczenie maszynowe jest podzbiorem sztucznej inteligencji. Co więcej, nauka buduje algorytmy, które pozwalają maszynom uczyć się wykonywania zadań z danych, które przetwarzają lub uzyskują same, zamiast być wyraźnie zaprogramowanym.</a:t>
            </a:r>
          </a:p>
          <a:p>
            <a:pPr marL="285750" lvl="0" indent="-285750">
              <a:buFont typeface="Arial" panose="020B0604020202020204" pitchFamily="34" charset="0"/>
              <a:buChar char="•"/>
            </a:pPr>
            <a:endParaRPr lang="en-IE" sz="2300" dirty="0"/>
          </a:p>
          <a:p>
            <a:pPr marL="285750" indent="-285750">
              <a:buFont typeface="Arial" panose="020B0604020202020204" pitchFamily="34" charset="0"/>
              <a:buChar char="•"/>
            </a:pPr>
            <a:r>
              <a:rPr lang="pl-PL" sz="2400" dirty="0" smtClean="0"/>
              <a:t>Stąd celem uczenia maszynowego jest zmniejszenie ilości z góry przekazanej wiedzy, która jest dostarczana agentowi i umożliwienie agentowi poznania samego środowiska poprzez ciągłą ocenę danych, zasad, które otrzymuje poprzez własne czujniki.</a:t>
            </a:r>
          </a:p>
          <a:p>
            <a:pPr marL="285750" lvl="0" indent="-285750">
              <a:buFont typeface="Arial" panose="020B0604020202020204" pitchFamily="34" charset="0"/>
              <a:buChar char="•"/>
            </a:pPr>
            <a:endParaRPr lang="en-IE" sz="2400" dirty="0"/>
          </a:p>
          <a:p>
            <a:r>
              <a:rPr lang="en-IE" sz="2400" dirty="0"/>
              <a:t> </a:t>
            </a:r>
          </a:p>
          <a:p>
            <a:pPr lvl="0"/>
            <a:endParaRPr lang="en-IE" sz="2300" dirty="0"/>
          </a:p>
          <a:p>
            <a:pPr marL="285750" lvl="0" indent="-285750">
              <a:buFont typeface="Arial" panose="020B0604020202020204" pitchFamily="34" charset="0"/>
              <a:buChar char="•"/>
            </a:pPr>
            <a:endParaRPr lang="en-IE" sz="1600" dirty="0"/>
          </a:p>
          <a:p>
            <a:pPr marL="285750" lvl="0" indent="-285750">
              <a:buFont typeface="Arial" panose="020B0604020202020204" pitchFamily="34" charset="0"/>
              <a:buChar char="•"/>
            </a:pPr>
            <a:endParaRPr lang="en-IE" sz="1600" dirty="0"/>
          </a:p>
        </p:txBody>
      </p:sp>
      <p:sp>
        <p:nvSpPr>
          <p:cNvPr id="3" name="Rectangle 2">
            <a:extLst>
              <a:ext uri="{FF2B5EF4-FFF2-40B4-BE49-F238E27FC236}">
                <a16:creationId xmlns:a16="http://schemas.microsoft.com/office/drawing/2014/main" xmlns="" id="{A8864DB4-8CF2-4999-B412-E8AE5324C9D6}"/>
              </a:ext>
            </a:extLst>
          </p:cNvPr>
          <p:cNvSpPr/>
          <p:nvPr/>
        </p:nvSpPr>
        <p:spPr>
          <a:xfrm>
            <a:off x="4202226" y="6327773"/>
            <a:ext cx="7498080" cy="246221"/>
          </a:xfrm>
          <a:prstGeom prst="rect">
            <a:avLst/>
          </a:prstGeom>
        </p:spPr>
        <p:txBody>
          <a:bodyPr wrap="square">
            <a:spAutoFit/>
          </a:bodyPr>
          <a:lstStyle/>
          <a:p>
            <a:r>
              <a:rPr lang="pl-PL" sz="1000" dirty="0" smtClean="0"/>
              <a:t>Źródło</a:t>
            </a:r>
            <a:r>
              <a:rPr lang="en-IE" sz="1000" dirty="0" smtClean="0"/>
              <a:t>: </a:t>
            </a:r>
            <a:r>
              <a:rPr lang="en-IE" sz="1000" dirty="0">
                <a:hlinkClick r:id="rId3"/>
              </a:rPr>
              <a:t>https://pathmind.com/wiki/ai-vs-machine-learning-vs-deep-learning</a:t>
            </a:r>
            <a:endParaRPr lang="en-IE" sz="1000" dirty="0"/>
          </a:p>
        </p:txBody>
      </p:sp>
    </p:spTree>
    <p:extLst>
      <p:ext uri="{BB962C8B-B14F-4D97-AF65-F5344CB8AC3E}">
        <p14:creationId xmlns:p14="http://schemas.microsoft.com/office/powerpoint/2010/main" xmlns="" val="41754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AI </a:t>
            </a:r>
            <a:r>
              <a:rPr lang="es-ES_tradnl" sz="3600" b="1" dirty="0" smtClean="0">
                <a:solidFill>
                  <a:schemeClr val="bg1"/>
                </a:solidFill>
              </a:rPr>
              <a:t>v</a:t>
            </a:r>
            <a:r>
              <a:rPr lang="pl-PL" sz="3600" b="1" dirty="0" smtClean="0">
                <a:solidFill>
                  <a:schemeClr val="bg1"/>
                </a:solidFill>
              </a:rPr>
              <a:t>s</a:t>
            </a:r>
            <a:r>
              <a:rPr lang="es-ES_tradnl" sz="3600" b="1" dirty="0" smtClean="0">
                <a:solidFill>
                  <a:schemeClr val="bg1"/>
                </a:solidFill>
              </a:rPr>
              <a:t> </a:t>
            </a:r>
            <a:r>
              <a:rPr lang="pl-PL" sz="3600" b="1" dirty="0" smtClean="0">
                <a:solidFill>
                  <a:schemeClr val="bg1"/>
                </a:solidFill>
              </a:rPr>
              <a:t>Uczenie maszynowe</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169424" y="1343451"/>
            <a:ext cx="5484243" cy="6370975"/>
          </a:xfrm>
          <a:prstGeom prst="rect">
            <a:avLst/>
          </a:prstGeom>
        </p:spPr>
        <p:txBody>
          <a:bodyPr wrap="square">
            <a:spAutoFit/>
          </a:bodyPr>
          <a:lstStyle/>
          <a:p>
            <a:pPr marL="285750" indent="-285750" algn="just">
              <a:buFont typeface="Arial" panose="020B0604020202020204" pitchFamily="34" charset="0"/>
              <a:buChar char="•"/>
            </a:pPr>
            <a:r>
              <a:rPr lang="pl-PL" sz="2400" dirty="0" smtClean="0"/>
              <a:t>W ostatnim dziesięcioleciu uczenie maszynowe spowodowało zalew aplikacji sztucznej inteligencji o bardzo ograniczonym zakresie inteligencji - takich jak roboty programowe, które przejawiają się jako boty czatowe, boty internetowe, systemy interaktywnego rozpoznawania głosu (IVR) oraz zautomatyzowane oprogramowanie, które wykonuje powtarzające się zadania, takie jak naliczanie płac, księgowość, finanse, zarządzanie zamówieniami i HR w biznesie i kredytach, roszczeniach i zatwierdzeniach hipotek w handlu.</a:t>
            </a:r>
          </a:p>
          <a:p>
            <a:pPr marL="285750" lvl="0" indent="-285750" algn="just">
              <a:buFont typeface="Arial" panose="020B0604020202020204" pitchFamily="34" charset="0"/>
              <a:buChar char="•"/>
            </a:pPr>
            <a:endParaRPr lang="en-IE" sz="2400" dirty="0"/>
          </a:p>
          <a:p>
            <a:pPr lvl="0" algn="just"/>
            <a:endParaRPr lang="en-IE" sz="24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90044" y="1954593"/>
            <a:ext cx="6032531" cy="3630527"/>
          </a:xfrm>
          <a:prstGeom prst="rect">
            <a:avLst/>
          </a:prstGeom>
        </p:spPr>
      </p:pic>
    </p:spTree>
    <p:extLst>
      <p:ext uri="{BB962C8B-B14F-4D97-AF65-F5344CB8AC3E}">
        <p14:creationId xmlns:p14="http://schemas.microsoft.com/office/powerpoint/2010/main" xmlns="" val="25974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169425" y="1343450"/>
            <a:ext cx="5422326" cy="4955203"/>
          </a:xfrm>
          <a:prstGeom prst="rect">
            <a:avLst/>
          </a:prstGeom>
        </p:spPr>
        <p:txBody>
          <a:bodyPr wrap="square">
            <a:spAutoFit/>
          </a:bodyPr>
          <a:lstStyle/>
          <a:p>
            <a:pPr marL="285750" indent="-285750" algn="just">
              <a:buFont typeface="Arial" panose="020B0604020202020204" pitchFamily="34" charset="0"/>
              <a:buChar char="•"/>
            </a:pPr>
            <a:r>
              <a:rPr lang="pl-PL" sz="2000" dirty="0" smtClean="0"/>
              <a:t>Wielu z nas również ma </a:t>
            </a:r>
            <a:r>
              <a:rPr lang="pl-PL" sz="2000" dirty="0" err="1" smtClean="0"/>
              <a:t>Siri</a:t>
            </a:r>
            <a:r>
              <a:rPr lang="pl-PL" sz="2000" dirty="0" smtClean="0"/>
              <a:t>, </a:t>
            </a:r>
            <a:r>
              <a:rPr lang="pl-PL" sz="2000" dirty="0" err="1" smtClean="0"/>
              <a:t>Alexę</a:t>
            </a:r>
            <a:r>
              <a:rPr lang="pl-PL" sz="2000" dirty="0" smtClean="0"/>
              <a:t>, Asystenta Google lub podobne aplikacje w naszych telefonach lub w naszych domach. Urządzenia te przechowują dane, które im dostarczamy, analizują je za pomocą procesów opartych na algorytmach i stosują uczenie maszynowe oraz proste dopasowanie wzorców, aby przewidzieć nasze zachowanie: filmy, muzykę, na które możemy mieć ochotę itp.</a:t>
            </a:r>
          </a:p>
          <a:p>
            <a:pPr marL="285750" indent="-285750" algn="just">
              <a:buFont typeface="Arial" panose="020B0604020202020204" pitchFamily="34" charset="0"/>
              <a:buChar char="•"/>
            </a:pPr>
            <a:r>
              <a:rPr lang="pl-PL" sz="2000" dirty="0" smtClean="0"/>
              <a:t>Urządzenia te współpracują z innymi „inteligentnymi” urządzeniami za pośrednictwem czujników IOT: świateł, urządzeń gospodarstwa domowego, zegarków, samochodów itp.</a:t>
            </a:r>
          </a:p>
          <a:p>
            <a:pPr marL="285750" lvl="0" indent="-285750" algn="just">
              <a:buFont typeface="Arial" panose="020B0604020202020204" pitchFamily="34" charset="0"/>
              <a:buChar char="•"/>
            </a:pPr>
            <a:endParaRPr lang="en-IE" sz="2000" dirty="0"/>
          </a:p>
          <a:p>
            <a:pPr marL="285750" lvl="0" indent="-285750" algn="just">
              <a:buFont typeface="Arial" panose="020B0604020202020204" pitchFamily="34" charset="0"/>
              <a:buChar char="•"/>
            </a:pPr>
            <a:endParaRPr lang="en-IE" sz="14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43239" y="1750453"/>
            <a:ext cx="6045521" cy="3638345"/>
          </a:xfrm>
          <a:prstGeom prst="rect">
            <a:avLst/>
          </a:prstGeom>
        </p:spPr>
      </p:pic>
      <p:sp>
        <p:nvSpPr>
          <p:cNvPr id="10" name="Text Placeholder 1"/>
          <p:cNvSpPr txBox="1">
            <a:spLocks/>
          </p:cNvSpPr>
          <p:nvPr/>
        </p:nvSpPr>
        <p:spPr>
          <a:xfrm>
            <a:off x="152401" y="250930"/>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b="1" dirty="0">
                <a:solidFill>
                  <a:schemeClr val="bg1"/>
                </a:solidFill>
              </a:rPr>
              <a:t>AI </a:t>
            </a:r>
            <a:r>
              <a:rPr lang="es-ES_tradnl" sz="3600" b="1" dirty="0" smtClean="0">
                <a:solidFill>
                  <a:schemeClr val="bg1"/>
                </a:solidFill>
              </a:rPr>
              <a:t>v</a:t>
            </a:r>
            <a:r>
              <a:rPr lang="pl-PL" sz="3600" b="1" dirty="0" smtClean="0">
                <a:solidFill>
                  <a:schemeClr val="bg1"/>
                </a:solidFill>
              </a:rPr>
              <a:t>s</a:t>
            </a:r>
            <a:r>
              <a:rPr lang="es-ES_tradnl" sz="3600" b="1" dirty="0" smtClean="0">
                <a:solidFill>
                  <a:schemeClr val="bg1"/>
                </a:solidFill>
              </a:rPr>
              <a:t> </a:t>
            </a:r>
            <a:r>
              <a:rPr lang="pl-PL" sz="3600" b="1" dirty="0" smtClean="0">
                <a:solidFill>
                  <a:schemeClr val="bg1"/>
                </a:solidFill>
              </a:rPr>
              <a:t>Uczenie maszynowe</a:t>
            </a:r>
            <a:endParaRPr lang="es-ES_tradnl" b="1" dirty="0">
              <a:solidFill>
                <a:schemeClr val="bg1"/>
              </a:solidFill>
            </a:endParaRPr>
          </a:p>
        </p:txBody>
      </p:sp>
    </p:spTree>
    <p:extLst>
      <p:ext uri="{BB962C8B-B14F-4D97-AF65-F5344CB8AC3E}">
        <p14:creationId xmlns:p14="http://schemas.microsoft.com/office/powerpoint/2010/main" xmlns="" val="223765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06334" y="393718"/>
            <a:ext cx="5314019" cy="672389"/>
          </a:xfrm>
        </p:spPr>
        <p:txBody>
          <a:bodyPr/>
          <a:lstStyle/>
          <a:p>
            <a:r>
              <a:rPr lang="pl-PL" dirty="0" smtClean="0"/>
              <a:t>Odkryj, jak ważne są dane jako czynnik wzrostu biznesu i jego  rentowności.</a:t>
            </a:r>
            <a:endParaRPr kumimoji="1" lang="en-GB" altLang="ja-JP" dirty="0" smtClean="0">
              <a:latin typeface="Calibri" charset="0"/>
            </a:endParaRPr>
          </a:p>
          <a:p>
            <a:endParaRPr lang="es-ES_tradnl" dirty="0"/>
          </a:p>
        </p:txBody>
      </p:sp>
      <p:sp>
        <p:nvSpPr>
          <p:cNvPr id="4" name="Text Placeholder 3"/>
          <p:cNvSpPr>
            <a:spLocks noGrp="1"/>
          </p:cNvSpPr>
          <p:nvPr>
            <p:ph type="body" sz="quarter" idx="23"/>
          </p:nvPr>
        </p:nvSpPr>
        <p:spPr>
          <a:xfrm>
            <a:off x="606334" y="2117584"/>
            <a:ext cx="5499998" cy="4042992"/>
          </a:xfrm>
        </p:spPr>
        <p:txBody>
          <a:bodyPr/>
          <a:lstStyle/>
          <a:p>
            <a:pPr marL="342900" lvl="0" indent="-342900">
              <a:spcBef>
                <a:spcPct val="0"/>
              </a:spcBef>
              <a:buClr>
                <a:schemeClr val="bg1"/>
              </a:buClr>
              <a:buFont typeface="+mj-lt"/>
              <a:buAutoNum type="alphaLcPeriod"/>
            </a:pPr>
            <a:r>
              <a:rPr lang="pl-PL" sz="2800" dirty="0" smtClean="0"/>
              <a:t>Spójrz na przyszłe trendy w danych</a:t>
            </a:r>
          </a:p>
          <a:p>
            <a:pPr marL="342900" lvl="0" indent="-342900">
              <a:spcBef>
                <a:spcPct val="0"/>
              </a:spcBef>
              <a:buClr>
                <a:schemeClr val="bg1"/>
              </a:buClr>
              <a:buFont typeface="+mj-lt"/>
              <a:buAutoNum type="alphaLcPeriod"/>
            </a:pPr>
            <a:r>
              <a:rPr lang="pl-PL" sz="2800" dirty="0" smtClean="0"/>
              <a:t>Zrozum kluczowe terminy i pojęcia</a:t>
            </a:r>
          </a:p>
          <a:p>
            <a:pPr marL="342900" lvl="0" indent="-342900">
              <a:spcBef>
                <a:spcPct val="0"/>
              </a:spcBef>
              <a:buClr>
                <a:schemeClr val="bg1"/>
              </a:buClr>
              <a:buFont typeface="+mj-lt"/>
              <a:buAutoNum type="alphaLcPeriod"/>
            </a:pPr>
            <a:r>
              <a:rPr lang="pl-PL" sz="2800" dirty="0" smtClean="0"/>
              <a:t>Zobacz możliwości przyszłego rozwoju</a:t>
            </a:r>
          </a:p>
          <a:p>
            <a:pPr marL="342900" lvl="0" indent="-342900">
              <a:spcBef>
                <a:spcPct val="0"/>
              </a:spcBef>
              <a:buClr>
                <a:schemeClr val="bg1"/>
              </a:buClr>
              <a:buFont typeface="+mj-lt"/>
              <a:buAutoNum type="alphaLcPeriod"/>
            </a:pPr>
            <a:r>
              <a:rPr lang="pl-PL" sz="2800" dirty="0" smtClean="0"/>
              <a:t>Kolejna „Wielka rzecz”</a:t>
            </a:r>
            <a:endParaRPr lang="es-ES_tradnl" sz="2800" dirty="0"/>
          </a:p>
        </p:txBody>
      </p:sp>
      <p:pic>
        <p:nvPicPr>
          <p:cNvPr id="11" name="Picture Placeholder 10"/>
          <p:cNvPicPr>
            <a:picLocks noGrp="1" noChangeAspect="1"/>
          </p:cNvPicPr>
          <p:nvPr>
            <p:ph type="pic" sz="quarter" idx="24"/>
          </p:nvPr>
        </p:nvPicPr>
        <p:blipFill>
          <a:blip r:embed="rId3">
            <a:extLst>
              <a:ext uri="{28A0092B-C50C-407E-A947-70E740481C1C}">
                <a14:useLocalDpi xmlns:a14="http://schemas.microsoft.com/office/drawing/2010/main" xmlns="" val="0"/>
              </a:ext>
            </a:extLst>
          </a:blip>
          <a:srcRect l="15105" r="15105"/>
          <a:stretch>
            <a:fillRect/>
          </a:stretch>
        </p:blipFill>
        <p:spPr/>
      </p:pic>
    </p:spTree>
    <p:extLst>
      <p:ext uri="{BB962C8B-B14F-4D97-AF65-F5344CB8AC3E}">
        <p14:creationId xmlns:p14="http://schemas.microsoft.com/office/powerpoint/2010/main" xmlns="" val="169566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b="1" dirty="0" smtClean="0">
                <a:solidFill>
                  <a:schemeClr val="bg1"/>
                </a:solidFill>
              </a:rPr>
              <a:t>PRZYKŁAD - PRZEDSIĘBIORSTWO WYKORZYSTUJĄCE UCZENIE MASZYNOWE</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390293" y="3264824"/>
            <a:ext cx="11530361" cy="3816429"/>
          </a:xfrm>
          <a:prstGeom prst="rect">
            <a:avLst/>
          </a:prstGeom>
        </p:spPr>
        <p:txBody>
          <a:bodyPr wrap="square">
            <a:spAutoFit/>
          </a:bodyPr>
          <a:lstStyle/>
          <a:p>
            <a:r>
              <a:rPr lang="en-US" sz="2300" b="1" dirty="0" err="1"/>
              <a:t>SonarHome</a:t>
            </a:r>
            <a:r>
              <a:rPr lang="en-US" sz="2300" b="1" dirty="0"/>
              <a:t>, </a:t>
            </a:r>
            <a:r>
              <a:rPr lang="pl-PL" sz="2300" b="1" dirty="0" smtClean="0"/>
              <a:t>Polska </a:t>
            </a:r>
            <a:r>
              <a:rPr lang="en-IE" sz="2400" dirty="0" smtClean="0">
                <a:hlinkClick r:id="rId3"/>
              </a:rPr>
              <a:t>https</a:t>
            </a:r>
            <a:r>
              <a:rPr lang="en-IE" sz="2400" dirty="0">
                <a:hlinkClick r:id="rId3"/>
              </a:rPr>
              <a:t>://www.facebook.com/sonarhomepl/</a:t>
            </a:r>
            <a:endParaRPr lang="en-IE" sz="2300" dirty="0"/>
          </a:p>
          <a:p>
            <a:r>
              <a:rPr lang="pl-PL" sz="2400" dirty="0" err="1" smtClean="0"/>
              <a:t>SonarHome</a:t>
            </a:r>
            <a:r>
              <a:rPr lang="pl-PL" sz="2400" dirty="0" smtClean="0"/>
              <a:t> to </a:t>
            </a:r>
            <a:r>
              <a:rPr lang="pl-PL" sz="2400" dirty="0" err="1" smtClean="0"/>
              <a:t>start-up</a:t>
            </a:r>
            <a:r>
              <a:rPr lang="pl-PL" sz="2400" dirty="0" smtClean="0"/>
              <a:t> działający w modelu </a:t>
            </a:r>
            <a:r>
              <a:rPr lang="pl-PL" sz="2400" dirty="0" err="1" smtClean="0"/>
              <a:t>iBuying</a:t>
            </a:r>
            <a:r>
              <a:rPr lang="pl-PL" sz="2400" dirty="0" smtClean="0"/>
              <a:t> (natychmiastowy zakup), który pozwala na szybką i wygodną sprzedaż mieszkań. Ta działalność oparta jest na platformie, która dzięki uczeniu maszynowemu i analizie Sonar Home umożliwia szybką wycenę nieruchomości. Dane o lokalizacji, wielkości i stanie prawnym są zestawiane z danymi z popularnych polskich usług nieruchomościowych OLX lub </a:t>
            </a:r>
            <a:r>
              <a:rPr lang="pl-PL" sz="2400" dirty="0" err="1" smtClean="0"/>
              <a:t>Otodom</a:t>
            </a:r>
            <a:r>
              <a:rPr lang="pl-PL" sz="2400" dirty="0" smtClean="0"/>
              <a:t>. Po uzyskaniu wartości przedstawiciel </a:t>
            </a:r>
            <a:r>
              <a:rPr lang="pl-PL" sz="2400" dirty="0" err="1" smtClean="0"/>
              <a:t>SonarHome</a:t>
            </a:r>
            <a:r>
              <a:rPr lang="pl-PL" sz="2400" dirty="0" smtClean="0"/>
              <a:t> sprawdza nieruchomość i negocjuje ostateczną cenę. Następnie </a:t>
            </a:r>
            <a:r>
              <a:rPr lang="pl-PL" sz="2400" dirty="0" err="1" smtClean="0"/>
              <a:t>SonarHome</a:t>
            </a:r>
            <a:r>
              <a:rPr lang="pl-PL" sz="2400" dirty="0" smtClean="0"/>
              <a:t> kupuje nieruchomość i przygotowuje ją do sprzedaży. Pobiera od 6 do 10 procent prowizji za usługę przyspieszenia procesu sprzedaży.</a:t>
            </a:r>
            <a:endParaRPr lang="en-US" sz="1600" b="1" dirty="0"/>
          </a:p>
          <a:p>
            <a:r>
              <a:rPr lang="pl-PL" sz="1000" b="1" dirty="0" smtClean="0"/>
              <a:t>Źródło</a:t>
            </a:r>
            <a:r>
              <a:rPr lang="en-US" sz="1000" b="1" dirty="0" smtClean="0"/>
              <a:t>: </a:t>
            </a:r>
            <a:r>
              <a:rPr lang="en-US" sz="1000" dirty="0"/>
              <a:t>Sonar Home. </a:t>
            </a:r>
            <a:r>
              <a:rPr lang="pl-PL" sz="1000" dirty="0"/>
              <a:t>Technologiczny klucz do mieszkań</a:t>
            </a:r>
            <a:r>
              <a:rPr lang="pl-PL" sz="1000" dirty="0">
                <a:hlinkClick r:id="rId4"/>
              </a:rPr>
              <a:t>, Forbes , Listopad 2019</a:t>
            </a:r>
            <a:endParaRPr lang="en-IE" sz="1000" dirty="0"/>
          </a:p>
          <a:p>
            <a:pPr marL="285750" lvl="0" indent="-285750">
              <a:buFont typeface="Arial" panose="020B0604020202020204" pitchFamily="34" charset="0"/>
              <a:buChar char="•"/>
            </a:pPr>
            <a:endParaRPr lang="en-IE" sz="1600" dirty="0"/>
          </a:p>
        </p:txBody>
      </p:sp>
      <p:pic>
        <p:nvPicPr>
          <p:cNvPr id="3" name="Picture 2">
            <a:extLst>
              <a:ext uri="{FF2B5EF4-FFF2-40B4-BE49-F238E27FC236}">
                <a16:creationId xmlns:a16="http://schemas.microsoft.com/office/drawing/2014/main" xmlns="" id="{242E8CCF-E1A5-4558-B201-B02686CA82A7}"/>
              </a:ext>
            </a:extLst>
          </p:cNvPr>
          <p:cNvPicPr>
            <a:picLocks noChangeAspect="1"/>
          </p:cNvPicPr>
          <p:nvPr/>
        </p:nvPicPr>
        <p:blipFill>
          <a:blip r:embed="rId5"/>
          <a:stretch>
            <a:fillRect/>
          </a:stretch>
        </p:blipFill>
        <p:spPr>
          <a:xfrm>
            <a:off x="3584177" y="1185585"/>
            <a:ext cx="5474278" cy="1822107"/>
          </a:xfrm>
          <a:prstGeom prst="rect">
            <a:avLst/>
          </a:prstGeom>
        </p:spPr>
      </p:pic>
    </p:spTree>
    <p:extLst>
      <p:ext uri="{BB962C8B-B14F-4D97-AF65-F5344CB8AC3E}">
        <p14:creationId xmlns:p14="http://schemas.microsoft.com/office/powerpoint/2010/main" xmlns="" val="342906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smtClean="0">
                <a:solidFill>
                  <a:schemeClr val="bg1"/>
                </a:solidFill>
              </a:rPr>
              <a:t>PRZYKŁAD </a:t>
            </a:r>
            <a:r>
              <a:rPr lang="es-ES_tradnl" sz="3600" b="1" dirty="0" smtClean="0">
                <a:solidFill>
                  <a:schemeClr val="bg1"/>
                </a:solidFill>
              </a:rPr>
              <a:t>– AI </a:t>
            </a:r>
            <a:r>
              <a:rPr lang="pl-PL" sz="3600" b="1" dirty="0" smtClean="0">
                <a:solidFill>
                  <a:schemeClr val="bg1"/>
                </a:solidFill>
              </a:rPr>
              <a:t>W PRZEDSIĘBIORSTWACH</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169425" y="1343450"/>
            <a:ext cx="11873892" cy="5632311"/>
          </a:xfrm>
          <a:prstGeom prst="rect">
            <a:avLst/>
          </a:prstGeom>
        </p:spPr>
        <p:txBody>
          <a:bodyPr wrap="square">
            <a:spAutoFit/>
          </a:bodyPr>
          <a:lstStyle/>
          <a:p>
            <a:r>
              <a:rPr lang="en-US" sz="2400" b="1" dirty="0"/>
              <a:t>Voice Lab AI, </a:t>
            </a:r>
            <a:r>
              <a:rPr lang="pl-PL" sz="2400" b="1" dirty="0" smtClean="0"/>
              <a:t>POLSKA </a:t>
            </a:r>
            <a:r>
              <a:rPr lang="en-IE" sz="2400" dirty="0" smtClean="0">
                <a:hlinkClick r:id="rId3"/>
              </a:rPr>
              <a:t>https</a:t>
            </a:r>
            <a:r>
              <a:rPr lang="en-IE" sz="2400" dirty="0">
                <a:hlinkClick r:id="rId3"/>
              </a:rPr>
              <a:t>://www.voicelab.ai/</a:t>
            </a:r>
            <a:endParaRPr lang="en-IE" sz="2400" dirty="0"/>
          </a:p>
          <a:p>
            <a:r>
              <a:rPr lang="pl-PL" sz="2400" dirty="0" err="1" smtClean="0"/>
              <a:t>Voice</a:t>
            </a:r>
            <a:r>
              <a:rPr lang="pl-PL" sz="2400" dirty="0" smtClean="0"/>
              <a:t> Lab AI to polska firma zajmująca się przetwarzaniem </a:t>
            </a:r>
          </a:p>
          <a:p>
            <a:r>
              <a:rPr lang="pl-PL" sz="2400" dirty="0" smtClean="0"/>
              <a:t>i rozumieniem mowy. Firma prowadzi badania i rozwój, tworząc nowe algorytmy oparte na sztucznej inteligencji.</a:t>
            </a:r>
            <a:endParaRPr lang="pl-PL" sz="2300" dirty="0" smtClean="0"/>
          </a:p>
          <a:p>
            <a:endParaRPr lang="pl-PL" sz="2300" dirty="0" smtClean="0"/>
          </a:p>
          <a:p>
            <a:r>
              <a:rPr lang="pl-PL" sz="2400" dirty="0" smtClean="0"/>
              <a:t>Jeden z głównych inwestorów w </a:t>
            </a:r>
            <a:r>
              <a:rPr lang="pl-PL" sz="2400" dirty="0" err="1" smtClean="0"/>
              <a:t>Voice</a:t>
            </a:r>
            <a:r>
              <a:rPr lang="pl-PL" sz="2400" dirty="0" smtClean="0"/>
              <a:t> Lab AI podkreśla kluczowe znaczenie gromadzenia danych w formie konwersacji. Aby opracować sztuczną inteligencję, która będzie w stanie skutecznie przetwarzać i rozpoznawać, potrzebna jest ogromna ilość danych. Głos nagrany z radia to za mało. </a:t>
            </a:r>
          </a:p>
          <a:p>
            <a:endParaRPr lang="pl-PL" sz="2400" dirty="0" smtClean="0"/>
          </a:p>
          <a:p>
            <a:r>
              <a:rPr lang="pl-PL" sz="2400" dirty="0" smtClean="0"/>
              <a:t>Aby nauczyć sztuczną inteligencję rozpoznawania głosu, potrzeba wielu godzin rozmów, które różnią się transkrypcją, głosem i hałasem w tle. Aby zrozumieć skalę danych, warto wspomnieć, że Google wykorzystuje 20 tysięcy nagrań do opracowania własnego systemu.</a:t>
            </a:r>
          </a:p>
          <a:p>
            <a:endParaRPr lang="en-IE" sz="2300" dirty="0"/>
          </a:p>
          <a:p>
            <a:r>
              <a:rPr lang="pl-PL" sz="1000" b="1" dirty="0" smtClean="0"/>
              <a:t>Źródło</a:t>
            </a:r>
            <a:r>
              <a:rPr lang="en-US" sz="1000" b="1" dirty="0" smtClean="0"/>
              <a:t>: </a:t>
            </a:r>
            <a:r>
              <a:rPr lang="en-US" sz="1000" dirty="0" err="1"/>
              <a:t>Czarno</a:t>
            </a:r>
            <a:r>
              <a:rPr lang="en-US" sz="1000" dirty="0"/>
              <a:t> na </a:t>
            </a:r>
            <a:r>
              <a:rPr lang="en-US" sz="1000" dirty="0" err="1"/>
              <a:t>białym</a:t>
            </a:r>
            <a:r>
              <a:rPr lang="en-US" sz="1000" dirty="0"/>
              <a:t>. </a:t>
            </a:r>
            <a:r>
              <a:rPr lang="pl-PL" sz="1000" dirty="0"/>
              <a:t>Rozmowa z Jackiem Kawalcem, </a:t>
            </a:r>
            <a:r>
              <a:rPr lang="pl-PL" sz="1000" dirty="0">
                <a:hlinkClick r:id="rId4"/>
              </a:rPr>
              <a:t>Forbes</a:t>
            </a:r>
            <a:r>
              <a:rPr lang="pl-PL" sz="1000" dirty="0"/>
              <a:t>. 01/2020</a:t>
            </a:r>
            <a:endParaRPr lang="en-IE" sz="1000" dirty="0"/>
          </a:p>
          <a:p>
            <a:pPr marL="285750" lvl="0" indent="-285750">
              <a:buFont typeface="Arial" panose="020B0604020202020204" pitchFamily="34" charset="0"/>
              <a:buChar char="•"/>
            </a:pPr>
            <a:endParaRPr lang="en-IE" sz="1600" dirty="0"/>
          </a:p>
        </p:txBody>
      </p:sp>
      <p:pic>
        <p:nvPicPr>
          <p:cNvPr id="3" name="Picture 2">
            <a:extLst>
              <a:ext uri="{FF2B5EF4-FFF2-40B4-BE49-F238E27FC236}">
                <a16:creationId xmlns:a16="http://schemas.microsoft.com/office/drawing/2014/main" xmlns="" id="{45AAA71F-641E-4FC5-A4E1-07660C6BC614}"/>
              </a:ext>
            </a:extLst>
          </p:cNvPr>
          <p:cNvPicPr>
            <a:picLocks noChangeAspect="1"/>
          </p:cNvPicPr>
          <p:nvPr/>
        </p:nvPicPr>
        <p:blipFill>
          <a:blip r:embed="rId5"/>
          <a:stretch>
            <a:fillRect/>
          </a:stretch>
        </p:blipFill>
        <p:spPr>
          <a:xfrm>
            <a:off x="8461629" y="981359"/>
            <a:ext cx="3678619" cy="1119580"/>
          </a:xfrm>
          <a:prstGeom prst="rect">
            <a:avLst/>
          </a:prstGeom>
        </p:spPr>
      </p:pic>
    </p:spTree>
    <p:extLst>
      <p:ext uri="{BB962C8B-B14F-4D97-AF65-F5344CB8AC3E}">
        <p14:creationId xmlns:p14="http://schemas.microsoft.com/office/powerpoint/2010/main" xmlns="" val="53278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smtClean="0">
                <a:solidFill>
                  <a:schemeClr val="bg1"/>
                </a:solidFill>
              </a:rPr>
              <a:t>GŁĘBOKIE UCZENIE SIĘ</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219020" y="1145802"/>
            <a:ext cx="7742355" cy="6370975"/>
          </a:xfrm>
          <a:prstGeom prst="rect">
            <a:avLst/>
          </a:prstGeom>
        </p:spPr>
        <p:txBody>
          <a:bodyPr wrap="square">
            <a:spAutoFit/>
          </a:bodyPr>
          <a:lstStyle/>
          <a:p>
            <a:pPr marL="285750" indent="-285750">
              <a:buFont typeface="Arial" panose="020B0604020202020204" pitchFamily="34" charset="0"/>
              <a:buChar char="•"/>
            </a:pPr>
            <a:r>
              <a:rPr lang="pl-PL" sz="2400" dirty="0" smtClean="0"/>
              <a:t>Głębokie uczenie się to specyficzny algorytm uczenia maszynowego, który automatycznie uczy się funkcji, wykorzystując do tego sieć neuronową. Jest to zastosowanie głębokich sztucznych sieci neuronowych, które zawierają wiele warstw.</a:t>
            </a:r>
          </a:p>
          <a:p>
            <a:pPr marL="285750" indent="-285750">
              <a:buFont typeface="Arial" panose="020B0604020202020204" pitchFamily="34" charset="0"/>
              <a:buChar char="•"/>
            </a:pPr>
            <a:r>
              <a:rPr lang="pl-PL" sz="2400" b="1" dirty="0" smtClean="0"/>
              <a:t>Sieć neuronowa</a:t>
            </a:r>
            <a:r>
              <a:rPr lang="pl-PL" sz="2400" dirty="0" smtClean="0"/>
              <a:t> jest nazywana taką, ponieważ w pewnym momencie historii informatycy próbowali modelować mózg w kodzie komputerowym. Ostatecznym celem jest stworzenie „sztucznej inteligencji ogólnej”, programu, który może nauczyć się wszystkiego, czego ty lub ja możemy się nauczyć.</a:t>
            </a:r>
          </a:p>
          <a:p>
            <a:pPr marL="285750" indent="-285750">
              <a:buFont typeface="Arial" panose="020B0604020202020204" pitchFamily="34" charset="0"/>
              <a:buChar char="•"/>
            </a:pPr>
            <a:r>
              <a:rPr lang="pl-PL" sz="2400" dirty="0" smtClean="0"/>
              <a:t>Obecnie sieci neuronowe są bardzo dobre w wykonywaniu pojedynczych zadań, takich jak klasyfikowanie obrazów i mowy. W przeciwieństwie do mózgu, te sztuczne sieci neuronowe mają bardzo ściśle określoną strukturę.</a:t>
            </a:r>
          </a:p>
          <a:p>
            <a:pPr marL="285750" lvl="0" indent="-285750">
              <a:buFont typeface="Arial" panose="020B0604020202020204" pitchFamily="34" charset="0"/>
              <a:buChar char="•"/>
            </a:pPr>
            <a:endParaRPr lang="en-IE" sz="2400" dirty="0"/>
          </a:p>
          <a:p>
            <a:pPr marL="285750" lvl="0" indent="-285750">
              <a:buFont typeface="Arial" panose="020B0604020202020204" pitchFamily="34" charset="0"/>
              <a:buChar char="•"/>
            </a:pPr>
            <a:endParaRPr lang="en-IE" sz="2400" dirty="0"/>
          </a:p>
        </p:txBody>
      </p:sp>
      <p:pic>
        <p:nvPicPr>
          <p:cNvPr id="1026" name="Picture 2" descr="Image result for deep learning">
            <a:extLst>
              <a:ext uri="{FF2B5EF4-FFF2-40B4-BE49-F238E27FC236}">
                <a16:creationId xmlns:a16="http://schemas.microsoft.com/office/drawing/2014/main" xmlns="" id="{D144B721-C70D-46FF-9C44-22D165B6F2A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50399" y="1895114"/>
            <a:ext cx="3822580" cy="297980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AEFA6067-F57B-42A0-BA69-72F43E5245E4}"/>
              </a:ext>
            </a:extLst>
          </p:cNvPr>
          <p:cNvSpPr/>
          <p:nvPr/>
        </p:nvSpPr>
        <p:spPr>
          <a:xfrm>
            <a:off x="8144687" y="4956904"/>
            <a:ext cx="3809056" cy="246221"/>
          </a:xfrm>
          <a:prstGeom prst="rect">
            <a:avLst/>
          </a:prstGeom>
        </p:spPr>
        <p:txBody>
          <a:bodyPr wrap="none">
            <a:spAutoFit/>
          </a:bodyPr>
          <a:lstStyle/>
          <a:p>
            <a:r>
              <a:rPr lang="pl-PL" sz="1000" dirty="0" smtClean="0"/>
              <a:t>Źródło</a:t>
            </a:r>
            <a:r>
              <a:rPr lang="en-IE" sz="1000" dirty="0" smtClean="0"/>
              <a:t>: </a:t>
            </a:r>
            <a:r>
              <a:rPr lang="en-IE" sz="1000" dirty="0">
                <a:hlinkClick r:id="rId4"/>
              </a:rPr>
              <a:t>https://machinelearningmastery.com/what-is-deep-learning/</a:t>
            </a:r>
            <a:r>
              <a:rPr lang="en-IE" sz="1000" dirty="0"/>
              <a:t> </a:t>
            </a:r>
          </a:p>
        </p:txBody>
      </p:sp>
    </p:spTree>
    <p:extLst>
      <p:ext uri="{BB962C8B-B14F-4D97-AF65-F5344CB8AC3E}">
        <p14:creationId xmlns:p14="http://schemas.microsoft.com/office/powerpoint/2010/main" xmlns="" val="88382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2718"/>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smtClean="0">
                <a:solidFill>
                  <a:schemeClr val="bg1"/>
                </a:solidFill>
              </a:rPr>
              <a:t>GŁĘBOKIE UCZENIE SIĘ</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2" name="Rectangle 1"/>
          <p:cNvSpPr/>
          <p:nvPr/>
        </p:nvSpPr>
        <p:spPr>
          <a:xfrm>
            <a:off x="1" y="1301779"/>
            <a:ext cx="11996928" cy="5047536"/>
          </a:xfrm>
          <a:prstGeom prst="rect">
            <a:avLst/>
          </a:prstGeom>
        </p:spPr>
        <p:txBody>
          <a:bodyPr wrap="square">
            <a:spAutoFit/>
          </a:bodyPr>
          <a:lstStyle/>
          <a:p>
            <a:pPr marL="285750" indent="-285750">
              <a:buFont typeface="Arial" panose="020B0604020202020204" pitchFamily="34" charset="0"/>
              <a:buChar char="•"/>
            </a:pPr>
            <a:r>
              <a:rPr lang="pl-PL" sz="2400" dirty="0" smtClean="0"/>
              <a:t>Mózg składa się z neuronów, które komunikują się ze sobą za pomocą sygnałów elektrycznych i chemicznych (stąd nazwa sieć neuronowa). Nie rozróżniamy tych dwóch rodzajów sygnałów w sztucznych sieciach neuronowych, więc odtąd będziemy po prostu mówić, że sygnał „a” jest przekazywany z jednego neuronu do drugiego.</a:t>
            </a:r>
          </a:p>
          <a:p>
            <a:pPr marL="285750" indent="-285750">
              <a:buFont typeface="Arial" panose="020B0604020202020204" pitchFamily="34" charset="0"/>
              <a:buChar char="•"/>
            </a:pPr>
            <a:r>
              <a:rPr lang="pl-PL" sz="2400" dirty="0" smtClean="0"/>
              <a:t>Sygnały są przekazywane z jednego neuronu do drugiego za pośrednictwem tak zwanego „potencjału czynnościowego”. Jest to skok energii elektrycznej wzdłuż błony komórkowej neuronu. Interesującą rzeczą w potencjale czynnościowym akcji jest to, że albo się zdarza, albo nie. Nie ma „pomiędzy”. Nazywa się to zasadą „wszystko albo nic”.</a:t>
            </a:r>
          </a:p>
          <a:p>
            <a:pPr marL="285750" indent="-285750">
              <a:buFont typeface="Arial" panose="020B0604020202020204" pitchFamily="34" charset="0"/>
              <a:buChar char="•"/>
            </a:pPr>
            <a:r>
              <a:rPr lang="pl-PL" sz="2400" dirty="0" smtClean="0"/>
              <a:t>Zatem możemy myśleć o tym, że neuron jest „włączony” lub „wyłączony”. (tj. ma potencjał działania lub nie)</a:t>
            </a:r>
          </a:p>
          <a:p>
            <a:pPr marL="285750" indent="-285750">
              <a:buFont typeface="Arial" panose="020B0604020202020204" pitchFamily="34" charset="0"/>
              <a:buChar char="•"/>
            </a:pPr>
            <a:r>
              <a:rPr lang="pl-PL" sz="2400" dirty="0" smtClean="0"/>
              <a:t>Co ci to przypomina? Gdybyś powiedział „komputery cyfrowe”, miałbyś rację!</a:t>
            </a:r>
          </a:p>
          <a:p>
            <a:pPr marL="285750" indent="-285750">
              <a:buFont typeface="Arial" panose="020B0604020202020204" pitchFamily="34" charset="0"/>
              <a:buChar char="•"/>
            </a:pPr>
            <a:r>
              <a:rPr lang="pl-PL" sz="2400" dirty="0" smtClean="0"/>
              <a:t>Klasyfikacja binarna jest idealna dla algorytmu uczenia maszynowego uczenia głębokiego.</a:t>
            </a:r>
          </a:p>
          <a:p>
            <a:pPr marL="285750" lvl="0" indent="-285750">
              <a:buFont typeface="Arial" panose="020B0604020202020204" pitchFamily="34" charset="0"/>
              <a:buChar char="•"/>
            </a:pPr>
            <a:endParaRPr lang="en-IE" sz="2200" dirty="0" smtClean="0"/>
          </a:p>
          <a:p>
            <a:pPr marL="285750" lvl="0" indent="-285750">
              <a:buFont typeface="Arial" panose="020B0604020202020204" pitchFamily="34" charset="0"/>
              <a:buChar char="•"/>
            </a:pPr>
            <a:endParaRPr lang="en-IE" sz="1200" dirty="0"/>
          </a:p>
        </p:txBody>
      </p:sp>
      <p:sp>
        <p:nvSpPr>
          <p:cNvPr id="3" name="Rectangle 2">
            <a:extLst>
              <a:ext uri="{FF2B5EF4-FFF2-40B4-BE49-F238E27FC236}">
                <a16:creationId xmlns:a16="http://schemas.microsoft.com/office/drawing/2014/main" xmlns="" id="{C47B76D3-C52F-43E5-9BDC-E7659F5000A9}"/>
              </a:ext>
            </a:extLst>
          </p:cNvPr>
          <p:cNvSpPr/>
          <p:nvPr/>
        </p:nvSpPr>
        <p:spPr>
          <a:xfrm>
            <a:off x="4787442" y="6573994"/>
            <a:ext cx="9318702" cy="246221"/>
          </a:xfrm>
          <a:prstGeom prst="rect">
            <a:avLst/>
          </a:prstGeom>
        </p:spPr>
        <p:txBody>
          <a:bodyPr wrap="square">
            <a:spAutoFit/>
          </a:bodyPr>
          <a:lstStyle/>
          <a:p>
            <a:r>
              <a:rPr lang="pl-PL" sz="1000" dirty="0" smtClean="0"/>
              <a:t>Źródło</a:t>
            </a:r>
            <a:r>
              <a:rPr lang="en-IE" sz="1000" dirty="0" smtClean="0"/>
              <a:t>: </a:t>
            </a:r>
            <a:r>
              <a:rPr lang="en-IE" sz="1000" dirty="0">
                <a:hlinkClick r:id="rId3"/>
              </a:rPr>
              <a:t>https://www.coursehero.com/file/p20rto1q/The-eventual-goal-is-to-create-an-artificial-general-intelligence-which-to-me/</a:t>
            </a:r>
            <a:r>
              <a:rPr lang="en-IE" sz="1000" dirty="0"/>
              <a:t> </a:t>
            </a:r>
          </a:p>
        </p:txBody>
      </p:sp>
    </p:spTree>
    <p:extLst>
      <p:ext uri="{BB962C8B-B14F-4D97-AF65-F5344CB8AC3E}">
        <p14:creationId xmlns:p14="http://schemas.microsoft.com/office/powerpoint/2010/main" xmlns="" val="328108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F6AA51-A633-4965-9829-C54CCE11A690}"/>
              </a:ext>
            </a:extLst>
          </p:cNvPr>
          <p:cNvSpPr>
            <a:spLocks noGrp="1"/>
          </p:cNvSpPr>
          <p:nvPr>
            <p:ph type="body" sz="quarter" idx="14"/>
          </p:nvPr>
        </p:nvSpPr>
        <p:spPr>
          <a:xfrm>
            <a:off x="5368636" y="4552317"/>
            <a:ext cx="785328" cy="1056986"/>
          </a:xfrm>
        </p:spPr>
        <p:txBody>
          <a:bodyPr>
            <a:normAutofit fontScale="85000" lnSpcReduction="20000"/>
          </a:bodyPr>
          <a:lstStyle/>
          <a:p>
            <a:r>
              <a:rPr lang="en-IE" dirty="0"/>
              <a:t>”</a:t>
            </a:r>
          </a:p>
        </p:txBody>
      </p:sp>
      <p:sp>
        <p:nvSpPr>
          <p:cNvPr id="3" name="Text Placeholder 2">
            <a:extLst>
              <a:ext uri="{FF2B5EF4-FFF2-40B4-BE49-F238E27FC236}">
                <a16:creationId xmlns:a16="http://schemas.microsoft.com/office/drawing/2014/main" xmlns="" id="{B91CD097-21EE-473F-8F03-70E482803C64}"/>
              </a:ext>
            </a:extLst>
          </p:cNvPr>
          <p:cNvSpPr>
            <a:spLocks noGrp="1"/>
          </p:cNvSpPr>
          <p:nvPr>
            <p:ph type="body" sz="quarter" idx="15"/>
          </p:nvPr>
        </p:nvSpPr>
        <p:spPr>
          <a:xfrm>
            <a:off x="291074" y="996489"/>
            <a:ext cx="2613204" cy="1221666"/>
          </a:xfrm>
        </p:spPr>
        <p:txBody>
          <a:bodyPr>
            <a:normAutofit fontScale="92500" lnSpcReduction="10000"/>
          </a:bodyPr>
          <a:lstStyle/>
          <a:p>
            <a:r>
              <a:rPr lang="en-IE" dirty="0"/>
              <a:t>“</a:t>
            </a:r>
          </a:p>
        </p:txBody>
      </p:sp>
      <p:sp>
        <p:nvSpPr>
          <p:cNvPr id="4" name="Text Placeholder 3">
            <a:extLst>
              <a:ext uri="{FF2B5EF4-FFF2-40B4-BE49-F238E27FC236}">
                <a16:creationId xmlns:a16="http://schemas.microsoft.com/office/drawing/2014/main" xmlns="" id="{E41AFC24-1B21-443B-8F88-22D9C78AE2B9}"/>
              </a:ext>
            </a:extLst>
          </p:cNvPr>
          <p:cNvSpPr>
            <a:spLocks noGrp="1"/>
          </p:cNvSpPr>
          <p:nvPr>
            <p:ph type="body" sz="quarter" idx="13"/>
          </p:nvPr>
        </p:nvSpPr>
        <p:spPr>
          <a:xfrm>
            <a:off x="291074" y="1248697"/>
            <a:ext cx="5470226" cy="5295338"/>
          </a:xfrm>
        </p:spPr>
        <p:txBody>
          <a:bodyPr>
            <a:normAutofit fontScale="92500"/>
          </a:bodyPr>
          <a:lstStyle/>
          <a:p>
            <a:r>
              <a:rPr lang="pl-PL" sz="2800" dirty="0" smtClean="0"/>
              <a:t>W dużych, wysoce ewoluujących częściach sensorycznych i motorycznych ludzkiego mózgu zakodowane jest miliard lat doświadczeń na temat natury świata i tego, jak w nim przetrwać… Jednak myśl abstrakcyjna to nowa sztuczka, być może młodsza niż 100 tysięcy lat. Jeszcze jej nie opanowaliśmy. Nie wszystko jest z natury trudne; tylko wydaje się nam, że tak właśnie jest. </a:t>
            </a:r>
          </a:p>
          <a:p>
            <a:endParaRPr lang="pl-PL" sz="2800" dirty="0" smtClean="0"/>
          </a:p>
          <a:p>
            <a:r>
              <a:rPr lang="pl-PL" sz="2800" dirty="0" smtClean="0"/>
              <a:t>- Hans </a:t>
            </a:r>
            <a:r>
              <a:rPr lang="pl-PL" sz="2800" dirty="0" err="1" smtClean="0"/>
              <a:t>Moravec</a:t>
            </a:r>
            <a:r>
              <a:rPr lang="pl-PL" sz="2800" dirty="0" smtClean="0"/>
              <a:t>, </a:t>
            </a:r>
            <a:r>
              <a:rPr lang="pl-PL" sz="2800" dirty="0" err="1" smtClean="0"/>
              <a:t>Mind</a:t>
            </a:r>
            <a:r>
              <a:rPr lang="pl-PL" sz="2800" dirty="0" smtClean="0"/>
              <a:t> </a:t>
            </a:r>
            <a:r>
              <a:rPr lang="pl-PL" sz="2800" dirty="0" err="1" smtClean="0"/>
              <a:t>Children</a:t>
            </a:r>
            <a:r>
              <a:rPr lang="pl-PL" sz="2800" dirty="0" smtClean="0"/>
              <a:t> (1988)</a:t>
            </a:r>
            <a:endParaRPr lang="en-IE" sz="4200" dirty="0"/>
          </a:p>
          <a:p>
            <a:endParaRPr lang="en-IE" dirty="0"/>
          </a:p>
        </p:txBody>
      </p:sp>
    </p:spTree>
    <p:extLst>
      <p:ext uri="{BB962C8B-B14F-4D97-AF65-F5344CB8AC3E}">
        <p14:creationId xmlns:p14="http://schemas.microsoft.com/office/powerpoint/2010/main" xmlns="" val="9605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a:extLst>
              <a:ext uri="{FF2B5EF4-FFF2-40B4-BE49-F238E27FC236}">
                <a16:creationId xmlns:a16="http://schemas.microsoft.com/office/drawing/2014/main" xmlns="" id="{072DC12A-3945-4416-A68F-3BF34F85C58B}"/>
              </a:ext>
            </a:extLst>
          </p:cNvPr>
          <p:cNvSpPr txBox="1">
            <a:spLocks/>
          </p:cNvSpPr>
          <p:nvPr/>
        </p:nvSpPr>
        <p:spPr bwMode="auto">
          <a:xfrm>
            <a:off x="397747" y="1155163"/>
            <a:ext cx="9369256" cy="537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a:spcBef>
                <a:spcPts val="0"/>
              </a:spcBef>
              <a:tabLst>
                <a:tab pos="4084638" algn="l"/>
              </a:tabLst>
            </a:pPr>
            <a:r>
              <a:rPr lang="pl-PL" sz="2300" dirty="0" smtClean="0">
                <a:solidFill>
                  <a:srgbClr val="085156"/>
                </a:solidFill>
                <a:latin typeface="+mn-lt"/>
              </a:rPr>
              <a:t>Internet rzeczy pojawił się w ciągu ostatnich kilku lat jako nowy trend, w którym urządzenia mobilne, inteligentny transport, obiekty użyteczności publicznej i sprzęt AGD mogą być używane jako sprzęt do pozyskiwania danych: urządzenia „rozmawiają” ze sobą i przekazują dane - geograficzne, środowiskowe, logistyczne.</a:t>
            </a:r>
          </a:p>
          <a:p>
            <a:pPr>
              <a:spcBef>
                <a:spcPts val="0"/>
              </a:spcBef>
              <a:tabLst>
                <a:tab pos="4084638" algn="l"/>
              </a:tabLst>
            </a:pPr>
            <a:r>
              <a:rPr lang="pl-PL" sz="2300" dirty="0" err="1" smtClean="0">
                <a:solidFill>
                  <a:srgbClr val="085156"/>
                </a:solidFill>
                <a:latin typeface="+mn-lt"/>
              </a:rPr>
              <a:t>IoT</a:t>
            </a:r>
            <a:r>
              <a:rPr lang="pl-PL" sz="2300" dirty="0" smtClean="0">
                <a:solidFill>
                  <a:srgbClr val="085156"/>
                </a:solidFill>
                <a:latin typeface="+mn-lt"/>
              </a:rPr>
              <a:t> oferuje platformę dla czujników i urządzeń do płynnej komunikacji w inteligentnym środowisku sieciowym, umożliwiając wymianę informacji między platformami: duża liczba urządzeń komunikacyjnych jest wbudowana w urządzenia czujnikowe w prawdziwym świecie - a te urządzenia wykrywają i przesyłają dane za pomocą wbudowanych nadajników: </a:t>
            </a:r>
            <a:r>
              <a:rPr lang="pl-PL" sz="2300" dirty="0" err="1" smtClean="0">
                <a:solidFill>
                  <a:srgbClr val="085156"/>
                </a:solidFill>
                <a:latin typeface="+mn-lt"/>
              </a:rPr>
              <a:t>Bluetooth</a:t>
            </a:r>
            <a:r>
              <a:rPr lang="pl-PL" sz="2300" dirty="0" smtClean="0">
                <a:solidFill>
                  <a:srgbClr val="085156"/>
                </a:solidFill>
                <a:latin typeface="+mn-lt"/>
              </a:rPr>
              <a:t>, </a:t>
            </a:r>
            <a:r>
              <a:rPr lang="pl-PL" sz="2300" dirty="0" err="1" smtClean="0">
                <a:solidFill>
                  <a:srgbClr val="085156"/>
                </a:solidFill>
                <a:latin typeface="+mn-lt"/>
              </a:rPr>
              <a:t>Wi-Fi</a:t>
            </a:r>
            <a:r>
              <a:rPr lang="pl-PL" sz="2300" dirty="0" smtClean="0">
                <a:solidFill>
                  <a:srgbClr val="085156"/>
                </a:solidFill>
                <a:latin typeface="+mn-lt"/>
              </a:rPr>
              <a:t>, GSM, RFID.</a:t>
            </a:r>
          </a:p>
          <a:p>
            <a:r>
              <a:rPr lang="pl-PL" sz="2300" dirty="0" smtClean="0">
                <a:solidFill>
                  <a:srgbClr val="085156"/>
                </a:solidFill>
                <a:latin typeface="+mn-lt"/>
              </a:rPr>
              <a:t>Oczekuje się, że w 2030 r. zostanie podłączonych ponad 50 miliardów urządzeń, a głównymi sterownikami rynku będą: zorientowane na Internet (chmura) czujniki i systemy zarządzania danymi (wiedza).</a:t>
            </a:r>
            <a:endParaRPr lang="en-IE" sz="2300" dirty="0">
              <a:solidFill>
                <a:srgbClr val="085156"/>
              </a:solidFill>
              <a:latin typeface="+mn-lt"/>
            </a:endParaRPr>
          </a:p>
          <a:p>
            <a:pPr>
              <a:spcBef>
                <a:spcPts val="0"/>
              </a:spcBef>
              <a:tabLst>
                <a:tab pos="4084638" algn="l"/>
              </a:tabLst>
            </a:pPr>
            <a:endParaRPr lang="en-IE" sz="2000" b="1" dirty="0">
              <a:solidFill>
                <a:srgbClr val="085156"/>
              </a:solidFill>
              <a:latin typeface="+mn-lt"/>
            </a:endParaRPr>
          </a:p>
          <a:p>
            <a:endParaRPr lang="en-IE" altLang="ja-JP" sz="1400" dirty="0">
              <a:solidFill>
                <a:srgbClr val="006F9C"/>
              </a:solidFill>
              <a:latin typeface="Calibri" charset="0"/>
            </a:endParaRPr>
          </a:p>
        </p:txBody>
      </p:sp>
      <p:sp>
        <p:nvSpPr>
          <p:cNvPr id="4" name="Text Placeholder 1"/>
          <p:cNvSpPr txBox="1">
            <a:spLocks/>
          </p:cNvSpPr>
          <p:nvPr/>
        </p:nvSpPr>
        <p:spPr>
          <a:xfrm>
            <a:off x="232647" y="322774"/>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pl-PL" sz="4000" b="1" dirty="0" smtClean="0">
                <a:solidFill>
                  <a:srgbClr val="085156"/>
                </a:solidFill>
                <a:ea typeface="MS PGothic" charset="-128"/>
                <a:cs typeface="Geneva" charset="0"/>
              </a:rPr>
              <a:t>Internet rzeczy (</a:t>
            </a:r>
            <a:r>
              <a:rPr lang="pl-PL" sz="4000" b="1" dirty="0" err="1" smtClean="0">
                <a:solidFill>
                  <a:srgbClr val="085156"/>
                </a:solidFill>
                <a:ea typeface="MS PGothic" charset="-128"/>
                <a:cs typeface="Geneva" charset="0"/>
              </a:rPr>
              <a:t>IoT</a:t>
            </a:r>
            <a:r>
              <a:rPr lang="pl-PL" sz="4000" b="1" dirty="0" smtClean="0">
                <a:solidFill>
                  <a:srgbClr val="085156"/>
                </a:solidFill>
                <a:ea typeface="MS PGothic" charset="-128"/>
                <a:cs typeface="Geneva" charset="0"/>
              </a:rPr>
              <a:t>) – Przemysłowy Internet rzeczy (IIOT)</a:t>
            </a:r>
            <a:endParaRPr lang="pl-PL" sz="4000" b="1" dirty="0">
              <a:solidFill>
                <a:srgbClr val="085156"/>
              </a:solidFill>
              <a:ea typeface="MS PGothic" charset="-128"/>
              <a:cs typeface="Geneva" charset="0"/>
            </a:endParaRPr>
          </a:p>
        </p:txBody>
      </p:sp>
      <p:sp>
        <p:nvSpPr>
          <p:cNvPr id="2" name="Rectangle 1">
            <a:extLst>
              <a:ext uri="{FF2B5EF4-FFF2-40B4-BE49-F238E27FC236}">
                <a16:creationId xmlns:a16="http://schemas.microsoft.com/office/drawing/2014/main" xmlns="" id="{B430123F-58AC-407F-9603-33C5F3986A54}"/>
              </a:ext>
            </a:extLst>
          </p:cNvPr>
          <p:cNvSpPr/>
          <p:nvPr/>
        </p:nvSpPr>
        <p:spPr>
          <a:xfrm>
            <a:off x="3950207" y="6346762"/>
            <a:ext cx="9541747" cy="246221"/>
          </a:xfrm>
          <a:prstGeom prst="rect">
            <a:avLst/>
          </a:prstGeom>
        </p:spPr>
        <p:txBody>
          <a:bodyPr wrap="square">
            <a:spAutoFit/>
          </a:bodyPr>
          <a:lstStyle/>
          <a:p>
            <a:r>
              <a:rPr lang="pl-PL" sz="1000" dirty="0" smtClean="0"/>
              <a:t>Źródło</a:t>
            </a:r>
            <a:r>
              <a:rPr lang="en-IE" sz="1000" dirty="0" smtClean="0"/>
              <a:t>:</a:t>
            </a:r>
            <a:r>
              <a:rPr lang="en-IE" sz="1000" dirty="0" smtClean="0">
                <a:hlinkClick r:id="rId2"/>
              </a:rPr>
              <a:t> </a:t>
            </a:r>
            <a:r>
              <a:rPr lang="en-IE" sz="1000" dirty="0">
                <a:hlinkClick r:id="rId2"/>
              </a:rPr>
              <a:t>https://www.sciencedirect.com/science/article/pii/S1319157816300799</a:t>
            </a:r>
            <a:endParaRPr lang="en-IE" sz="1000" dirty="0"/>
          </a:p>
        </p:txBody>
      </p:sp>
    </p:spTree>
    <p:extLst>
      <p:ext uri="{BB962C8B-B14F-4D97-AF65-F5344CB8AC3E}">
        <p14:creationId xmlns:p14="http://schemas.microsoft.com/office/powerpoint/2010/main" xmlns="" val="1388748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a:extLst>
              <a:ext uri="{FF2B5EF4-FFF2-40B4-BE49-F238E27FC236}">
                <a16:creationId xmlns:a16="http://schemas.microsoft.com/office/drawing/2014/main" xmlns="" id="{072DC12A-3945-4416-A68F-3BF34F85C58B}"/>
              </a:ext>
            </a:extLst>
          </p:cNvPr>
          <p:cNvSpPr txBox="1">
            <a:spLocks/>
          </p:cNvSpPr>
          <p:nvPr/>
        </p:nvSpPr>
        <p:spPr bwMode="auto">
          <a:xfrm>
            <a:off x="397747" y="1155163"/>
            <a:ext cx="9369256" cy="537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a:spcBef>
                <a:spcPts val="0"/>
              </a:spcBef>
              <a:tabLst>
                <a:tab pos="4084638" algn="l"/>
              </a:tabLst>
            </a:pPr>
            <a:r>
              <a:rPr lang="pl-PL" sz="2300" dirty="0" smtClean="0">
                <a:solidFill>
                  <a:srgbClr val="085156"/>
                </a:solidFill>
                <a:latin typeface="+mn-lt"/>
              </a:rPr>
              <a:t>Internet rzeczy związany z dużymi danymi różni się od zwykłych dużych danych gromadzonych pod względem cech charakterystycznych ze względu na różne czujniki i obiekty zaangażowane podczas gromadzenia danych oraz komplikacje związane z automatyzacją sprzętu i systemami osadzonymi: w zależności od fizyki krajobrazu - potrzeba inżynierii sprzętu i inżynierii materiałowej.</a:t>
            </a:r>
          </a:p>
          <a:p>
            <a:pPr>
              <a:spcBef>
                <a:spcPts val="0"/>
              </a:spcBef>
              <a:tabLst>
                <a:tab pos="4084638" algn="l"/>
              </a:tabLst>
            </a:pPr>
            <a:endParaRPr lang="en-IE" sz="2300" dirty="0">
              <a:solidFill>
                <a:srgbClr val="085156"/>
              </a:solidFill>
              <a:latin typeface="+mn-lt"/>
            </a:endParaRPr>
          </a:p>
          <a:p>
            <a:pPr>
              <a:spcBef>
                <a:spcPts val="0"/>
              </a:spcBef>
              <a:tabLst>
                <a:tab pos="4084638" algn="l"/>
              </a:tabLst>
            </a:pPr>
            <a:r>
              <a:rPr lang="pl-PL" sz="2300" dirty="0" smtClean="0">
                <a:solidFill>
                  <a:srgbClr val="085156"/>
                </a:solidFill>
                <a:latin typeface="+mn-lt"/>
              </a:rPr>
              <a:t>Jednak wdrożenie Internetu rzeczy może przynieść ogromne korzyści w zakresie komunikacji i współpracy, szczególnie w takich koncepcjach, jak Smart </a:t>
            </a:r>
            <a:r>
              <a:rPr lang="pl-PL" sz="2300" dirty="0" err="1" smtClean="0">
                <a:solidFill>
                  <a:srgbClr val="085156"/>
                </a:solidFill>
                <a:latin typeface="+mn-lt"/>
              </a:rPr>
              <a:t>Cities</a:t>
            </a:r>
            <a:r>
              <a:rPr lang="pl-PL" sz="2300" dirty="0" smtClean="0">
                <a:solidFill>
                  <a:srgbClr val="085156"/>
                </a:solidFill>
                <a:latin typeface="+mn-lt"/>
              </a:rPr>
              <a:t>, Smart </a:t>
            </a:r>
            <a:r>
              <a:rPr lang="pl-PL" sz="2300" dirty="0" err="1" smtClean="0">
                <a:solidFill>
                  <a:srgbClr val="085156"/>
                </a:solidFill>
                <a:latin typeface="+mn-lt"/>
              </a:rPr>
              <a:t>Retail</a:t>
            </a:r>
            <a:r>
              <a:rPr lang="pl-PL" sz="2300" dirty="0" smtClean="0">
                <a:solidFill>
                  <a:srgbClr val="085156"/>
                </a:solidFill>
                <a:latin typeface="+mn-lt"/>
              </a:rPr>
              <a:t>, Smart </a:t>
            </a:r>
            <a:r>
              <a:rPr lang="pl-PL" sz="2300" dirty="0" err="1" smtClean="0">
                <a:solidFill>
                  <a:srgbClr val="085156"/>
                </a:solidFill>
                <a:latin typeface="+mn-lt"/>
              </a:rPr>
              <a:t>Aging</a:t>
            </a:r>
            <a:r>
              <a:rPr lang="pl-PL" sz="2300" dirty="0" smtClean="0">
                <a:solidFill>
                  <a:srgbClr val="085156"/>
                </a:solidFill>
                <a:latin typeface="+mn-lt"/>
              </a:rPr>
              <a:t>, a nawet Super </a:t>
            </a:r>
            <a:r>
              <a:rPr lang="pl-PL" sz="2300" dirty="0" err="1" smtClean="0">
                <a:solidFill>
                  <a:srgbClr val="085156"/>
                </a:solidFill>
                <a:latin typeface="+mn-lt"/>
              </a:rPr>
              <a:t>Connected</a:t>
            </a:r>
            <a:r>
              <a:rPr lang="pl-PL" sz="2300" dirty="0" smtClean="0">
                <a:solidFill>
                  <a:srgbClr val="085156"/>
                </a:solidFill>
                <a:latin typeface="+mn-lt"/>
              </a:rPr>
              <a:t> Home.</a:t>
            </a:r>
          </a:p>
          <a:p>
            <a:pPr>
              <a:spcBef>
                <a:spcPts val="0"/>
              </a:spcBef>
              <a:tabLst>
                <a:tab pos="4084638" algn="l"/>
              </a:tabLst>
            </a:pPr>
            <a:endParaRPr lang="en-IE" sz="2300" dirty="0">
              <a:solidFill>
                <a:srgbClr val="085156"/>
              </a:solidFill>
              <a:latin typeface="+mn-lt"/>
            </a:endParaRPr>
          </a:p>
          <a:p>
            <a:endParaRPr lang="en-IE" altLang="ja-JP" sz="1200" dirty="0">
              <a:solidFill>
                <a:srgbClr val="006F9C"/>
              </a:solidFill>
              <a:latin typeface="Calibri" charset="0"/>
            </a:endParaRPr>
          </a:p>
        </p:txBody>
      </p:sp>
      <p:sp>
        <p:nvSpPr>
          <p:cNvPr id="2" name="Rectangle 1">
            <a:extLst>
              <a:ext uri="{FF2B5EF4-FFF2-40B4-BE49-F238E27FC236}">
                <a16:creationId xmlns:a16="http://schemas.microsoft.com/office/drawing/2014/main" xmlns="" id="{D267055E-88D0-4B32-B476-61948C0CAFAF}"/>
              </a:ext>
            </a:extLst>
          </p:cNvPr>
          <p:cNvSpPr/>
          <p:nvPr/>
        </p:nvSpPr>
        <p:spPr>
          <a:xfrm>
            <a:off x="3445747" y="6275576"/>
            <a:ext cx="8746253" cy="246221"/>
          </a:xfrm>
          <a:prstGeom prst="rect">
            <a:avLst/>
          </a:prstGeom>
        </p:spPr>
        <p:txBody>
          <a:bodyPr wrap="square">
            <a:spAutoFit/>
          </a:bodyPr>
          <a:lstStyle/>
          <a:p>
            <a:r>
              <a:rPr lang="pl-PL" sz="1000" dirty="0" smtClean="0"/>
              <a:t>Źródło</a:t>
            </a:r>
            <a:r>
              <a:rPr lang="en-IE" sz="1000" dirty="0" smtClean="0"/>
              <a:t>: </a:t>
            </a:r>
            <a:r>
              <a:rPr lang="en-IE" sz="1000" dirty="0">
                <a:hlinkClick r:id="rId3"/>
              </a:rPr>
              <a:t>http://aliot.eu.org/wp-content/uploads/2019/10/ALIOT_Multi-Book_Volume1_web.pdf</a:t>
            </a:r>
            <a:r>
              <a:rPr lang="en-IE" sz="1000" dirty="0"/>
              <a:t> </a:t>
            </a:r>
          </a:p>
        </p:txBody>
      </p:sp>
      <p:sp>
        <p:nvSpPr>
          <p:cNvPr id="5" name="Text Placeholder 1"/>
          <p:cNvSpPr txBox="1">
            <a:spLocks/>
          </p:cNvSpPr>
          <p:nvPr/>
        </p:nvSpPr>
        <p:spPr>
          <a:xfrm>
            <a:off x="232647" y="322774"/>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pl-PL" sz="4000" b="1" dirty="0" smtClean="0">
                <a:solidFill>
                  <a:srgbClr val="085156"/>
                </a:solidFill>
                <a:ea typeface="MS PGothic" charset="-128"/>
                <a:cs typeface="Geneva" charset="0"/>
              </a:rPr>
              <a:t>Internet rzeczy (</a:t>
            </a:r>
            <a:r>
              <a:rPr lang="pl-PL" sz="4000" b="1" dirty="0" err="1" smtClean="0">
                <a:solidFill>
                  <a:srgbClr val="085156"/>
                </a:solidFill>
                <a:ea typeface="MS PGothic" charset="-128"/>
                <a:cs typeface="Geneva" charset="0"/>
              </a:rPr>
              <a:t>IoT</a:t>
            </a:r>
            <a:r>
              <a:rPr lang="pl-PL" sz="4000" b="1" dirty="0" smtClean="0">
                <a:solidFill>
                  <a:srgbClr val="085156"/>
                </a:solidFill>
                <a:ea typeface="MS PGothic" charset="-128"/>
                <a:cs typeface="Geneva" charset="0"/>
              </a:rPr>
              <a:t>) – Przemysłowy Internet rzeczy (IIOT)</a:t>
            </a:r>
            <a:endParaRPr lang="pl-PL" sz="4000" b="1" dirty="0">
              <a:solidFill>
                <a:srgbClr val="085156"/>
              </a:solidFill>
              <a:ea typeface="MS PGothic" charset="-128"/>
              <a:cs typeface="Geneva" charset="0"/>
            </a:endParaRPr>
          </a:p>
        </p:txBody>
      </p:sp>
    </p:spTree>
    <p:extLst>
      <p:ext uri="{BB962C8B-B14F-4D97-AF65-F5344CB8AC3E}">
        <p14:creationId xmlns:p14="http://schemas.microsoft.com/office/powerpoint/2010/main" xmlns="" val="628558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a:extLst>
              <a:ext uri="{FF2B5EF4-FFF2-40B4-BE49-F238E27FC236}">
                <a16:creationId xmlns:a16="http://schemas.microsoft.com/office/drawing/2014/main" xmlns="" id="{072DC12A-3945-4416-A68F-3BF34F85C58B}"/>
              </a:ext>
            </a:extLst>
          </p:cNvPr>
          <p:cNvSpPr txBox="1">
            <a:spLocks/>
          </p:cNvSpPr>
          <p:nvPr/>
        </p:nvSpPr>
        <p:spPr bwMode="auto">
          <a:xfrm>
            <a:off x="397747" y="1155163"/>
            <a:ext cx="9369256" cy="537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r>
              <a:rPr lang="pl-PL" altLang="ja-JP" sz="2300" dirty="0" smtClean="0">
                <a:solidFill>
                  <a:srgbClr val="085156"/>
                </a:solidFill>
              </a:rPr>
              <a:t>Potrzebna jest następna generacja technologii dużych zbiorów danych, która może wydobywać wartość z ogromnej ilości danych w różnych formatach, umożliwiając przechwytywanie z dużą prędkością, wykrywanie i analizę. Upraszczając, oznacza to, że możliwości biznesowe spoczywają w: źródłach danych, analizach danych, zwłaszcza analizach w czasie rzeczywistym i prezentacji wyników - systemach zarządzania i narzędziach do raportowania danych.</a:t>
            </a:r>
          </a:p>
          <a:p>
            <a:r>
              <a:rPr lang="pl-PL" altLang="ja-JP" sz="2300" dirty="0" smtClean="0">
                <a:solidFill>
                  <a:srgbClr val="085156"/>
                </a:solidFill>
              </a:rPr>
              <a:t>Te analizy dużych zbiorów danych wymagają wszelkiego rodzaju technologii i narzędzi, które mogą przekształcić dużą liczbę danych strukturalnych, nieustrukturyzowanych i częściowo ustrukturyzowanych w bardziej zrozumiałe dane i formaty </a:t>
            </a:r>
            <a:r>
              <a:rPr lang="pl-PL" altLang="ja-JP" sz="2300" dirty="0" err="1" smtClean="0">
                <a:solidFill>
                  <a:srgbClr val="085156"/>
                </a:solidFill>
              </a:rPr>
              <a:t>metadanych</a:t>
            </a:r>
            <a:r>
              <a:rPr lang="pl-PL" altLang="ja-JP" sz="2300" dirty="0" smtClean="0">
                <a:solidFill>
                  <a:srgbClr val="085156"/>
                </a:solidFill>
              </a:rPr>
              <a:t> do analizy: algorytmy są potrzebne do analizy wzorców, trendów, korelacji w ramach różnych horyzontów czasowych.</a:t>
            </a:r>
          </a:p>
          <a:p>
            <a:endParaRPr lang="en-IE" altLang="ja-JP" sz="2300" dirty="0">
              <a:solidFill>
                <a:srgbClr val="085156"/>
              </a:solidFill>
            </a:endParaRPr>
          </a:p>
          <a:p>
            <a:endParaRPr lang="en-IE" altLang="ja-JP" sz="1200" dirty="0">
              <a:solidFill>
                <a:srgbClr val="006F9C"/>
              </a:solidFill>
              <a:latin typeface="Calibri" charset="0"/>
            </a:endParaRPr>
          </a:p>
        </p:txBody>
      </p:sp>
      <p:sp>
        <p:nvSpPr>
          <p:cNvPr id="2" name="Rectangle 1">
            <a:extLst>
              <a:ext uri="{FF2B5EF4-FFF2-40B4-BE49-F238E27FC236}">
                <a16:creationId xmlns:a16="http://schemas.microsoft.com/office/drawing/2014/main" xmlns="" id="{0CCEDA9A-0DFA-4EA0-85DD-4ADE7C936372}"/>
              </a:ext>
            </a:extLst>
          </p:cNvPr>
          <p:cNvSpPr/>
          <p:nvPr/>
        </p:nvSpPr>
        <p:spPr>
          <a:xfrm>
            <a:off x="3573130" y="6321783"/>
            <a:ext cx="3696846" cy="246221"/>
          </a:xfrm>
          <a:prstGeom prst="rect">
            <a:avLst/>
          </a:prstGeom>
        </p:spPr>
        <p:txBody>
          <a:bodyPr wrap="none">
            <a:spAutoFit/>
          </a:bodyPr>
          <a:lstStyle/>
          <a:p>
            <a:r>
              <a:rPr lang="pl-PL" sz="1000" dirty="0" smtClean="0"/>
              <a:t>Źródło</a:t>
            </a:r>
            <a:r>
              <a:rPr lang="en-IE" sz="1000" dirty="0" smtClean="0"/>
              <a:t>: </a:t>
            </a:r>
            <a:r>
              <a:rPr lang="en-IE" sz="1000" dirty="0">
                <a:hlinkClick r:id="rId3"/>
              </a:rPr>
              <a:t>https://www.ibm.com/analytics/hadoop/big-data-analytics</a:t>
            </a:r>
            <a:r>
              <a:rPr lang="en-IE" sz="1000" dirty="0"/>
              <a:t> </a:t>
            </a:r>
          </a:p>
        </p:txBody>
      </p:sp>
      <p:sp>
        <p:nvSpPr>
          <p:cNvPr id="5" name="Text Placeholder 1"/>
          <p:cNvSpPr txBox="1">
            <a:spLocks/>
          </p:cNvSpPr>
          <p:nvPr/>
        </p:nvSpPr>
        <p:spPr>
          <a:xfrm>
            <a:off x="232647" y="322774"/>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pl-PL" sz="4000" b="1" dirty="0" smtClean="0">
                <a:solidFill>
                  <a:srgbClr val="085156"/>
                </a:solidFill>
                <a:ea typeface="MS PGothic" charset="-128"/>
                <a:cs typeface="Geneva" charset="0"/>
              </a:rPr>
              <a:t>Internet rzeczy (</a:t>
            </a:r>
            <a:r>
              <a:rPr lang="pl-PL" sz="4000" b="1" dirty="0" err="1" smtClean="0">
                <a:solidFill>
                  <a:srgbClr val="085156"/>
                </a:solidFill>
                <a:ea typeface="MS PGothic" charset="-128"/>
                <a:cs typeface="Geneva" charset="0"/>
              </a:rPr>
              <a:t>IoT</a:t>
            </a:r>
            <a:r>
              <a:rPr lang="pl-PL" sz="4000" b="1" dirty="0" smtClean="0">
                <a:solidFill>
                  <a:srgbClr val="085156"/>
                </a:solidFill>
                <a:ea typeface="MS PGothic" charset="-128"/>
                <a:cs typeface="Geneva" charset="0"/>
              </a:rPr>
              <a:t>) – Przemysłowy Internet rzeczy (IIOT)</a:t>
            </a:r>
            <a:endParaRPr lang="pl-PL" sz="4000" b="1" dirty="0">
              <a:solidFill>
                <a:srgbClr val="085156"/>
              </a:solidFill>
              <a:ea typeface="MS PGothic" charset="-128"/>
              <a:cs typeface="Geneva" charset="0"/>
            </a:endParaRPr>
          </a:p>
        </p:txBody>
      </p:sp>
    </p:spTree>
    <p:extLst>
      <p:ext uri="{BB962C8B-B14F-4D97-AF65-F5344CB8AC3E}">
        <p14:creationId xmlns:p14="http://schemas.microsoft.com/office/powerpoint/2010/main" xmlns="" val="2101568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5E04E284-83E4-F449-A85E-9156CACBCA9A}"/>
              </a:ext>
            </a:extLst>
          </p:cNvPr>
          <p:cNvSpPr/>
          <p:nvPr/>
        </p:nvSpPr>
        <p:spPr>
          <a:xfrm>
            <a:off x="4783267" y="834466"/>
            <a:ext cx="3736030" cy="4513007"/>
          </a:xfrm>
          <a:prstGeom prst="rect">
            <a:avLst/>
          </a:prstGeom>
          <a:solidFill>
            <a:srgbClr val="08515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E4A02B9F-2A0C-0D42-AD73-3BF95FAC3355}"/>
              </a:ext>
            </a:extLst>
          </p:cNvPr>
          <p:cNvSpPr/>
          <p:nvPr/>
        </p:nvSpPr>
        <p:spPr>
          <a:xfrm>
            <a:off x="4783267" y="5222023"/>
            <a:ext cx="3736030" cy="307777"/>
          </a:xfrm>
          <a:prstGeom prst="rect">
            <a:avLst/>
          </a:prstGeom>
          <a:solidFill>
            <a:srgbClr val="085156"/>
          </a:solidFill>
        </p:spPr>
        <p:txBody>
          <a:bodyPr wrap="square">
            <a:spAutoFit/>
          </a:bodyPr>
          <a:lstStyle/>
          <a:p>
            <a:pPr lvl="0" algn="ctr"/>
            <a:r>
              <a:rPr lang="pl-PL" sz="1400" b="1" dirty="0" smtClean="0">
                <a:solidFill>
                  <a:schemeClr val="bg1"/>
                </a:solidFill>
              </a:rPr>
              <a:t>DUŻE ZESTAWY DANYCH</a:t>
            </a:r>
            <a:endParaRPr lang="en-IE" sz="1400" b="1" dirty="0">
              <a:solidFill>
                <a:schemeClr val="bg1"/>
              </a:solidFill>
            </a:endParaRPr>
          </a:p>
        </p:txBody>
      </p:sp>
      <p:sp>
        <p:nvSpPr>
          <p:cNvPr id="79" name="Rectangle 78">
            <a:extLst>
              <a:ext uri="{FF2B5EF4-FFF2-40B4-BE49-F238E27FC236}">
                <a16:creationId xmlns:a16="http://schemas.microsoft.com/office/drawing/2014/main" xmlns="" id="{CF3019E4-48B2-CD47-A815-C45070AADE7B}"/>
              </a:ext>
            </a:extLst>
          </p:cNvPr>
          <p:cNvSpPr/>
          <p:nvPr/>
        </p:nvSpPr>
        <p:spPr>
          <a:xfrm>
            <a:off x="9117373" y="832385"/>
            <a:ext cx="2555556" cy="4513007"/>
          </a:xfrm>
          <a:prstGeom prst="rect">
            <a:avLst/>
          </a:prstGeom>
          <a:solidFill>
            <a:srgbClr val="08515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xmlns="" id="{CD4B9591-9762-4A48-95D6-55C396A84A2F}"/>
              </a:ext>
            </a:extLst>
          </p:cNvPr>
          <p:cNvSpPr/>
          <p:nvPr/>
        </p:nvSpPr>
        <p:spPr>
          <a:xfrm>
            <a:off x="9117373" y="5219942"/>
            <a:ext cx="2555556" cy="307777"/>
          </a:xfrm>
          <a:prstGeom prst="rect">
            <a:avLst/>
          </a:prstGeom>
          <a:solidFill>
            <a:srgbClr val="085156"/>
          </a:solidFill>
        </p:spPr>
        <p:txBody>
          <a:bodyPr wrap="square">
            <a:spAutoFit/>
          </a:bodyPr>
          <a:lstStyle/>
          <a:p>
            <a:pPr lvl="0" algn="ctr"/>
            <a:r>
              <a:rPr lang="pl-PL" sz="1400" b="1" dirty="0" smtClean="0">
                <a:solidFill>
                  <a:schemeClr val="bg1"/>
                </a:solidFill>
              </a:rPr>
              <a:t>ANALITYKA</a:t>
            </a:r>
            <a:endParaRPr lang="en-IE" sz="1400" b="1" dirty="0">
              <a:solidFill>
                <a:schemeClr val="bg1"/>
              </a:solidFill>
            </a:endParaRPr>
          </a:p>
        </p:txBody>
      </p:sp>
      <p:sp>
        <p:nvSpPr>
          <p:cNvPr id="75" name="Rectangle 74">
            <a:extLst>
              <a:ext uri="{FF2B5EF4-FFF2-40B4-BE49-F238E27FC236}">
                <a16:creationId xmlns:a16="http://schemas.microsoft.com/office/drawing/2014/main" xmlns="" id="{ABDC6C2F-877E-F34F-B3FA-34D48AD62927}"/>
              </a:ext>
            </a:extLst>
          </p:cNvPr>
          <p:cNvSpPr/>
          <p:nvPr/>
        </p:nvSpPr>
        <p:spPr>
          <a:xfrm>
            <a:off x="375913" y="852049"/>
            <a:ext cx="3810402" cy="4513007"/>
          </a:xfrm>
          <a:prstGeom prst="rect">
            <a:avLst/>
          </a:prstGeom>
          <a:solidFill>
            <a:srgbClr val="08515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03415A77-65FA-7240-82C4-D5AE6ED02ADF}"/>
              </a:ext>
            </a:extLst>
          </p:cNvPr>
          <p:cNvSpPr/>
          <p:nvPr/>
        </p:nvSpPr>
        <p:spPr>
          <a:xfrm>
            <a:off x="4975955" y="1290440"/>
            <a:ext cx="1518246" cy="803458"/>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t>RÓŻNORODNOŚĆ</a:t>
            </a:r>
            <a:endParaRPr lang="en-US" sz="1400" dirty="0"/>
          </a:p>
        </p:txBody>
      </p:sp>
      <p:sp>
        <p:nvSpPr>
          <p:cNvPr id="10" name="Oval 9">
            <a:extLst>
              <a:ext uri="{FF2B5EF4-FFF2-40B4-BE49-F238E27FC236}">
                <a16:creationId xmlns:a16="http://schemas.microsoft.com/office/drawing/2014/main" xmlns="" id="{03D3B009-CD47-D046-8C55-BF8A49452004}"/>
              </a:ext>
            </a:extLst>
          </p:cNvPr>
          <p:cNvSpPr/>
          <p:nvPr/>
        </p:nvSpPr>
        <p:spPr>
          <a:xfrm>
            <a:off x="4975955" y="3878641"/>
            <a:ext cx="1528950" cy="803458"/>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t>PRĘDKOŚĆ</a:t>
            </a:r>
            <a:endParaRPr lang="en-US" sz="1400" dirty="0"/>
          </a:p>
        </p:txBody>
      </p:sp>
      <p:sp>
        <p:nvSpPr>
          <p:cNvPr id="11" name="Oval 10">
            <a:extLst>
              <a:ext uri="{FF2B5EF4-FFF2-40B4-BE49-F238E27FC236}">
                <a16:creationId xmlns:a16="http://schemas.microsoft.com/office/drawing/2014/main" xmlns="" id="{9A4E3547-A587-5F4A-8A8F-E6A0717419E4}"/>
              </a:ext>
            </a:extLst>
          </p:cNvPr>
          <p:cNvSpPr/>
          <p:nvPr/>
        </p:nvSpPr>
        <p:spPr>
          <a:xfrm>
            <a:off x="7197478" y="2558442"/>
            <a:ext cx="1257120" cy="803458"/>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OBJĘTOŚĆ</a:t>
            </a:r>
            <a:endParaRPr lang="en-US" sz="1200" dirty="0"/>
          </a:p>
        </p:txBody>
      </p:sp>
      <p:sp>
        <p:nvSpPr>
          <p:cNvPr id="13" name="Rectangle 12">
            <a:extLst>
              <a:ext uri="{FF2B5EF4-FFF2-40B4-BE49-F238E27FC236}">
                <a16:creationId xmlns:a16="http://schemas.microsoft.com/office/drawing/2014/main" xmlns="" id="{CDD60BD6-95D3-2942-A4A5-809C55871479}"/>
              </a:ext>
            </a:extLst>
          </p:cNvPr>
          <p:cNvSpPr/>
          <p:nvPr/>
        </p:nvSpPr>
        <p:spPr>
          <a:xfrm>
            <a:off x="375913" y="5239606"/>
            <a:ext cx="3810402" cy="307777"/>
          </a:xfrm>
          <a:prstGeom prst="rect">
            <a:avLst/>
          </a:prstGeom>
          <a:solidFill>
            <a:srgbClr val="085156"/>
          </a:solidFill>
        </p:spPr>
        <p:txBody>
          <a:bodyPr wrap="square">
            <a:spAutoFit/>
          </a:bodyPr>
          <a:lstStyle/>
          <a:p>
            <a:pPr lvl="0" algn="ctr"/>
            <a:r>
              <a:rPr lang="pl-PL" sz="1400" b="1" dirty="0" smtClean="0">
                <a:solidFill>
                  <a:schemeClr val="bg1"/>
                </a:solidFill>
              </a:rPr>
              <a:t>INTERNET RZECZY</a:t>
            </a:r>
            <a:endParaRPr lang="en-IE" sz="1400" b="1" dirty="0">
              <a:solidFill>
                <a:schemeClr val="bg1"/>
              </a:solidFill>
            </a:endParaRPr>
          </a:p>
        </p:txBody>
      </p:sp>
      <p:sp>
        <p:nvSpPr>
          <p:cNvPr id="4" name="Rectangle 3">
            <a:extLst>
              <a:ext uri="{FF2B5EF4-FFF2-40B4-BE49-F238E27FC236}">
                <a16:creationId xmlns:a16="http://schemas.microsoft.com/office/drawing/2014/main" xmlns="" id="{C25DA2B5-09EA-6042-9F26-C8352E2464BF}"/>
              </a:ext>
            </a:extLst>
          </p:cNvPr>
          <p:cNvSpPr/>
          <p:nvPr/>
        </p:nvSpPr>
        <p:spPr>
          <a:xfrm>
            <a:off x="9671474" y="1758514"/>
            <a:ext cx="1529892" cy="424066"/>
          </a:xfrm>
          <a:prstGeom prst="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RAPORT</a:t>
            </a:r>
            <a:endParaRPr lang="en-US" sz="1200" dirty="0"/>
          </a:p>
        </p:txBody>
      </p:sp>
      <p:sp>
        <p:nvSpPr>
          <p:cNvPr id="14" name="Rectangle 13">
            <a:extLst>
              <a:ext uri="{FF2B5EF4-FFF2-40B4-BE49-F238E27FC236}">
                <a16:creationId xmlns:a16="http://schemas.microsoft.com/office/drawing/2014/main" xmlns="" id="{8238116D-6F07-7F44-8538-9536342B98C9}"/>
              </a:ext>
            </a:extLst>
          </p:cNvPr>
          <p:cNvSpPr/>
          <p:nvPr/>
        </p:nvSpPr>
        <p:spPr>
          <a:xfrm>
            <a:off x="9671474" y="2340000"/>
            <a:ext cx="1529892" cy="424066"/>
          </a:xfrm>
          <a:prstGeom prst="rect">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ZAPYTANIE</a:t>
            </a:r>
            <a:endParaRPr lang="en-US" sz="1200" dirty="0"/>
          </a:p>
        </p:txBody>
      </p:sp>
      <p:sp>
        <p:nvSpPr>
          <p:cNvPr id="15" name="Rectangle 14">
            <a:extLst>
              <a:ext uri="{FF2B5EF4-FFF2-40B4-BE49-F238E27FC236}">
                <a16:creationId xmlns:a16="http://schemas.microsoft.com/office/drawing/2014/main" xmlns="" id="{90868EB1-17C3-034B-A3CD-B61D73399BA4}"/>
              </a:ext>
            </a:extLst>
          </p:cNvPr>
          <p:cNvSpPr/>
          <p:nvPr/>
        </p:nvSpPr>
        <p:spPr>
          <a:xfrm>
            <a:off x="9685216" y="2939952"/>
            <a:ext cx="1529892" cy="424066"/>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NARZĘDZIA ANALITYCZNE</a:t>
            </a:r>
            <a:endParaRPr lang="en-US" sz="1200" dirty="0"/>
          </a:p>
        </p:txBody>
      </p:sp>
      <p:sp>
        <p:nvSpPr>
          <p:cNvPr id="16" name="Rectangle 15">
            <a:extLst>
              <a:ext uri="{FF2B5EF4-FFF2-40B4-BE49-F238E27FC236}">
                <a16:creationId xmlns:a16="http://schemas.microsoft.com/office/drawing/2014/main" xmlns="" id="{DE31B92C-86E6-5D4D-82C2-58A1627BB7C2}"/>
              </a:ext>
            </a:extLst>
          </p:cNvPr>
          <p:cNvSpPr/>
          <p:nvPr/>
        </p:nvSpPr>
        <p:spPr>
          <a:xfrm>
            <a:off x="9685216" y="3536781"/>
            <a:ext cx="1529892" cy="424066"/>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smtClean="0"/>
              <a:t>DANE SZKOLENIOWE</a:t>
            </a:r>
            <a:endParaRPr lang="en-US" sz="1200" dirty="0"/>
          </a:p>
        </p:txBody>
      </p:sp>
      <p:sp>
        <p:nvSpPr>
          <p:cNvPr id="6" name="Cloud 5">
            <a:extLst>
              <a:ext uri="{FF2B5EF4-FFF2-40B4-BE49-F238E27FC236}">
                <a16:creationId xmlns:a16="http://schemas.microsoft.com/office/drawing/2014/main" xmlns="" id="{FA84382B-1D37-7749-8CE3-E941A045B9D0}"/>
              </a:ext>
            </a:extLst>
          </p:cNvPr>
          <p:cNvSpPr/>
          <p:nvPr/>
        </p:nvSpPr>
        <p:spPr>
          <a:xfrm>
            <a:off x="1619954" y="2457585"/>
            <a:ext cx="1421345" cy="875522"/>
          </a:xfrm>
          <a:prstGeom prst="cloud">
            <a:avLst/>
          </a:prstGeom>
          <a:solidFill>
            <a:srgbClr val="3E1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t>CHMURA</a:t>
            </a:r>
            <a:endParaRPr lang="en-US" sz="1400" dirty="0"/>
          </a:p>
        </p:txBody>
      </p:sp>
      <p:pic>
        <p:nvPicPr>
          <p:cNvPr id="18" name="Graphic 17" descr="Download from cloud">
            <a:extLst>
              <a:ext uri="{FF2B5EF4-FFF2-40B4-BE49-F238E27FC236}">
                <a16:creationId xmlns:a16="http://schemas.microsoft.com/office/drawing/2014/main" xmlns="" id="{D4DC39E0-E492-244C-9E70-254AA33E476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61431" y="2712062"/>
            <a:ext cx="686802" cy="686802"/>
          </a:xfrm>
          <a:prstGeom prst="rect">
            <a:avLst/>
          </a:prstGeom>
        </p:spPr>
      </p:pic>
      <p:pic>
        <p:nvPicPr>
          <p:cNvPr id="20" name="Graphic 19" descr="Medical">
            <a:extLst>
              <a:ext uri="{FF2B5EF4-FFF2-40B4-BE49-F238E27FC236}">
                <a16:creationId xmlns:a16="http://schemas.microsoft.com/office/drawing/2014/main" xmlns="" id="{9545EFF5-979C-1847-AFE5-4FAD7E3A2AC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284862" y="3606079"/>
            <a:ext cx="686802" cy="686802"/>
          </a:xfrm>
          <a:prstGeom prst="rect">
            <a:avLst/>
          </a:prstGeom>
        </p:spPr>
      </p:pic>
      <p:pic>
        <p:nvPicPr>
          <p:cNvPr id="22" name="Graphic 21" descr="Folder">
            <a:extLst>
              <a:ext uri="{FF2B5EF4-FFF2-40B4-BE49-F238E27FC236}">
                <a16:creationId xmlns:a16="http://schemas.microsoft.com/office/drawing/2014/main" xmlns="" id="{3CD48228-DA8D-7D46-84AD-3F797C79DB7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592639" y="3647426"/>
            <a:ext cx="686802" cy="686802"/>
          </a:xfrm>
          <a:prstGeom prst="rect">
            <a:avLst/>
          </a:prstGeom>
        </p:spPr>
      </p:pic>
      <p:pic>
        <p:nvPicPr>
          <p:cNvPr id="24" name="Graphic 23" descr="Factory">
            <a:extLst>
              <a:ext uri="{FF2B5EF4-FFF2-40B4-BE49-F238E27FC236}">
                <a16:creationId xmlns:a16="http://schemas.microsoft.com/office/drawing/2014/main" xmlns="" id="{BF641C2B-2B65-4241-838D-75D45338659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955692" y="1680224"/>
            <a:ext cx="686802" cy="686802"/>
          </a:xfrm>
          <a:prstGeom prst="rect">
            <a:avLst/>
          </a:prstGeom>
        </p:spPr>
      </p:pic>
      <p:pic>
        <p:nvPicPr>
          <p:cNvPr id="26" name="Graphic 25" descr="House">
            <a:extLst>
              <a:ext uri="{FF2B5EF4-FFF2-40B4-BE49-F238E27FC236}">
                <a16:creationId xmlns:a16="http://schemas.microsoft.com/office/drawing/2014/main" xmlns="" id="{21ED01CB-151D-0749-999A-40002DAFFE4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426142" y="2678660"/>
            <a:ext cx="686802" cy="686802"/>
          </a:xfrm>
          <a:prstGeom prst="rect">
            <a:avLst/>
          </a:prstGeom>
        </p:spPr>
      </p:pic>
      <p:pic>
        <p:nvPicPr>
          <p:cNvPr id="28" name="Graphic 27" descr="Camera">
            <a:extLst>
              <a:ext uri="{FF2B5EF4-FFF2-40B4-BE49-F238E27FC236}">
                <a16:creationId xmlns:a16="http://schemas.microsoft.com/office/drawing/2014/main" xmlns="" id="{C19948E0-D331-2A44-A92A-0AA602E80A00}"/>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971664" y="1360446"/>
            <a:ext cx="686802" cy="686802"/>
          </a:xfrm>
          <a:prstGeom prst="rect">
            <a:avLst/>
          </a:prstGeom>
        </p:spPr>
      </p:pic>
      <p:pic>
        <p:nvPicPr>
          <p:cNvPr id="30" name="Graphic 29" descr="Windmill">
            <a:extLst>
              <a:ext uri="{FF2B5EF4-FFF2-40B4-BE49-F238E27FC236}">
                <a16:creationId xmlns:a16="http://schemas.microsoft.com/office/drawing/2014/main" xmlns="" id="{6CD29E59-1594-1441-9008-9D171D19C944}"/>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025960" y="1762110"/>
            <a:ext cx="686802" cy="686802"/>
          </a:xfrm>
          <a:prstGeom prst="rect">
            <a:avLst/>
          </a:prstGeom>
        </p:spPr>
      </p:pic>
      <p:sp>
        <p:nvSpPr>
          <p:cNvPr id="31" name="Rectangle 30">
            <a:extLst>
              <a:ext uri="{FF2B5EF4-FFF2-40B4-BE49-F238E27FC236}">
                <a16:creationId xmlns:a16="http://schemas.microsoft.com/office/drawing/2014/main" xmlns="" id="{EF00D305-9741-0041-9840-0B9906CFD024}"/>
              </a:ext>
            </a:extLst>
          </p:cNvPr>
          <p:cNvSpPr/>
          <p:nvPr/>
        </p:nvSpPr>
        <p:spPr>
          <a:xfrm>
            <a:off x="2597965" y="3878641"/>
            <a:ext cx="661301" cy="276999"/>
          </a:xfrm>
          <a:prstGeom prst="rect">
            <a:avLst/>
          </a:prstGeom>
        </p:spPr>
        <p:txBody>
          <a:bodyPr wrap="square">
            <a:spAutoFit/>
          </a:bodyPr>
          <a:lstStyle/>
          <a:p>
            <a:pPr lvl="0" algn="ctr"/>
            <a:r>
              <a:rPr lang="en-IE" sz="1200" dirty="0">
                <a:solidFill>
                  <a:schemeClr val="bg1"/>
                </a:solidFill>
              </a:rPr>
              <a:t>HTTP/2</a:t>
            </a:r>
          </a:p>
        </p:txBody>
      </p:sp>
      <p:cxnSp>
        <p:nvCxnSpPr>
          <p:cNvPr id="33" name="Straight Arrow Connector 32">
            <a:extLst>
              <a:ext uri="{FF2B5EF4-FFF2-40B4-BE49-F238E27FC236}">
                <a16:creationId xmlns:a16="http://schemas.microsoft.com/office/drawing/2014/main" xmlns="" id="{D092D5F0-4548-274A-B0AA-D8EE8E61970E}"/>
              </a:ext>
            </a:extLst>
          </p:cNvPr>
          <p:cNvCxnSpPr>
            <a:cxnSpLocks/>
          </p:cNvCxnSpPr>
          <p:nvPr/>
        </p:nvCxnSpPr>
        <p:spPr>
          <a:xfrm>
            <a:off x="5876345" y="3529357"/>
            <a:ext cx="0" cy="246838"/>
          </a:xfrm>
          <a:prstGeom prst="straightConnector1">
            <a:avLst/>
          </a:prstGeom>
          <a:ln w="19050">
            <a:solidFill>
              <a:srgbClr val="08515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4C78C6F8-D6B9-B743-B982-AD5EE7E999AB}"/>
              </a:ext>
            </a:extLst>
          </p:cNvPr>
          <p:cNvCxnSpPr>
            <a:cxnSpLocks/>
          </p:cNvCxnSpPr>
          <p:nvPr/>
        </p:nvCxnSpPr>
        <p:spPr>
          <a:xfrm flipV="1">
            <a:off x="5888315" y="2126505"/>
            <a:ext cx="0" cy="240521"/>
          </a:xfrm>
          <a:prstGeom prst="straightConnector1">
            <a:avLst/>
          </a:prstGeom>
          <a:ln w="19050">
            <a:solidFill>
              <a:srgbClr val="08515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D1967737-8DEC-2C4B-ABE4-35717E3D0402}"/>
              </a:ext>
            </a:extLst>
          </p:cNvPr>
          <p:cNvCxnSpPr>
            <a:cxnSpLocks/>
          </p:cNvCxnSpPr>
          <p:nvPr/>
        </p:nvCxnSpPr>
        <p:spPr>
          <a:xfrm>
            <a:off x="6863481" y="2975689"/>
            <a:ext cx="298827" cy="0"/>
          </a:xfrm>
          <a:prstGeom prst="straightConnector1">
            <a:avLst/>
          </a:prstGeom>
          <a:ln w="19050">
            <a:solidFill>
              <a:srgbClr val="08515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63041514-6444-5748-839C-05F4F678BE76}"/>
              </a:ext>
            </a:extLst>
          </p:cNvPr>
          <p:cNvSpPr/>
          <p:nvPr/>
        </p:nvSpPr>
        <p:spPr>
          <a:xfrm>
            <a:off x="9578779" y="1500755"/>
            <a:ext cx="1785058" cy="2813353"/>
          </a:xfrm>
          <a:prstGeom prst="rect">
            <a:avLst/>
          </a:prstGeom>
          <a:no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xmlns="" id="{ED3DC0F9-0433-AD4D-B94F-66E7A0DFC0F8}"/>
              </a:ext>
            </a:extLst>
          </p:cNvPr>
          <p:cNvCxnSpPr>
            <a:cxnSpLocks/>
          </p:cNvCxnSpPr>
          <p:nvPr/>
        </p:nvCxnSpPr>
        <p:spPr>
          <a:xfrm>
            <a:off x="2315065" y="1951532"/>
            <a:ext cx="0" cy="415494"/>
          </a:xfrm>
          <a:prstGeom prst="straightConnector1">
            <a:avLst/>
          </a:prstGeom>
          <a:ln w="19050">
            <a:solidFill>
              <a:srgbClr val="3E115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C536ACA8-F3A2-554E-95AD-567A52E09454}"/>
              </a:ext>
            </a:extLst>
          </p:cNvPr>
          <p:cNvCxnSpPr>
            <a:cxnSpLocks/>
          </p:cNvCxnSpPr>
          <p:nvPr/>
        </p:nvCxnSpPr>
        <p:spPr>
          <a:xfrm flipV="1">
            <a:off x="1878256" y="3419159"/>
            <a:ext cx="144831" cy="262972"/>
          </a:xfrm>
          <a:prstGeom prst="straightConnector1">
            <a:avLst/>
          </a:prstGeom>
          <a:ln w="19050">
            <a:solidFill>
              <a:srgbClr val="3E115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88E64682-6832-184A-A7C7-B5CB26DA8334}"/>
              </a:ext>
            </a:extLst>
          </p:cNvPr>
          <p:cNvCxnSpPr>
            <a:cxnSpLocks/>
          </p:cNvCxnSpPr>
          <p:nvPr/>
        </p:nvCxnSpPr>
        <p:spPr>
          <a:xfrm flipH="1" flipV="1">
            <a:off x="2714633" y="3384454"/>
            <a:ext cx="144831" cy="262972"/>
          </a:xfrm>
          <a:prstGeom prst="straightConnector1">
            <a:avLst/>
          </a:prstGeom>
          <a:ln w="19050">
            <a:solidFill>
              <a:srgbClr val="3E115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36A6A489-CCCF-9C44-BB27-FC0440C02BA3}"/>
              </a:ext>
            </a:extLst>
          </p:cNvPr>
          <p:cNvCxnSpPr>
            <a:cxnSpLocks/>
          </p:cNvCxnSpPr>
          <p:nvPr/>
        </p:nvCxnSpPr>
        <p:spPr>
          <a:xfrm>
            <a:off x="1565067" y="2371749"/>
            <a:ext cx="144831" cy="262972"/>
          </a:xfrm>
          <a:prstGeom prst="straightConnector1">
            <a:avLst/>
          </a:prstGeom>
          <a:ln w="19050">
            <a:solidFill>
              <a:srgbClr val="3E115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87D77E0F-8DFE-E548-946B-23E967420820}"/>
              </a:ext>
            </a:extLst>
          </p:cNvPr>
          <p:cNvCxnSpPr>
            <a:cxnSpLocks/>
          </p:cNvCxnSpPr>
          <p:nvPr/>
        </p:nvCxnSpPr>
        <p:spPr>
          <a:xfrm flipH="1">
            <a:off x="2980620" y="2321376"/>
            <a:ext cx="144831" cy="262972"/>
          </a:xfrm>
          <a:prstGeom prst="straightConnector1">
            <a:avLst/>
          </a:prstGeom>
          <a:ln w="19050">
            <a:solidFill>
              <a:srgbClr val="3E115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782749E6-FA06-114F-8BB3-F776F24761C3}"/>
              </a:ext>
            </a:extLst>
          </p:cNvPr>
          <p:cNvCxnSpPr>
            <a:cxnSpLocks/>
          </p:cNvCxnSpPr>
          <p:nvPr/>
        </p:nvCxnSpPr>
        <p:spPr>
          <a:xfrm flipH="1" flipV="1">
            <a:off x="3125451" y="2946407"/>
            <a:ext cx="300691" cy="4637"/>
          </a:xfrm>
          <a:prstGeom prst="straightConnector1">
            <a:avLst/>
          </a:prstGeom>
          <a:ln w="19050">
            <a:solidFill>
              <a:srgbClr val="3E115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E552BE42-9A24-034B-BDC1-3B18D1B79403}"/>
              </a:ext>
            </a:extLst>
          </p:cNvPr>
          <p:cNvCxnSpPr>
            <a:cxnSpLocks/>
          </p:cNvCxnSpPr>
          <p:nvPr/>
        </p:nvCxnSpPr>
        <p:spPr>
          <a:xfrm flipV="1">
            <a:off x="1290310" y="2981928"/>
            <a:ext cx="300691" cy="4637"/>
          </a:xfrm>
          <a:prstGeom prst="straightConnector1">
            <a:avLst/>
          </a:prstGeom>
          <a:ln w="19050">
            <a:solidFill>
              <a:srgbClr val="3E115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2678E042-C1C4-4742-AF24-F89B008D251E}"/>
              </a:ext>
            </a:extLst>
          </p:cNvPr>
          <p:cNvCxnSpPr>
            <a:cxnSpLocks/>
          </p:cNvCxnSpPr>
          <p:nvPr/>
        </p:nvCxnSpPr>
        <p:spPr>
          <a:xfrm>
            <a:off x="4305589" y="2967607"/>
            <a:ext cx="386925" cy="0"/>
          </a:xfrm>
          <a:prstGeom prst="straightConnector1">
            <a:avLst/>
          </a:prstGeom>
          <a:ln w="19050">
            <a:solidFill>
              <a:srgbClr val="085156"/>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E7811161-BE12-2748-AA6E-A286DEB2C333}"/>
              </a:ext>
            </a:extLst>
          </p:cNvPr>
          <p:cNvSpPr/>
          <p:nvPr/>
        </p:nvSpPr>
        <p:spPr>
          <a:xfrm>
            <a:off x="4783267" y="2489688"/>
            <a:ext cx="1972061" cy="940967"/>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smtClean="0"/>
              <a:t>KOMPLEKSOWOŚĆ DANYCH</a:t>
            </a:r>
            <a:endParaRPr lang="en-US" sz="1600" dirty="0"/>
          </a:p>
        </p:txBody>
      </p:sp>
      <p:grpSp>
        <p:nvGrpSpPr>
          <p:cNvPr id="83" name="Group 82">
            <a:extLst>
              <a:ext uri="{FF2B5EF4-FFF2-40B4-BE49-F238E27FC236}">
                <a16:creationId xmlns:a16="http://schemas.microsoft.com/office/drawing/2014/main" xmlns="" id="{D15870DB-36EF-6F43-8177-1DAEF4EA2F56}"/>
              </a:ext>
            </a:extLst>
          </p:cNvPr>
          <p:cNvGrpSpPr/>
          <p:nvPr/>
        </p:nvGrpSpPr>
        <p:grpSpPr>
          <a:xfrm>
            <a:off x="9359188" y="1310921"/>
            <a:ext cx="1201360" cy="3255418"/>
            <a:chOff x="9169619" y="1578555"/>
            <a:chExt cx="1201360" cy="3255418"/>
          </a:xfrm>
        </p:grpSpPr>
        <p:cxnSp>
          <p:nvCxnSpPr>
            <p:cNvPr id="53" name="Straight Connector 52">
              <a:extLst>
                <a:ext uri="{FF2B5EF4-FFF2-40B4-BE49-F238E27FC236}">
                  <a16:creationId xmlns:a16="http://schemas.microsoft.com/office/drawing/2014/main" xmlns="" id="{90968CEE-29C7-A140-BBD0-5E3B721301EE}"/>
                </a:ext>
              </a:extLst>
            </p:cNvPr>
            <p:cNvCxnSpPr>
              <a:cxnSpLocks/>
            </p:cNvCxnSpPr>
            <p:nvPr/>
          </p:nvCxnSpPr>
          <p:spPr>
            <a:xfrm flipV="1">
              <a:off x="10366474" y="1578555"/>
              <a:ext cx="4505" cy="174902"/>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EBDD2E07-F4B1-B546-AFAB-1B7E7BEE0C21}"/>
                </a:ext>
              </a:extLst>
            </p:cNvPr>
            <p:cNvCxnSpPr>
              <a:cxnSpLocks/>
            </p:cNvCxnSpPr>
            <p:nvPr/>
          </p:nvCxnSpPr>
          <p:spPr>
            <a:xfrm flipH="1">
              <a:off x="9169619" y="1578555"/>
              <a:ext cx="1196855"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765EE281-5553-C648-AC33-1642C2892551}"/>
                </a:ext>
              </a:extLst>
            </p:cNvPr>
            <p:cNvCxnSpPr>
              <a:cxnSpLocks/>
            </p:cNvCxnSpPr>
            <p:nvPr/>
          </p:nvCxnSpPr>
          <p:spPr>
            <a:xfrm flipV="1">
              <a:off x="9181214" y="1578555"/>
              <a:ext cx="0" cy="3252488"/>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78990B62-5973-4944-9B4E-1ABC68BB976D}"/>
                </a:ext>
              </a:extLst>
            </p:cNvPr>
            <p:cNvCxnSpPr>
              <a:cxnSpLocks/>
            </p:cNvCxnSpPr>
            <p:nvPr/>
          </p:nvCxnSpPr>
          <p:spPr>
            <a:xfrm flipH="1">
              <a:off x="9169619" y="4833973"/>
              <a:ext cx="1173664"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6B1178FB-D2FF-0845-B3DB-E09B06B7DF51}"/>
                </a:ext>
              </a:extLst>
            </p:cNvPr>
            <p:cNvCxnSpPr>
              <a:cxnSpLocks/>
            </p:cNvCxnSpPr>
            <p:nvPr/>
          </p:nvCxnSpPr>
          <p:spPr>
            <a:xfrm flipV="1">
              <a:off x="10341659" y="4683023"/>
              <a:ext cx="0" cy="143956"/>
            </a:xfrm>
            <a:prstGeom prst="straightConnector1">
              <a:avLst/>
            </a:prstGeom>
            <a:ln w="19050">
              <a:solidFill>
                <a:srgbClr val="085156"/>
              </a:solidFill>
              <a:tailEnd type="triangle"/>
            </a:ln>
          </p:spPr>
          <p:style>
            <a:lnRef idx="1">
              <a:schemeClr val="accent1"/>
            </a:lnRef>
            <a:fillRef idx="0">
              <a:schemeClr val="accent1"/>
            </a:fillRef>
            <a:effectRef idx="0">
              <a:schemeClr val="accent1"/>
            </a:effectRef>
            <a:fontRef idx="minor">
              <a:schemeClr val="tx1"/>
            </a:fontRef>
          </p:style>
        </p:cxnSp>
      </p:grpSp>
      <p:sp>
        <p:nvSpPr>
          <p:cNvPr id="81" name="テキスト プレースホルダー 36">
            <a:extLst>
              <a:ext uri="{FF2B5EF4-FFF2-40B4-BE49-F238E27FC236}">
                <a16:creationId xmlns:a16="http://schemas.microsoft.com/office/drawing/2014/main" xmlns="" id="{D2D01585-1587-AE47-A841-DFF0939F2631}"/>
              </a:ext>
            </a:extLst>
          </p:cNvPr>
          <p:cNvSpPr txBox="1">
            <a:spLocks/>
          </p:cNvSpPr>
          <p:nvPr/>
        </p:nvSpPr>
        <p:spPr bwMode="auto">
          <a:xfrm>
            <a:off x="0" y="6328963"/>
            <a:ext cx="12192000"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cxnSp>
        <p:nvCxnSpPr>
          <p:cNvPr id="82" name="Straight Arrow Connector 81">
            <a:extLst>
              <a:ext uri="{FF2B5EF4-FFF2-40B4-BE49-F238E27FC236}">
                <a16:creationId xmlns:a16="http://schemas.microsoft.com/office/drawing/2014/main" xmlns="" id="{9E7B2813-21B6-B442-A3F7-C4911B873541}"/>
              </a:ext>
            </a:extLst>
          </p:cNvPr>
          <p:cNvCxnSpPr>
            <a:cxnSpLocks/>
          </p:cNvCxnSpPr>
          <p:nvPr/>
        </p:nvCxnSpPr>
        <p:spPr>
          <a:xfrm>
            <a:off x="8578540" y="2946407"/>
            <a:ext cx="386925" cy="0"/>
          </a:xfrm>
          <a:prstGeom prst="straightConnector1">
            <a:avLst/>
          </a:prstGeom>
          <a:ln w="19050">
            <a:solidFill>
              <a:srgbClr val="085156"/>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xmlns="" id="{FCA6D88C-433A-6B4A-A7A6-564F69E3D75A}"/>
              </a:ext>
            </a:extLst>
          </p:cNvPr>
          <p:cNvGrpSpPr/>
          <p:nvPr/>
        </p:nvGrpSpPr>
        <p:grpSpPr>
          <a:xfrm>
            <a:off x="5656119" y="1574744"/>
            <a:ext cx="2205292" cy="2198417"/>
            <a:chOff x="5656119" y="1574744"/>
            <a:chExt cx="2205292" cy="2198417"/>
          </a:xfrm>
        </p:grpSpPr>
        <p:sp>
          <p:nvSpPr>
            <p:cNvPr id="84" name="Arc 83">
              <a:extLst>
                <a:ext uri="{FF2B5EF4-FFF2-40B4-BE49-F238E27FC236}">
                  <a16:creationId xmlns:a16="http://schemas.microsoft.com/office/drawing/2014/main" xmlns="" id="{6C8B131B-DA9B-0147-A9A4-4FF58B807088}"/>
                </a:ext>
              </a:extLst>
            </p:cNvPr>
            <p:cNvSpPr/>
            <p:nvPr/>
          </p:nvSpPr>
          <p:spPr>
            <a:xfrm>
              <a:off x="5656119" y="1574744"/>
              <a:ext cx="2198417" cy="2198417"/>
            </a:xfrm>
            <a:prstGeom prst="arc">
              <a:avLst>
                <a:gd name="adj1" fmla="val 16200000"/>
                <a:gd name="adj2" fmla="val 20717971"/>
              </a:avLst>
            </a:prstGeom>
            <a:ln w="19050">
              <a:solidFill>
                <a:srgbClr val="0851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riangle 84">
              <a:extLst>
                <a:ext uri="{FF2B5EF4-FFF2-40B4-BE49-F238E27FC236}">
                  <a16:creationId xmlns:a16="http://schemas.microsoft.com/office/drawing/2014/main" xmlns="" id="{1B00E868-26C5-1440-89D9-B071BF453480}"/>
                </a:ext>
              </a:extLst>
            </p:cNvPr>
            <p:cNvSpPr/>
            <p:nvPr/>
          </p:nvSpPr>
          <p:spPr>
            <a:xfrm rot="10800000">
              <a:off x="7766277" y="2378236"/>
              <a:ext cx="95134" cy="82012"/>
            </a:xfrm>
            <a:prstGeom prst="triangle">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xmlns="" id="{E6A569B6-D771-0746-A9FE-858EFF99C037}"/>
              </a:ext>
            </a:extLst>
          </p:cNvPr>
          <p:cNvGrpSpPr/>
          <p:nvPr/>
        </p:nvGrpSpPr>
        <p:grpSpPr>
          <a:xfrm flipV="1">
            <a:off x="5651425" y="2236834"/>
            <a:ext cx="2205292" cy="2198417"/>
            <a:chOff x="5656119" y="1574744"/>
            <a:chExt cx="2205292" cy="2198417"/>
          </a:xfrm>
        </p:grpSpPr>
        <p:sp>
          <p:nvSpPr>
            <p:cNvPr id="88" name="Arc 87">
              <a:extLst>
                <a:ext uri="{FF2B5EF4-FFF2-40B4-BE49-F238E27FC236}">
                  <a16:creationId xmlns:a16="http://schemas.microsoft.com/office/drawing/2014/main" xmlns="" id="{B07AD4D6-4684-574F-9D78-7466149DA5D9}"/>
                </a:ext>
              </a:extLst>
            </p:cNvPr>
            <p:cNvSpPr/>
            <p:nvPr/>
          </p:nvSpPr>
          <p:spPr>
            <a:xfrm>
              <a:off x="5656119" y="1574744"/>
              <a:ext cx="2198417" cy="2198417"/>
            </a:xfrm>
            <a:prstGeom prst="arc">
              <a:avLst>
                <a:gd name="adj1" fmla="val 16200000"/>
                <a:gd name="adj2" fmla="val 20717971"/>
              </a:avLst>
            </a:prstGeom>
            <a:ln w="19050">
              <a:solidFill>
                <a:srgbClr val="08515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riangle 88">
              <a:extLst>
                <a:ext uri="{FF2B5EF4-FFF2-40B4-BE49-F238E27FC236}">
                  <a16:creationId xmlns:a16="http://schemas.microsoft.com/office/drawing/2014/main" xmlns="" id="{F7A51984-81C8-3C4D-8B3A-0E05EC47A6D6}"/>
                </a:ext>
              </a:extLst>
            </p:cNvPr>
            <p:cNvSpPr/>
            <p:nvPr/>
          </p:nvSpPr>
          <p:spPr>
            <a:xfrm rot="10800000">
              <a:off x="7766277" y="2378236"/>
              <a:ext cx="95134" cy="82012"/>
            </a:xfrm>
            <a:prstGeom prst="triangle">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4194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6413803" y="2756611"/>
            <a:ext cx="4791801" cy="672389"/>
          </a:xfrm>
        </p:spPr>
        <p:txBody>
          <a:bodyPr/>
          <a:lstStyle/>
          <a:p>
            <a:pPr algn="ctr"/>
            <a:r>
              <a:rPr lang="es-ES_tradnl" sz="6000" i="0" dirty="0"/>
              <a:t>BLOCKCHAIN: </a:t>
            </a:r>
          </a:p>
          <a:p>
            <a:pPr algn="ctr"/>
            <a:r>
              <a:rPr lang="pl-PL" sz="6000" i="0" dirty="0" smtClean="0"/>
              <a:t>Co kryje się za modnym słowem</a:t>
            </a:r>
            <a:endParaRPr lang="es-ES_tradnl" sz="6000" i="0" dirty="0"/>
          </a:p>
        </p:txBody>
      </p:sp>
      <p:pic>
        <p:nvPicPr>
          <p:cNvPr id="8" name="Picture Placeholder 7"/>
          <p:cNvPicPr>
            <a:picLocks noGrp="1" noChangeAspect="1"/>
          </p:cNvPicPr>
          <p:nvPr>
            <p:ph type="pic" sz="quarter" idx="24"/>
          </p:nvPr>
        </p:nvPicPr>
        <p:blipFill>
          <a:blip r:embed="rId2">
            <a:extLst>
              <a:ext uri="{28A0092B-C50C-407E-A947-70E740481C1C}">
                <a14:useLocalDpi xmlns:a14="http://schemas.microsoft.com/office/drawing/2010/main" xmlns="" val="0"/>
              </a:ext>
            </a:extLst>
          </a:blip>
          <a:srcRect l="10671" r="10671"/>
          <a:stretch>
            <a:fillRect/>
          </a:stretch>
        </p:blipFill>
        <p:spPr/>
      </p:pic>
    </p:spTree>
    <p:extLst>
      <p:ext uri="{BB962C8B-B14F-4D97-AF65-F5344CB8AC3E}">
        <p14:creationId xmlns:p14="http://schemas.microsoft.com/office/powerpoint/2010/main" xmlns="" val="548270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825298" y="373158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568413" y="495798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7" name="Oval 42"/>
          <p:cNvSpPr>
            <a:spLocks noChangeArrowheads="1"/>
          </p:cNvSpPr>
          <p:nvPr/>
        </p:nvSpPr>
        <p:spPr bwMode="auto">
          <a:xfrm>
            <a:off x="6952237" y="3566988"/>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8" name="Oval 48"/>
          <p:cNvSpPr>
            <a:spLocks noChangeArrowheads="1"/>
          </p:cNvSpPr>
          <p:nvPr/>
        </p:nvSpPr>
        <p:spPr bwMode="auto">
          <a:xfrm>
            <a:off x="6890607" y="4811759"/>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cxnSp>
        <p:nvCxnSpPr>
          <p:cNvPr id="10" name="Straight Connector 9"/>
          <p:cNvCxnSpPr/>
          <p:nvPr/>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38759" y="3848878"/>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2"/>
            <a:endCxn id="5" idx="2"/>
          </p:cNvCxnSpPr>
          <p:nvPr/>
        </p:nvCxnSpPr>
        <p:spPr>
          <a:xfrm flipH="1">
            <a:off x="4833225" y="5075284"/>
            <a:ext cx="2057382" cy="15108"/>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Text Placeholder 63"/>
          <p:cNvSpPr txBox="1">
            <a:spLocks/>
          </p:cNvSpPr>
          <p:nvPr/>
        </p:nvSpPr>
        <p:spPr>
          <a:xfrm>
            <a:off x="7599923" y="3541549"/>
            <a:ext cx="4510843"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Przyszłe koncepty</a:t>
            </a:r>
            <a:endParaRPr lang="en-US" dirty="0"/>
          </a:p>
        </p:txBody>
      </p:sp>
      <p:sp>
        <p:nvSpPr>
          <p:cNvPr id="16" name="Text Placeholder 63"/>
          <p:cNvSpPr txBox="1">
            <a:spLocks/>
          </p:cNvSpPr>
          <p:nvPr/>
        </p:nvSpPr>
        <p:spPr>
          <a:xfrm>
            <a:off x="7427910" y="790431"/>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Przyszłość danych</a:t>
            </a:r>
            <a:endParaRPr lang="en-US" dirty="0"/>
          </a:p>
        </p:txBody>
      </p:sp>
      <p:sp>
        <p:nvSpPr>
          <p:cNvPr id="20" name="Text Placeholder 63"/>
          <p:cNvSpPr txBox="1">
            <a:spLocks/>
          </p:cNvSpPr>
          <p:nvPr/>
        </p:nvSpPr>
        <p:spPr>
          <a:xfrm>
            <a:off x="7503448" y="4841001"/>
            <a:ext cx="4467568"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cxnSp>
        <p:nvCxnSpPr>
          <p:cNvPr id="27" name="Straight Connector 26"/>
          <p:cNvCxnSpPr/>
          <p:nvPr/>
        </p:nvCxnSpPr>
        <p:spPr>
          <a:xfrm flipH="1">
            <a:off x="4876120" y="2086970"/>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1791569"/>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30" name="Oval 29"/>
          <p:cNvSpPr/>
          <p:nvPr/>
        </p:nvSpPr>
        <p:spPr>
          <a:xfrm flipH="1">
            <a:off x="4743714" y="1977717"/>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63"/>
          <p:cNvSpPr txBox="1">
            <a:spLocks/>
          </p:cNvSpPr>
          <p:nvPr/>
        </p:nvSpPr>
        <p:spPr>
          <a:xfrm>
            <a:off x="7560591" y="1811272"/>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Sztuczna inteligencja</a:t>
            </a:r>
            <a:endParaRPr lang="en-US" dirty="0"/>
          </a:p>
        </p:txBody>
      </p:sp>
      <p:sp>
        <p:nvSpPr>
          <p:cNvPr id="32" name="Text Placeholder 63"/>
          <p:cNvSpPr txBox="1">
            <a:spLocks/>
          </p:cNvSpPr>
          <p:nvPr/>
        </p:nvSpPr>
        <p:spPr>
          <a:xfrm>
            <a:off x="7560591" y="2275659"/>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000" i="1" dirty="0"/>
              <a:t>2.1 </a:t>
            </a:r>
            <a:r>
              <a:rPr lang="pl-PL" sz="2000" i="1" dirty="0" smtClean="0"/>
              <a:t>Uczenie maszynowe</a:t>
            </a:r>
            <a:endParaRPr lang="en-US" sz="2000" i="1" dirty="0"/>
          </a:p>
          <a:p>
            <a:pPr>
              <a:lnSpc>
                <a:spcPct val="100000"/>
              </a:lnSpc>
              <a:spcBef>
                <a:spcPts val="0"/>
              </a:spcBef>
            </a:pPr>
            <a:r>
              <a:rPr lang="en-US" sz="2000" i="1" dirty="0"/>
              <a:t>2.2 </a:t>
            </a:r>
            <a:r>
              <a:rPr lang="pl-PL" sz="2000" i="1" dirty="0" smtClean="0"/>
              <a:t>Głębokie uczenie się</a:t>
            </a:r>
            <a:endParaRPr lang="en-US" sz="2000" i="1" dirty="0"/>
          </a:p>
        </p:txBody>
      </p:sp>
      <p:sp>
        <p:nvSpPr>
          <p:cNvPr id="33" name="Rectangle 32"/>
          <p:cNvSpPr/>
          <p:nvPr/>
        </p:nvSpPr>
        <p:spPr>
          <a:xfrm>
            <a:off x="895921" y="1929725"/>
            <a:ext cx="2255426" cy="707886"/>
          </a:xfrm>
          <a:prstGeom prst="rect">
            <a:avLst/>
          </a:prstGeom>
        </p:spPr>
        <p:txBody>
          <a:bodyPr wrap="none" anchor="t">
            <a:spAutoFit/>
          </a:bodyPr>
          <a:lstStyle/>
          <a:p>
            <a:r>
              <a:rPr lang="pl-PL" sz="4000" dirty="0" smtClean="0">
                <a:solidFill>
                  <a:schemeClr val="bg1"/>
                </a:solidFill>
                <a:ea typeface="+mn-lt"/>
                <a:cs typeface="+mn-lt"/>
              </a:rPr>
              <a:t>Spis treści</a:t>
            </a:r>
            <a:endParaRPr lang="es-ES" dirty="0" err="1">
              <a:solidFill>
                <a:schemeClr val="bg1"/>
              </a:solidFill>
              <a:ea typeface="+mn-lt"/>
              <a:cs typeface="+mn-lt"/>
            </a:endParaRPr>
          </a:p>
        </p:txBody>
      </p:sp>
      <p:sp>
        <p:nvSpPr>
          <p:cNvPr id="21" name="Text Placeholder 63">
            <a:extLst>
              <a:ext uri="{FF2B5EF4-FFF2-40B4-BE49-F238E27FC236}">
                <a16:creationId xmlns:a16="http://schemas.microsoft.com/office/drawing/2014/main" xmlns="" id="{3DEE797B-D042-4E26-B647-E9BF742B0B30}"/>
              </a:ext>
            </a:extLst>
          </p:cNvPr>
          <p:cNvSpPr txBox="1">
            <a:spLocks/>
          </p:cNvSpPr>
          <p:nvPr/>
        </p:nvSpPr>
        <p:spPr>
          <a:xfrm>
            <a:off x="7712991" y="3921612"/>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US" sz="2000" i="1" dirty="0"/>
              <a:t>3.1 Blockchain</a:t>
            </a:r>
          </a:p>
          <a:p>
            <a:pPr>
              <a:lnSpc>
                <a:spcPct val="100000"/>
              </a:lnSpc>
              <a:spcBef>
                <a:spcPts val="0"/>
              </a:spcBef>
            </a:pPr>
            <a:r>
              <a:rPr lang="en-US" sz="2000" i="1" dirty="0"/>
              <a:t>3.2 AR / VR</a:t>
            </a:r>
          </a:p>
        </p:txBody>
      </p:sp>
      <p:sp>
        <p:nvSpPr>
          <p:cNvPr id="22" name="Text Placeholder 63">
            <a:extLst>
              <a:ext uri="{FF2B5EF4-FFF2-40B4-BE49-F238E27FC236}">
                <a16:creationId xmlns:a16="http://schemas.microsoft.com/office/drawing/2014/main" xmlns="" id="{B98FBCA1-928C-4FB5-88CE-7BC15B420BC0}"/>
              </a:ext>
            </a:extLst>
          </p:cNvPr>
          <p:cNvSpPr txBox="1">
            <a:spLocks/>
          </p:cNvSpPr>
          <p:nvPr/>
        </p:nvSpPr>
        <p:spPr>
          <a:xfrm>
            <a:off x="7599923" y="4858987"/>
            <a:ext cx="4510843"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Wykorzystanie sztucznej inteligencji w biznesie</a:t>
            </a:r>
            <a:endParaRPr lang="en-US" dirty="0"/>
          </a:p>
        </p:txBody>
      </p:sp>
    </p:spTree>
    <p:extLst>
      <p:ext uri="{BB962C8B-B14F-4D97-AF65-F5344CB8AC3E}">
        <p14:creationId xmlns:p14="http://schemas.microsoft.com/office/powerpoint/2010/main" xmlns="" val="720148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416"/>
            <a:ext cx="12192000" cy="1110069"/>
            <a:chOff x="0" y="-1416"/>
            <a:chExt cx="12192000" cy="1110069"/>
          </a:xfrm>
          <a:solidFill>
            <a:srgbClr val="085156"/>
          </a:solidFill>
        </p:grpSpPr>
        <p:sp>
          <p:nvSpPr>
            <p:cNvPr id="5" name="Rectangle 4"/>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rminator 5"/>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smtClean="0">
                <a:solidFill>
                  <a:schemeClr val="bg1"/>
                </a:solidFill>
              </a:rPr>
              <a:t>Czym jest b</a:t>
            </a:r>
            <a:r>
              <a:rPr lang="es-ES_tradnl" sz="3600" b="1" dirty="0" smtClean="0">
                <a:solidFill>
                  <a:schemeClr val="bg1"/>
                </a:solidFill>
              </a:rPr>
              <a:t>lockchain</a:t>
            </a:r>
            <a:r>
              <a:rPr lang="es-ES_tradnl" sz="3600" b="1" dirty="0">
                <a:solidFill>
                  <a:schemeClr val="bg1"/>
                </a:solidFill>
              </a:rPr>
              <a:t>? </a:t>
            </a:r>
          </a:p>
        </p:txBody>
      </p:sp>
      <p:sp>
        <p:nvSpPr>
          <p:cNvPr id="8"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 name="Rectangle 1"/>
          <p:cNvSpPr/>
          <p:nvPr/>
        </p:nvSpPr>
        <p:spPr>
          <a:xfrm>
            <a:off x="202287" y="1330873"/>
            <a:ext cx="4864360" cy="4708981"/>
          </a:xfrm>
          <a:prstGeom prst="rect">
            <a:avLst/>
          </a:prstGeom>
        </p:spPr>
        <p:txBody>
          <a:bodyPr wrap="square">
            <a:spAutoFit/>
          </a:bodyPr>
          <a:lstStyle/>
          <a:p>
            <a:pPr algn="just"/>
            <a:r>
              <a:rPr lang="pl-PL" sz="2000" dirty="0" err="1" smtClean="0"/>
              <a:t>Blockchain</a:t>
            </a:r>
            <a:r>
              <a:rPr lang="pl-PL" sz="2000" dirty="0" smtClean="0"/>
              <a:t> </a:t>
            </a:r>
            <a:r>
              <a:rPr lang="pl-PL" sz="2000" dirty="0" smtClean="0"/>
              <a:t>to technologia, która pozwala osobom i firmom na dokonywanie natychmiastowych transakcji w sieci bez pośredników (jeśli są zdecentralizowane). </a:t>
            </a:r>
          </a:p>
          <a:p>
            <a:pPr algn="just"/>
            <a:endParaRPr lang="pl-PL" sz="2000" dirty="0" smtClean="0"/>
          </a:p>
          <a:p>
            <a:pPr algn="just"/>
            <a:r>
              <a:rPr lang="pl-PL" sz="2000" dirty="0" smtClean="0"/>
              <a:t>Transakcje dokonywane na </a:t>
            </a:r>
            <a:r>
              <a:rPr lang="pl-PL" sz="2000" dirty="0" err="1" smtClean="0"/>
              <a:t>blockchain</a:t>
            </a:r>
            <a:r>
              <a:rPr lang="pl-PL" sz="2000" dirty="0" smtClean="0"/>
              <a:t> są całkowicie bezpieczne, a dzięki funkcji technologii </a:t>
            </a:r>
            <a:r>
              <a:rPr lang="pl-PL" sz="2000" dirty="0" err="1" smtClean="0"/>
              <a:t>blockchain</a:t>
            </a:r>
            <a:r>
              <a:rPr lang="pl-PL" sz="2000" dirty="0" smtClean="0"/>
              <a:t> są przechowywane jako rejestr tego, co się wydarzyło. </a:t>
            </a:r>
          </a:p>
          <a:p>
            <a:pPr algn="just"/>
            <a:endParaRPr lang="pl-PL" sz="2000" dirty="0" smtClean="0"/>
          </a:p>
          <a:p>
            <a:pPr algn="just"/>
            <a:r>
              <a:rPr lang="pl-PL" sz="2000" dirty="0" smtClean="0"/>
              <a:t>Algorytmy szyfrowania kryptograficznego </a:t>
            </a:r>
            <a:r>
              <a:rPr lang="pl-PL" sz="2000" dirty="0" smtClean="0"/>
              <a:t>zapewniają, że nie można zmienić żadnego zapisu transakcji w </a:t>
            </a:r>
            <a:r>
              <a:rPr lang="pl-PL" sz="2000" dirty="0" err="1" smtClean="0"/>
              <a:t>blockchainie</a:t>
            </a:r>
            <a:r>
              <a:rPr lang="pl-PL" sz="2000" dirty="0" smtClean="0"/>
              <a:t> po fakcie jej dokonania. </a:t>
            </a:r>
          </a:p>
          <a:p>
            <a:pPr algn="just"/>
            <a:endParaRPr lang="en-GB" sz="2000" dirty="0"/>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3342" y="1456650"/>
            <a:ext cx="6898658" cy="3899121"/>
          </a:xfrm>
          <a:prstGeom prst="rect">
            <a:avLst/>
          </a:prstGeom>
        </p:spPr>
      </p:pic>
      <p:sp>
        <p:nvSpPr>
          <p:cNvPr id="3" name="Rectangle 2">
            <a:extLst>
              <a:ext uri="{FF2B5EF4-FFF2-40B4-BE49-F238E27FC236}">
                <a16:creationId xmlns:a16="http://schemas.microsoft.com/office/drawing/2014/main" xmlns="" id="{222AAE1D-937D-4BB8-BF19-02316231C82D}"/>
              </a:ext>
            </a:extLst>
          </p:cNvPr>
          <p:cNvSpPr/>
          <p:nvPr/>
        </p:nvSpPr>
        <p:spPr>
          <a:xfrm>
            <a:off x="8904348" y="5955448"/>
            <a:ext cx="2786340" cy="246221"/>
          </a:xfrm>
          <a:prstGeom prst="rect">
            <a:avLst/>
          </a:prstGeom>
        </p:spPr>
        <p:txBody>
          <a:bodyPr wrap="none">
            <a:spAutoFit/>
          </a:bodyPr>
          <a:lstStyle/>
          <a:p>
            <a:pPr algn="just"/>
            <a:r>
              <a:rPr lang="pl-PL" sz="1000" u="sng" dirty="0" smtClean="0"/>
              <a:t>Źródło</a:t>
            </a:r>
            <a:r>
              <a:rPr lang="en-IE" sz="1000" u="sng" dirty="0" smtClean="0"/>
              <a:t>: </a:t>
            </a:r>
            <a:r>
              <a:rPr lang="en-IE" sz="1000" u="sng" dirty="0">
                <a:hlinkClick r:id="rId3"/>
              </a:rPr>
              <a:t>https://en.bitcoinwiki.org/wiki/Blockchain</a:t>
            </a:r>
            <a:endParaRPr lang="en-IE" sz="1000" dirty="0"/>
          </a:p>
        </p:txBody>
      </p:sp>
    </p:spTree>
    <p:extLst>
      <p:ext uri="{BB962C8B-B14F-4D97-AF65-F5344CB8AC3E}">
        <p14:creationId xmlns:p14="http://schemas.microsoft.com/office/powerpoint/2010/main" xmlns="" val="1840464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416"/>
            <a:ext cx="12192000" cy="1110069"/>
            <a:chOff x="0" y="-1416"/>
            <a:chExt cx="12192000" cy="1110069"/>
          </a:xfrm>
          <a:solidFill>
            <a:srgbClr val="085156"/>
          </a:solidFill>
        </p:grpSpPr>
        <p:sp>
          <p:nvSpPr>
            <p:cNvPr id="5" name="Rectangle 4"/>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rminator 5"/>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smtClean="0">
                <a:solidFill>
                  <a:schemeClr val="bg1"/>
                </a:solidFill>
              </a:rPr>
              <a:t>Czym jest b</a:t>
            </a:r>
            <a:r>
              <a:rPr lang="es-ES_tradnl" sz="3600" b="1" dirty="0" smtClean="0">
                <a:solidFill>
                  <a:schemeClr val="bg1"/>
                </a:solidFill>
              </a:rPr>
              <a:t>lockchain</a:t>
            </a:r>
            <a:r>
              <a:rPr lang="es-ES_tradnl" sz="3600" b="1" dirty="0">
                <a:solidFill>
                  <a:schemeClr val="bg1"/>
                </a:solidFill>
              </a:rPr>
              <a:t>? </a:t>
            </a:r>
            <a:endParaRPr lang="es-ES_tradnl" b="1" dirty="0">
              <a:solidFill>
                <a:schemeClr val="bg1"/>
              </a:solidFill>
            </a:endParaRPr>
          </a:p>
        </p:txBody>
      </p:sp>
      <p:sp>
        <p:nvSpPr>
          <p:cNvPr id="8"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 name="Rectangle 1"/>
          <p:cNvSpPr/>
          <p:nvPr/>
        </p:nvSpPr>
        <p:spPr>
          <a:xfrm>
            <a:off x="286140" y="1648228"/>
            <a:ext cx="4646644" cy="4524315"/>
          </a:xfrm>
          <a:prstGeom prst="rect">
            <a:avLst/>
          </a:prstGeom>
        </p:spPr>
        <p:txBody>
          <a:bodyPr wrap="square">
            <a:spAutoFit/>
          </a:bodyPr>
          <a:lstStyle/>
          <a:p>
            <a:r>
              <a:rPr lang="pl-PL" dirty="0" smtClean="0"/>
              <a:t>Krótko mówiąc, jest to łańcuch bloków zawierających </a:t>
            </a:r>
            <a:r>
              <a:rPr lang="pl-PL" dirty="0" smtClean="0"/>
              <a:t>informację. Blok </a:t>
            </a:r>
            <a:r>
              <a:rPr lang="pl-PL" dirty="0" smtClean="0"/>
              <a:t>zawiera dane, </a:t>
            </a:r>
            <a:r>
              <a:rPr lang="pl-PL" dirty="0" err="1" smtClean="0"/>
              <a:t>hash</a:t>
            </a:r>
            <a:r>
              <a:rPr lang="pl-PL" dirty="0" smtClean="0"/>
              <a:t> i </a:t>
            </a:r>
            <a:r>
              <a:rPr lang="pl-PL" dirty="0" err="1" smtClean="0"/>
              <a:t>hash</a:t>
            </a:r>
            <a:r>
              <a:rPr lang="pl-PL" dirty="0" smtClean="0"/>
              <a:t> poprzedniego bloku. </a:t>
            </a:r>
            <a:br>
              <a:rPr lang="pl-PL" dirty="0" smtClean="0"/>
            </a:br>
            <a:r>
              <a:rPr lang="pl-PL" dirty="0" smtClean="0"/>
              <a:t> </a:t>
            </a:r>
            <a:br>
              <a:rPr lang="pl-PL" dirty="0" smtClean="0"/>
            </a:br>
            <a:r>
              <a:rPr lang="pl-PL" dirty="0" smtClean="0"/>
              <a:t>Dane: Przechowywane dane zależą od rodzaju bloku. Na przykład w przypadku </a:t>
            </a:r>
            <a:r>
              <a:rPr lang="pl-PL" dirty="0" err="1" smtClean="0"/>
              <a:t>kryptowaluty</a:t>
            </a:r>
            <a:r>
              <a:rPr lang="pl-PL" dirty="0" smtClean="0"/>
              <a:t> może zawierać informacje o nadawcy, odbiorcy i kwocie transakcji.</a:t>
            </a:r>
            <a:br>
              <a:rPr lang="pl-PL" dirty="0" smtClean="0"/>
            </a:br>
            <a:r>
              <a:rPr lang="pl-PL" dirty="0" smtClean="0"/>
              <a:t> </a:t>
            </a:r>
            <a:br>
              <a:rPr lang="pl-PL" dirty="0" smtClean="0"/>
            </a:br>
            <a:r>
              <a:rPr lang="pl-PL" dirty="0" err="1" smtClean="0"/>
              <a:t>Hash</a:t>
            </a:r>
            <a:r>
              <a:rPr lang="pl-PL" dirty="0" smtClean="0"/>
              <a:t> bloku: Po utworzeniu bloku obliczany jest </a:t>
            </a:r>
            <a:r>
              <a:rPr lang="pl-PL" dirty="0" err="1" smtClean="0"/>
              <a:t>hash</a:t>
            </a:r>
            <a:r>
              <a:rPr lang="pl-PL" dirty="0" smtClean="0"/>
              <a:t>. </a:t>
            </a:r>
            <a:r>
              <a:rPr lang="pl-PL" dirty="0" err="1" smtClean="0"/>
              <a:t>Hash</a:t>
            </a:r>
            <a:r>
              <a:rPr lang="pl-PL" dirty="0" smtClean="0"/>
              <a:t> jest unikalny, w zasadzie jest to odcisk palca dla bloku. Identyfikuje zarówno blok, jak i jego zawartość.</a:t>
            </a:r>
            <a:br>
              <a:rPr lang="pl-PL" dirty="0" smtClean="0"/>
            </a:br>
            <a:r>
              <a:rPr lang="pl-PL" dirty="0" smtClean="0"/>
              <a:t> </a:t>
            </a:r>
            <a:br>
              <a:rPr lang="pl-PL" dirty="0" smtClean="0"/>
            </a:br>
            <a:r>
              <a:rPr lang="pl-PL" dirty="0" err="1" smtClean="0"/>
              <a:t>Hash</a:t>
            </a:r>
            <a:r>
              <a:rPr lang="pl-PL" dirty="0" smtClean="0"/>
              <a:t> poprzedniego bloku: to chyba oczywiste.</a:t>
            </a:r>
          </a:p>
          <a:p>
            <a:endParaRPr lang="en-IE" dirty="0"/>
          </a:p>
        </p:txBody>
      </p:sp>
      <p:sp>
        <p:nvSpPr>
          <p:cNvPr id="3" name="Rectangle 2"/>
          <p:cNvSpPr/>
          <p:nvPr/>
        </p:nvSpPr>
        <p:spPr>
          <a:xfrm>
            <a:off x="6096000" y="6119336"/>
            <a:ext cx="6096000" cy="369332"/>
          </a:xfrm>
          <a:prstGeom prst="rect">
            <a:avLst/>
          </a:prstGeom>
        </p:spPr>
        <p:txBody>
          <a:bodyPr>
            <a:spAutoFit/>
          </a:bodyPr>
          <a:lstStyle/>
          <a:p>
            <a:endParaRPr lang="es-ES_tradnl" dirty="0"/>
          </a:p>
        </p:txBody>
      </p:sp>
      <p:pic>
        <p:nvPicPr>
          <p:cNvPr id="10" name="Picture 9">
            <a:extLst>
              <a:ext uri="{FF2B5EF4-FFF2-40B4-BE49-F238E27FC236}">
                <a16:creationId xmlns:a16="http://schemas.microsoft.com/office/drawing/2014/main" xmlns="" id="{FD5416F9-3859-4D38-8983-3955BBCB2ABA}"/>
              </a:ext>
            </a:extLst>
          </p:cNvPr>
          <p:cNvPicPr/>
          <p:nvPr/>
        </p:nvPicPr>
        <p:blipFill>
          <a:blip r:embed="rId3"/>
          <a:stretch>
            <a:fillRect/>
          </a:stretch>
        </p:blipFill>
        <p:spPr>
          <a:xfrm>
            <a:off x="6737555" y="1304440"/>
            <a:ext cx="3810000" cy="2257425"/>
          </a:xfrm>
          <a:prstGeom prst="rect">
            <a:avLst/>
          </a:prstGeom>
        </p:spPr>
      </p:pic>
      <p:pic>
        <p:nvPicPr>
          <p:cNvPr id="11" name="Picture 10">
            <a:extLst>
              <a:ext uri="{FF2B5EF4-FFF2-40B4-BE49-F238E27FC236}">
                <a16:creationId xmlns:a16="http://schemas.microsoft.com/office/drawing/2014/main" xmlns="" id="{78E6CF0D-3120-4F9F-BC26-7E2762B33AAF}"/>
              </a:ext>
            </a:extLst>
          </p:cNvPr>
          <p:cNvPicPr/>
          <p:nvPr/>
        </p:nvPicPr>
        <p:blipFill>
          <a:blip r:embed="rId4"/>
          <a:stretch>
            <a:fillRect/>
          </a:stretch>
        </p:blipFill>
        <p:spPr>
          <a:xfrm>
            <a:off x="6073878" y="3757652"/>
            <a:ext cx="4969510" cy="2546350"/>
          </a:xfrm>
          <a:prstGeom prst="rect">
            <a:avLst/>
          </a:prstGeom>
        </p:spPr>
      </p:pic>
      <p:sp>
        <p:nvSpPr>
          <p:cNvPr id="12" name="Rectangle 11">
            <a:extLst>
              <a:ext uri="{FF2B5EF4-FFF2-40B4-BE49-F238E27FC236}">
                <a16:creationId xmlns:a16="http://schemas.microsoft.com/office/drawing/2014/main" xmlns="" id="{4FAAD788-44D1-424E-ABD3-126EE73DDE6E}"/>
              </a:ext>
            </a:extLst>
          </p:cNvPr>
          <p:cNvSpPr/>
          <p:nvPr/>
        </p:nvSpPr>
        <p:spPr>
          <a:xfrm>
            <a:off x="508864" y="6218116"/>
            <a:ext cx="2938625" cy="246221"/>
          </a:xfrm>
          <a:prstGeom prst="rect">
            <a:avLst/>
          </a:prstGeom>
        </p:spPr>
        <p:txBody>
          <a:bodyPr wrap="none">
            <a:spAutoFit/>
          </a:bodyPr>
          <a:lstStyle/>
          <a:p>
            <a:r>
              <a:rPr lang="pl-PL" sz="1000" dirty="0" smtClean="0">
                <a:solidFill>
                  <a:srgbClr val="333333"/>
                </a:solidFill>
                <a:latin typeface="+mj-lt"/>
              </a:rPr>
              <a:t>Źródło</a:t>
            </a:r>
            <a:r>
              <a:rPr lang="en-IE" sz="1000" dirty="0" smtClean="0">
                <a:solidFill>
                  <a:srgbClr val="333333"/>
                </a:solidFill>
                <a:latin typeface="+mj-lt"/>
              </a:rPr>
              <a:t>: </a:t>
            </a:r>
            <a:r>
              <a:rPr lang="en-IE" sz="1000" dirty="0">
                <a:solidFill>
                  <a:srgbClr val="333333"/>
                </a:solidFill>
                <a:latin typeface="+mj-lt"/>
                <a:hlinkClick r:id="rId5"/>
              </a:rPr>
              <a:t>Walker - Blockchain: Real-World Applications </a:t>
            </a:r>
            <a:endParaRPr lang="en-IE" sz="1000" i="0" dirty="0">
              <a:solidFill>
                <a:srgbClr val="333333"/>
              </a:solidFill>
              <a:effectLst/>
              <a:latin typeface="+mj-lt"/>
            </a:endParaRPr>
          </a:p>
        </p:txBody>
      </p:sp>
    </p:spTree>
    <p:extLst>
      <p:ext uri="{BB962C8B-B14F-4D97-AF65-F5344CB8AC3E}">
        <p14:creationId xmlns:p14="http://schemas.microsoft.com/office/powerpoint/2010/main" xmlns="" val="1127160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0A36E1A-F0AB-40E8-96A4-535D790FF5A0}"/>
              </a:ext>
            </a:extLst>
          </p:cNvPr>
          <p:cNvSpPr>
            <a:spLocks noGrp="1"/>
          </p:cNvSpPr>
          <p:nvPr>
            <p:ph type="body" sz="quarter" idx="20"/>
          </p:nvPr>
        </p:nvSpPr>
        <p:spPr>
          <a:xfrm>
            <a:off x="2495266" y="1095986"/>
            <a:ext cx="9428510" cy="5251809"/>
          </a:xfrm>
        </p:spPr>
        <p:txBody>
          <a:bodyPr/>
          <a:lstStyle/>
          <a:p>
            <a:pPr marL="0" lvl="0" indent="0">
              <a:buNone/>
            </a:pPr>
            <a:r>
              <a:rPr lang="pl-PL" sz="2200" dirty="0" smtClean="0"/>
              <a:t>Załóżmy</a:t>
            </a:r>
            <a:r>
              <a:rPr lang="pl-PL" sz="2200" dirty="0" smtClean="0"/>
              <a:t>, że stoiska z lemoniadą w mieście używają technologii </a:t>
            </a:r>
            <a:r>
              <a:rPr lang="pl-PL" sz="2200" dirty="0" err="1" smtClean="0"/>
              <a:t>blockchain</a:t>
            </a:r>
            <a:r>
              <a:rPr lang="pl-PL" sz="2200" dirty="0" smtClean="0"/>
              <a:t> do przetwarzania transakcji.</a:t>
            </a:r>
          </a:p>
          <a:p>
            <a:pPr lvl="0"/>
            <a:r>
              <a:rPr lang="pl-PL" sz="2200" dirty="0" smtClean="0">
                <a:solidFill>
                  <a:srgbClr val="ED2891"/>
                </a:solidFill>
              </a:rPr>
              <a:t>Powiedzmy, że John kupuje lemoniadę ze stoiska </a:t>
            </a:r>
            <a:r>
              <a:rPr lang="pl-PL" sz="2200" dirty="0" err="1" smtClean="0">
                <a:solidFill>
                  <a:srgbClr val="ED2891"/>
                </a:solidFill>
              </a:rPr>
              <a:t>Sandy</a:t>
            </a:r>
            <a:r>
              <a:rPr lang="pl-PL" sz="2200" dirty="0" smtClean="0">
                <a:solidFill>
                  <a:srgbClr val="ED2891"/>
                </a:solidFill>
              </a:rPr>
              <a:t>. Na swojej kopii </a:t>
            </a:r>
            <a:r>
              <a:rPr lang="pl-PL" sz="2200" dirty="0" err="1" smtClean="0">
                <a:solidFill>
                  <a:srgbClr val="ED2891"/>
                </a:solidFill>
              </a:rPr>
              <a:t>blockchaina</a:t>
            </a:r>
            <a:r>
              <a:rPr lang="pl-PL" sz="2200" dirty="0" smtClean="0">
                <a:solidFill>
                  <a:srgbClr val="ED2891"/>
                </a:solidFill>
              </a:rPr>
              <a:t> John zaznacza tę transakcję: „John kupił lemoniadę od </a:t>
            </a:r>
            <a:r>
              <a:rPr lang="pl-PL" sz="2200" dirty="0" err="1" smtClean="0">
                <a:solidFill>
                  <a:srgbClr val="ED2891"/>
                </a:solidFill>
              </a:rPr>
              <a:t>Sandy</a:t>
            </a:r>
            <a:r>
              <a:rPr lang="pl-PL" sz="2200" dirty="0" smtClean="0">
                <a:solidFill>
                  <a:srgbClr val="ED2891"/>
                </a:solidFill>
              </a:rPr>
              <a:t>, 2€”. Jego kopia rozprzestrzenia się po mieście na wszystkie stoiska z lemoniadą i do kupujących lemoniadę, którzy dodają tę transakcję do swoich kopii. Zanim John skończy pić tę lemoniadę, księga wszystkich </a:t>
            </a:r>
            <a:r>
              <a:rPr lang="pl-PL" sz="2200" dirty="0" err="1" smtClean="0">
                <a:solidFill>
                  <a:srgbClr val="ED2891"/>
                </a:solidFill>
              </a:rPr>
              <a:t>blockchainów</a:t>
            </a:r>
            <a:r>
              <a:rPr lang="pl-PL" sz="2200" dirty="0" smtClean="0">
                <a:solidFill>
                  <a:srgbClr val="ED2891"/>
                </a:solidFill>
              </a:rPr>
              <a:t> pokazuje, że kupił lemoniadę od </a:t>
            </a:r>
            <a:r>
              <a:rPr lang="pl-PL" sz="2200" dirty="0" err="1" smtClean="0">
                <a:solidFill>
                  <a:srgbClr val="ED2891"/>
                </a:solidFill>
              </a:rPr>
              <a:t>Sandy</a:t>
            </a:r>
            <a:r>
              <a:rPr lang="pl-PL" sz="2200" dirty="0" smtClean="0">
                <a:solidFill>
                  <a:srgbClr val="ED2891"/>
                </a:solidFill>
              </a:rPr>
              <a:t> za 2 €.</a:t>
            </a:r>
          </a:p>
          <a:p>
            <a:pPr lvl="0"/>
            <a:r>
              <a:rPr lang="pl-PL" sz="2200" b="1" dirty="0" smtClean="0"/>
              <a:t>Weryfikacja: </a:t>
            </a:r>
            <a:r>
              <a:rPr lang="pl-PL" sz="2200" dirty="0" smtClean="0"/>
              <a:t>w rzeczywistości wszyscy inni nie tylko dodawali jego nowy blok danych... Sprawdzali go. Gdyby jego transakcja stanowiła że: „John kupił lemoniadę od </a:t>
            </a:r>
            <a:r>
              <a:rPr lang="pl-PL" sz="2200" dirty="0" err="1" smtClean="0"/>
              <a:t>Rishi</a:t>
            </a:r>
            <a:r>
              <a:rPr lang="pl-PL" sz="2200" dirty="0" smtClean="0"/>
              <a:t> za 500 €”, to ktoś inny (automatycznie!) oflagowałby tę transakcję. Może </a:t>
            </a:r>
            <a:r>
              <a:rPr lang="pl-PL" sz="2200" dirty="0" err="1" smtClean="0"/>
              <a:t>Rishi</a:t>
            </a:r>
            <a:r>
              <a:rPr lang="pl-PL" sz="2200" dirty="0" smtClean="0"/>
              <a:t> nie jest akredytowanym sprzedawcą lemoniady w mieście, albo wszyscy wiedzą, że ta cena jest zbyt wysoka jak na jedną lemoniadę. Tak czy inaczej, kopia księgi </a:t>
            </a:r>
            <a:r>
              <a:rPr lang="pl-PL" sz="2200" dirty="0" err="1" smtClean="0"/>
              <a:t>blockchain</a:t>
            </a:r>
            <a:r>
              <a:rPr lang="pl-PL" sz="2200" dirty="0" smtClean="0"/>
              <a:t> Johna nie jest akceptowana przez wszystkich, ponieważ nie synchronizuje się z regułami ich sieci </a:t>
            </a:r>
            <a:r>
              <a:rPr lang="pl-PL" sz="2200" dirty="0" err="1" smtClean="0"/>
              <a:t>blockchain</a:t>
            </a:r>
            <a:r>
              <a:rPr lang="pl-PL" sz="2200" dirty="0" smtClean="0"/>
              <a:t>.</a:t>
            </a:r>
            <a:endParaRPr lang="pl-PL" sz="2200" dirty="0" smtClean="0"/>
          </a:p>
        </p:txBody>
      </p:sp>
      <p:sp>
        <p:nvSpPr>
          <p:cNvPr id="3" name="Text Placeholder 2">
            <a:extLst>
              <a:ext uri="{FF2B5EF4-FFF2-40B4-BE49-F238E27FC236}">
                <a16:creationId xmlns:a16="http://schemas.microsoft.com/office/drawing/2014/main" xmlns="" id="{444DAB84-5173-4AD1-8972-B228E00521CF}"/>
              </a:ext>
            </a:extLst>
          </p:cNvPr>
          <p:cNvSpPr>
            <a:spLocks noGrp="1"/>
          </p:cNvSpPr>
          <p:nvPr>
            <p:ph type="body" sz="quarter" idx="21"/>
          </p:nvPr>
        </p:nvSpPr>
        <p:spPr>
          <a:xfrm>
            <a:off x="642082" y="238828"/>
            <a:ext cx="9205040" cy="857158"/>
          </a:xfrm>
        </p:spPr>
        <p:txBody>
          <a:bodyPr>
            <a:normAutofit/>
          </a:bodyPr>
          <a:lstStyle/>
          <a:p>
            <a:r>
              <a:rPr lang="pl-PL" dirty="0" smtClean="0"/>
              <a:t>Przykład transakcji </a:t>
            </a:r>
            <a:r>
              <a:rPr lang="pl-PL" dirty="0" err="1" smtClean="0"/>
              <a:t>blockchain</a:t>
            </a:r>
            <a:endParaRPr lang="en-IE" dirty="0"/>
          </a:p>
        </p:txBody>
      </p:sp>
      <p:sp>
        <p:nvSpPr>
          <p:cNvPr id="4" name="Rectangle 3">
            <a:extLst>
              <a:ext uri="{FF2B5EF4-FFF2-40B4-BE49-F238E27FC236}">
                <a16:creationId xmlns:a16="http://schemas.microsoft.com/office/drawing/2014/main" xmlns="" id="{5F3DED97-213F-4211-8369-D3F4CE7BCB10}"/>
              </a:ext>
            </a:extLst>
          </p:cNvPr>
          <p:cNvSpPr/>
          <p:nvPr/>
        </p:nvSpPr>
        <p:spPr>
          <a:xfrm>
            <a:off x="2820015" y="6347795"/>
            <a:ext cx="3413114" cy="246221"/>
          </a:xfrm>
          <a:prstGeom prst="rect">
            <a:avLst/>
          </a:prstGeom>
        </p:spPr>
        <p:txBody>
          <a:bodyPr wrap="none">
            <a:spAutoFit/>
          </a:bodyPr>
          <a:lstStyle/>
          <a:p>
            <a:r>
              <a:rPr lang="pl-PL" sz="1000" dirty="0" smtClean="0"/>
              <a:t>Źródło</a:t>
            </a:r>
            <a:r>
              <a:rPr lang="en-IE" sz="1000" dirty="0" smtClean="0"/>
              <a:t>: </a:t>
            </a:r>
            <a:r>
              <a:rPr lang="en-IE" sz="1000" dirty="0">
                <a:hlinkClick r:id="rId2"/>
              </a:rPr>
              <a:t>https://www.fundera.com/blog/blockchain-explained</a:t>
            </a:r>
            <a:r>
              <a:rPr lang="en-IE" sz="1000" dirty="0"/>
              <a:t> </a:t>
            </a:r>
          </a:p>
        </p:txBody>
      </p:sp>
    </p:spTree>
    <p:extLst>
      <p:ext uri="{BB962C8B-B14F-4D97-AF65-F5344CB8AC3E}">
        <p14:creationId xmlns:p14="http://schemas.microsoft.com/office/powerpoint/2010/main" xmlns="" val="119104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1"/>
          <p:cNvSpPr>
            <a:spLocks noChangeArrowheads="1"/>
          </p:cNvSpPr>
          <p:nvPr/>
        </p:nvSpPr>
        <p:spPr bwMode="auto">
          <a:xfrm>
            <a:off x="1863747" y="1252839"/>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41"/>
          <p:cNvSpPr>
            <a:spLocks noChangeArrowheads="1"/>
          </p:cNvSpPr>
          <p:nvPr/>
        </p:nvSpPr>
        <p:spPr bwMode="auto">
          <a:xfrm>
            <a:off x="5691676" y="1252839"/>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41"/>
          <p:cNvSpPr>
            <a:spLocks noChangeArrowheads="1"/>
          </p:cNvSpPr>
          <p:nvPr/>
        </p:nvSpPr>
        <p:spPr bwMode="auto">
          <a:xfrm>
            <a:off x="9407546" y="1252839"/>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sp>
        <p:nvSpPr>
          <p:cNvPr id="26" name="Text Placeholder 2"/>
          <p:cNvSpPr txBox="1">
            <a:spLocks/>
          </p:cNvSpPr>
          <p:nvPr/>
        </p:nvSpPr>
        <p:spPr>
          <a:xfrm>
            <a:off x="684287" y="2521816"/>
            <a:ext cx="3408830"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smtClean="0">
                <a:solidFill>
                  <a:srgbClr val="085156"/>
                </a:solidFill>
              </a:rPr>
              <a:t>NATYCHMIASTOWOŚĆ</a:t>
            </a:r>
            <a:endParaRPr lang="es-ES_tradnl" dirty="0">
              <a:solidFill>
                <a:srgbClr val="085156"/>
              </a:solidFill>
            </a:endParaRPr>
          </a:p>
        </p:txBody>
      </p:sp>
      <p:sp>
        <p:nvSpPr>
          <p:cNvPr id="27" name="Text Placeholder 3"/>
          <p:cNvSpPr txBox="1">
            <a:spLocks/>
          </p:cNvSpPr>
          <p:nvPr/>
        </p:nvSpPr>
        <p:spPr>
          <a:xfrm>
            <a:off x="445715" y="3260713"/>
            <a:ext cx="4092547" cy="269444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pl-PL" sz="1800" dirty="0" smtClean="0">
                <a:solidFill>
                  <a:srgbClr val="085156"/>
                </a:solidFill>
              </a:rPr>
              <a:t>Łańcuchy </a:t>
            </a:r>
            <a:r>
              <a:rPr lang="pl-PL" sz="1800" dirty="0" smtClean="0">
                <a:solidFill>
                  <a:srgbClr val="085156"/>
                </a:solidFill>
              </a:rPr>
              <a:t>bloków zbudowane z myślą o szybkości mogą przetwarzać i weryfikować transakcje szybciej niż systemy alternatywne. </a:t>
            </a:r>
            <a:r>
              <a:rPr lang="pl-PL" sz="1800" dirty="0" smtClean="0">
                <a:solidFill>
                  <a:srgbClr val="085156"/>
                </a:solidFill>
              </a:rPr>
              <a:t>Może się to wydawać sprzeczne z intuicją, ponieważ przykład lemoniady sprawia, że brzmi to tak, jakby każdy musiał skopiować wszystko, co dzieje się z łańcuchem. </a:t>
            </a:r>
            <a:r>
              <a:rPr lang="pl-PL" sz="1800" dirty="0" smtClean="0">
                <a:solidFill>
                  <a:srgbClr val="085156"/>
                </a:solidFill>
              </a:rPr>
              <a:t>Ale w rzeczywistości transakcje te mogą być przetwarzane przez komputery w </a:t>
            </a:r>
            <a:r>
              <a:rPr lang="pl-PL" sz="1800" dirty="0" smtClean="0">
                <a:solidFill>
                  <a:srgbClr val="085156"/>
                </a:solidFill>
              </a:rPr>
              <a:t>milisekundach.</a:t>
            </a:r>
            <a:endParaRPr lang="es-ES_tradnl" sz="1800" dirty="0">
              <a:solidFill>
                <a:srgbClr val="085156"/>
              </a:solidFill>
            </a:endParaRPr>
          </a:p>
        </p:txBody>
      </p:sp>
      <p:sp>
        <p:nvSpPr>
          <p:cNvPr id="28" name="Text Placeholder 4"/>
          <p:cNvSpPr txBox="1">
            <a:spLocks/>
          </p:cNvSpPr>
          <p:nvPr/>
        </p:nvSpPr>
        <p:spPr>
          <a:xfrm>
            <a:off x="4512216" y="2521816"/>
            <a:ext cx="3408830" cy="10457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dirty="0" smtClean="0">
                <a:solidFill>
                  <a:srgbClr val="085156"/>
                </a:solidFill>
              </a:rPr>
              <a:t>PRZEJRZYSTOŚĆ</a:t>
            </a:r>
            <a:endParaRPr lang="es-ES_tradnl" dirty="0">
              <a:solidFill>
                <a:srgbClr val="085156"/>
              </a:solidFill>
            </a:endParaRPr>
          </a:p>
        </p:txBody>
      </p:sp>
      <p:sp>
        <p:nvSpPr>
          <p:cNvPr id="29" name="Text Placeholder 5"/>
          <p:cNvSpPr txBox="1">
            <a:spLocks/>
          </p:cNvSpPr>
          <p:nvPr/>
        </p:nvSpPr>
        <p:spPr>
          <a:xfrm>
            <a:off x="4538262" y="3334900"/>
            <a:ext cx="3408830" cy="287681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pl-PL" sz="2000" dirty="0" smtClean="0">
                <a:solidFill>
                  <a:srgbClr val="085156"/>
                </a:solidFill>
              </a:rPr>
              <a:t>Ponieważ </a:t>
            </a:r>
            <a:r>
              <a:rPr lang="pl-PL" sz="2000" dirty="0" smtClean="0">
                <a:solidFill>
                  <a:srgbClr val="085156"/>
                </a:solidFill>
              </a:rPr>
              <a:t>wszyscy w sieci </a:t>
            </a:r>
            <a:r>
              <a:rPr lang="pl-PL" sz="2000" dirty="0" err="1" smtClean="0">
                <a:solidFill>
                  <a:srgbClr val="085156"/>
                </a:solidFill>
              </a:rPr>
              <a:t>blockchain</a:t>
            </a:r>
            <a:r>
              <a:rPr lang="pl-PL" sz="2000" dirty="0" smtClean="0">
                <a:solidFill>
                  <a:srgbClr val="085156"/>
                </a:solidFill>
              </a:rPr>
              <a:t> mają dostęp do księgi i zbioru reguł, nikt z nich nie zostaje pominięty. Możesz zobaczyć, kto był właścicielem, czy zapłacił, lub co zrobił, w różnych momentach, kiedy chcesz lub potrzebujesz. </a:t>
            </a:r>
            <a:r>
              <a:rPr lang="pl-PL" sz="2000" dirty="0" smtClean="0">
                <a:solidFill>
                  <a:srgbClr val="085156"/>
                </a:solidFill>
              </a:rPr>
              <a:t>To całkowicie przejrzysty </a:t>
            </a:r>
            <a:r>
              <a:rPr lang="pl-PL" sz="2000" dirty="0" smtClean="0">
                <a:solidFill>
                  <a:srgbClr val="085156"/>
                </a:solidFill>
              </a:rPr>
              <a:t>system.</a:t>
            </a:r>
            <a:endParaRPr lang="pl-PL" sz="2000" dirty="0" smtClean="0">
              <a:solidFill>
                <a:srgbClr val="085156"/>
              </a:solidFill>
            </a:endParaRPr>
          </a:p>
          <a:p>
            <a:pPr marL="0" indent="0" algn="just">
              <a:buNone/>
            </a:pPr>
            <a:endParaRPr lang="es-ES_tradnl" sz="2000" dirty="0">
              <a:solidFill>
                <a:srgbClr val="085156"/>
              </a:solidFill>
            </a:endParaRPr>
          </a:p>
        </p:txBody>
      </p:sp>
      <p:sp>
        <p:nvSpPr>
          <p:cNvPr id="30" name="Text Placeholder 6"/>
          <p:cNvSpPr txBox="1">
            <a:spLocks/>
          </p:cNvSpPr>
          <p:nvPr/>
        </p:nvSpPr>
        <p:spPr>
          <a:xfrm>
            <a:off x="7921046" y="2532331"/>
            <a:ext cx="4199614" cy="41081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2400" dirty="0" smtClean="0">
                <a:solidFill>
                  <a:srgbClr val="085156"/>
                </a:solidFill>
              </a:rPr>
              <a:t>ZABEZPIECZENIA </a:t>
            </a:r>
            <a:r>
              <a:rPr lang="es-ES_tradnl" sz="2400" dirty="0" smtClean="0">
                <a:solidFill>
                  <a:srgbClr val="085156"/>
                </a:solidFill>
              </a:rPr>
              <a:t>PEER-2-PEER</a:t>
            </a:r>
            <a:endParaRPr lang="es-ES_tradnl" sz="2400" dirty="0">
              <a:solidFill>
                <a:srgbClr val="085156"/>
              </a:solidFill>
            </a:endParaRPr>
          </a:p>
        </p:txBody>
      </p:sp>
      <p:sp>
        <p:nvSpPr>
          <p:cNvPr id="31" name="Text Placeholder 7"/>
          <p:cNvSpPr txBox="1">
            <a:spLocks/>
          </p:cNvSpPr>
          <p:nvPr/>
        </p:nvSpPr>
        <p:spPr>
          <a:xfrm>
            <a:off x="8276755" y="3342072"/>
            <a:ext cx="3591091" cy="268831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r>
              <a:rPr lang="pl-PL" sz="1800" dirty="0" smtClean="0">
                <a:solidFill>
                  <a:srgbClr val="085156"/>
                </a:solidFill>
              </a:rPr>
              <a:t>Komunikacja </a:t>
            </a:r>
            <a:r>
              <a:rPr lang="pl-PL" sz="1800" dirty="0" smtClean="0">
                <a:solidFill>
                  <a:srgbClr val="085156"/>
                </a:solidFill>
              </a:rPr>
              <a:t>odbywa się bezpośrednio między </a:t>
            </a:r>
            <a:r>
              <a:rPr lang="pl-PL" sz="1800" dirty="0" err="1" smtClean="0">
                <a:solidFill>
                  <a:srgbClr val="085156"/>
                </a:solidFill>
              </a:rPr>
              <a:t>peerami</a:t>
            </a:r>
            <a:r>
              <a:rPr lang="pl-PL" sz="1800" dirty="0" smtClean="0">
                <a:solidFill>
                  <a:srgbClr val="085156"/>
                </a:solidFill>
              </a:rPr>
              <a:t> bez centralnego organu lub pośrednika. Ponieważ każdy ma kopię księgi, której używa do sprawdzania poprawności najnowszej wersji, jest to również system zabezpieczony demokratycznie. Nie ma jednej firmy lub agencji posiadającej dodatkową moc. Wszyscy są u władzy.</a:t>
            </a:r>
          </a:p>
          <a:p>
            <a:pPr marL="0" indent="0" algn="just">
              <a:buNone/>
            </a:pPr>
            <a:endParaRPr lang="en-IE" sz="1800" dirty="0">
              <a:solidFill>
                <a:srgbClr val="085156"/>
              </a:solidFill>
            </a:endParaRPr>
          </a:p>
        </p:txBody>
      </p:sp>
      <p:sp>
        <p:nvSpPr>
          <p:cNvPr id="32" name="Text Placeholder 1"/>
          <p:cNvSpPr txBox="1">
            <a:spLocks/>
          </p:cNvSpPr>
          <p:nvPr/>
        </p:nvSpPr>
        <p:spPr>
          <a:xfrm>
            <a:off x="398109" y="343970"/>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4000" b="1" dirty="0" smtClean="0">
                <a:solidFill>
                  <a:srgbClr val="085156"/>
                </a:solidFill>
              </a:rPr>
              <a:t>GŁÓWNE KORZYŚCI</a:t>
            </a:r>
            <a:endParaRPr lang="es-ES_tradnl" sz="3200" b="1" dirty="0">
              <a:solidFill>
                <a:srgbClr val="085156"/>
              </a:solidFill>
            </a:endParaRPr>
          </a:p>
        </p:txBody>
      </p:sp>
      <p:cxnSp>
        <p:nvCxnSpPr>
          <p:cNvPr id="33" name="Straight Connector 32"/>
          <p:cNvCxnSpPr/>
          <p:nvPr/>
        </p:nvCxnSpPr>
        <p:spPr>
          <a:xfrm flipH="1">
            <a:off x="565416" y="3036320"/>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393345" y="3036320"/>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109215" y="3036320"/>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F5D027DC-49D9-43D4-98F2-86EC24D7E9B0}"/>
              </a:ext>
            </a:extLst>
          </p:cNvPr>
          <p:cNvSpPr/>
          <p:nvPr/>
        </p:nvSpPr>
        <p:spPr>
          <a:xfrm>
            <a:off x="2820015" y="6347795"/>
            <a:ext cx="3413114" cy="246221"/>
          </a:xfrm>
          <a:prstGeom prst="rect">
            <a:avLst/>
          </a:prstGeom>
        </p:spPr>
        <p:txBody>
          <a:bodyPr wrap="none">
            <a:spAutoFit/>
          </a:bodyPr>
          <a:lstStyle/>
          <a:p>
            <a:r>
              <a:rPr lang="pl-PL" sz="1000" dirty="0" smtClean="0"/>
              <a:t>Źródło</a:t>
            </a:r>
            <a:r>
              <a:rPr lang="en-IE" sz="1000" dirty="0" smtClean="0"/>
              <a:t>: </a:t>
            </a:r>
            <a:r>
              <a:rPr lang="en-IE" sz="1000" dirty="0">
                <a:hlinkClick r:id="rId3"/>
              </a:rPr>
              <a:t>https://www.fundera.com/blog/blockchain-explained</a:t>
            </a:r>
            <a:r>
              <a:rPr lang="en-IE" sz="1000" dirty="0"/>
              <a:t> </a:t>
            </a:r>
          </a:p>
        </p:txBody>
      </p:sp>
    </p:spTree>
    <p:extLst>
      <p:ext uri="{BB962C8B-B14F-4D97-AF65-F5344CB8AC3E}">
        <p14:creationId xmlns:p14="http://schemas.microsoft.com/office/powerpoint/2010/main" xmlns="" val="39616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343AE5C8-53FD-5349-836A-85F1A9183389}"/>
              </a:ext>
            </a:extLst>
          </p:cNvPr>
          <p:cNvGrpSpPr/>
          <p:nvPr/>
        </p:nvGrpSpPr>
        <p:grpSpPr>
          <a:xfrm>
            <a:off x="2815184" y="1535124"/>
            <a:ext cx="1435608" cy="164592"/>
            <a:chOff x="3264408" y="1664208"/>
            <a:chExt cx="1435608" cy="164592"/>
          </a:xfrm>
        </p:grpSpPr>
        <p:cxnSp>
          <p:nvCxnSpPr>
            <p:cNvPr id="7" name="Straight Connector 6">
              <a:extLst>
                <a:ext uri="{FF2B5EF4-FFF2-40B4-BE49-F238E27FC236}">
                  <a16:creationId xmlns:a16="http://schemas.microsoft.com/office/drawing/2014/main" xmlns="" id="{8A0E5661-2B0C-3049-8496-8231469EFC17}"/>
                </a:ext>
              </a:extLst>
            </p:cNvPr>
            <p:cNvCxnSpPr/>
            <p:nvPr/>
          </p:nvCxnSpPr>
          <p:spPr>
            <a:xfrm>
              <a:off x="3264408" y="1746504"/>
              <a:ext cx="1271016" cy="0"/>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22D70163-1685-A94A-A2AF-4604E3F572A8}"/>
                </a:ext>
              </a:extLst>
            </p:cNvPr>
            <p:cNvSpPr/>
            <p:nvPr/>
          </p:nvSpPr>
          <p:spPr>
            <a:xfrm>
              <a:off x="4535424" y="1664208"/>
              <a:ext cx="164592" cy="164592"/>
            </a:xfrm>
            <a:prstGeom prst="ellipse">
              <a:avLst/>
            </a:prstGeom>
            <a:solidFill>
              <a:schemeClr val="bg1"/>
            </a:solid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xmlns="" id="{A8BC2C19-C58D-AD4D-BACB-B16CDBA65BC6}"/>
              </a:ext>
            </a:extLst>
          </p:cNvPr>
          <p:cNvGrpSpPr/>
          <p:nvPr/>
        </p:nvGrpSpPr>
        <p:grpSpPr>
          <a:xfrm>
            <a:off x="7208877" y="1535733"/>
            <a:ext cx="1435608" cy="164592"/>
            <a:chOff x="3264408" y="1664208"/>
            <a:chExt cx="1435608" cy="164592"/>
          </a:xfrm>
        </p:grpSpPr>
        <p:cxnSp>
          <p:nvCxnSpPr>
            <p:cNvPr id="25" name="Straight Connector 24">
              <a:extLst>
                <a:ext uri="{FF2B5EF4-FFF2-40B4-BE49-F238E27FC236}">
                  <a16:creationId xmlns:a16="http://schemas.microsoft.com/office/drawing/2014/main" xmlns="" id="{DD09EA82-CB31-5643-8C30-D27CA67732EB}"/>
                </a:ext>
              </a:extLst>
            </p:cNvPr>
            <p:cNvCxnSpPr/>
            <p:nvPr/>
          </p:nvCxnSpPr>
          <p:spPr>
            <a:xfrm>
              <a:off x="3264408" y="1746504"/>
              <a:ext cx="1271016" cy="0"/>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5C988C98-D9FA-D445-B0D3-4C51FE3E5454}"/>
                </a:ext>
              </a:extLst>
            </p:cNvPr>
            <p:cNvSpPr/>
            <p:nvPr/>
          </p:nvSpPr>
          <p:spPr>
            <a:xfrm>
              <a:off x="4535424" y="1664208"/>
              <a:ext cx="164592" cy="164592"/>
            </a:xfrm>
            <a:prstGeom prst="ellipse">
              <a:avLst/>
            </a:prstGeom>
            <a:solidFill>
              <a:schemeClr val="bg1"/>
            </a:solid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xmlns="" id="{9599A6D0-46B0-6A45-919F-282925154FE0}"/>
              </a:ext>
            </a:extLst>
          </p:cNvPr>
          <p:cNvGrpSpPr/>
          <p:nvPr/>
        </p:nvGrpSpPr>
        <p:grpSpPr>
          <a:xfrm rot="5400000">
            <a:off x="9544623" y="3577015"/>
            <a:ext cx="1250432" cy="164592"/>
            <a:chOff x="3449584" y="1664208"/>
            <a:chExt cx="1250432" cy="164592"/>
          </a:xfrm>
        </p:grpSpPr>
        <p:cxnSp>
          <p:nvCxnSpPr>
            <p:cNvPr id="28" name="Straight Connector 27">
              <a:extLst>
                <a:ext uri="{FF2B5EF4-FFF2-40B4-BE49-F238E27FC236}">
                  <a16:creationId xmlns:a16="http://schemas.microsoft.com/office/drawing/2014/main" xmlns="" id="{E558CFA7-273A-5545-84D8-2B6D7DA723DB}"/>
                </a:ext>
              </a:extLst>
            </p:cNvPr>
            <p:cNvCxnSpPr>
              <a:cxnSpLocks/>
            </p:cNvCxnSpPr>
            <p:nvPr/>
          </p:nvCxnSpPr>
          <p:spPr>
            <a:xfrm rot="16200000">
              <a:off x="3992504" y="1203584"/>
              <a:ext cx="0" cy="1085840"/>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ED72B213-892B-8948-B135-719DBDC85FD4}"/>
                </a:ext>
              </a:extLst>
            </p:cNvPr>
            <p:cNvSpPr/>
            <p:nvPr/>
          </p:nvSpPr>
          <p:spPr>
            <a:xfrm>
              <a:off x="4535424" y="1664208"/>
              <a:ext cx="164592" cy="164592"/>
            </a:xfrm>
            <a:prstGeom prst="ellipse">
              <a:avLst/>
            </a:prstGeom>
            <a:solidFill>
              <a:schemeClr val="bg1"/>
            </a:solid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xmlns="" id="{9A3B7A11-7751-EC47-9FFD-9D50AA7B2582}"/>
              </a:ext>
            </a:extLst>
          </p:cNvPr>
          <p:cNvGrpSpPr/>
          <p:nvPr/>
        </p:nvGrpSpPr>
        <p:grpSpPr>
          <a:xfrm rot="10800000">
            <a:off x="6913976" y="4815631"/>
            <a:ext cx="1435608" cy="164592"/>
            <a:chOff x="3264408" y="1664208"/>
            <a:chExt cx="1435608" cy="164592"/>
          </a:xfrm>
        </p:grpSpPr>
        <p:cxnSp>
          <p:nvCxnSpPr>
            <p:cNvPr id="31" name="Straight Connector 30">
              <a:extLst>
                <a:ext uri="{FF2B5EF4-FFF2-40B4-BE49-F238E27FC236}">
                  <a16:creationId xmlns:a16="http://schemas.microsoft.com/office/drawing/2014/main" xmlns="" id="{604DCD98-DD1C-6A4E-B262-F56A8C1FC36B}"/>
                </a:ext>
              </a:extLst>
            </p:cNvPr>
            <p:cNvCxnSpPr/>
            <p:nvPr/>
          </p:nvCxnSpPr>
          <p:spPr>
            <a:xfrm>
              <a:off x="3264408" y="1746504"/>
              <a:ext cx="1271016" cy="0"/>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xmlns="" id="{9E8A7888-751A-2044-849E-FE2A923075C3}"/>
                </a:ext>
              </a:extLst>
            </p:cNvPr>
            <p:cNvSpPr/>
            <p:nvPr/>
          </p:nvSpPr>
          <p:spPr>
            <a:xfrm>
              <a:off x="4535424" y="1664208"/>
              <a:ext cx="164592" cy="164592"/>
            </a:xfrm>
            <a:prstGeom prst="ellipse">
              <a:avLst/>
            </a:prstGeom>
            <a:solidFill>
              <a:schemeClr val="bg1"/>
            </a:solid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xmlns="" id="{71C50F9C-B3D3-C249-8A75-87CCCEC2D652}"/>
              </a:ext>
            </a:extLst>
          </p:cNvPr>
          <p:cNvGrpSpPr/>
          <p:nvPr/>
        </p:nvGrpSpPr>
        <p:grpSpPr>
          <a:xfrm rot="10800000">
            <a:off x="1992849" y="4840805"/>
            <a:ext cx="1435608" cy="164592"/>
            <a:chOff x="3264408" y="1664208"/>
            <a:chExt cx="1435608" cy="164592"/>
          </a:xfrm>
        </p:grpSpPr>
        <p:cxnSp>
          <p:nvCxnSpPr>
            <p:cNvPr id="34" name="Straight Connector 33">
              <a:extLst>
                <a:ext uri="{FF2B5EF4-FFF2-40B4-BE49-F238E27FC236}">
                  <a16:creationId xmlns:a16="http://schemas.microsoft.com/office/drawing/2014/main" xmlns="" id="{18DA1796-263C-904A-86FD-A119A7276CF8}"/>
                </a:ext>
              </a:extLst>
            </p:cNvPr>
            <p:cNvCxnSpPr/>
            <p:nvPr/>
          </p:nvCxnSpPr>
          <p:spPr>
            <a:xfrm>
              <a:off x="3264408" y="1746504"/>
              <a:ext cx="1271016" cy="0"/>
            </a:xfrm>
            <a:prstGeom prst="line">
              <a:avLst/>
            </a:prstGeom>
            <a:ln w="28575">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05F46936-DE70-CE4F-BF5E-20F7EE9B83A4}"/>
                </a:ext>
              </a:extLst>
            </p:cNvPr>
            <p:cNvSpPr/>
            <p:nvPr/>
          </p:nvSpPr>
          <p:spPr>
            <a:xfrm>
              <a:off x="4535424" y="1664208"/>
              <a:ext cx="164592" cy="164592"/>
            </a:xfrm>
            <a:prstGeom prst="ellipse">
              <a:avLst/>
            </a:prstGeom>
            <a:solidFill>
              <a:schemeClr val="bg1"/>
            </a:solid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a:extLst>
              <a:ext uri="{FF2B5EF4-FFF2-40B4-BE49-F238E27FC236}">
                <a16:creationId xmlns:a16="http://schemas.microsoft.com/office/drawing/2014/main" xmlns="" id="{9CBAE173-99C7-DD4E-B590-3FA4847F772E}"/>
              </a:ext>
            </a:extLst>
          </p:cNvPr>
          <p:cNvSpPr/>
          <p:nvPr/>
        </p:nvSpPr>
        <p:spPr>
          <a:xfrm>
            <a:off x="4725977" y="652423"/>
            <a:ext cx="2094586" cy="2094586"/>
          </a:xfrm>
          <a:prstGeom prst="ellipse">
            <a:avLst/>
          </a:prstGeom>
          <a:noFill/>
          <a:ln w="19050">
            <a:solidFill>
              <a:srgbClr val="F15A2A">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descr="Server">
            <a:extLst>
              <a:ext uri="{FF2B5EF4-FFF2-40B4-BE49-F238E27FC236}">
                <a16:creationId xmlns:a16="http://schemas.microsoft.com/office/drawing/2014/main" xmlns="" id="{4E9B84FE-95E5-064D-8B1A-F8B19999604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60098" y="1349300"/>
            <a:ext cx="667817" cy="667817"/>
          </a:xfrm>
          <a:prstGeom prst="rect">
            <a:avLst/>
          </a:prstGeom>
        </p:spPr>
      </p:pic>
      <p:pic>
        <p:nvPicPr>
          <p:cNvPr id="38" name="Graphic 37" descr="Server">
            <a:extLst>
              <a:ext uri="{FF2B5EF4-FFF2-40B4-BE49-F238E27FC236}">
                <a16:creationId xmlns:a16="http://schemas.microsoft.com/office/drawing/2014/main" xmlns="" id="{96370C30-B964-4342-BB3E-2F518A7676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394054" y="1349300"/>
            <a:ext cx="667817" cy="667817"/>
          </a:xfrm>
          <a:prstGeom prst="rect">
            <a:avLst/>
          </a:prstGeom>
        </p:spPr>
      </p:pic>
      <p:pic>
        <p:nvPicPr>
          <p:cNvPr id="40" name="Graphic 39" descr="Server">
            <a:extLst>
              <a:ext uri="{FF2B5EF4-FFF2-40B4-BE49-F238E27FC236}">
                <a16:creationId xmlns:a16="http://schemas.microsoft.com/office/drawing/2014/main" xmlns="" id="{6BCC640B-4DF4-874C-B012-DCF203198F8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476712" y="2366278"/>
            <a:ext cx="667817" cy="667817"/>
          </a:xfrm>
          <a:prstGeom prst="rect">
            <a:avLst/>
          </a:prstGeom>
        </p:spPr>
      </p:pic>
      <p:pic>
        <p:nvPicPr>
          <p:cNvPr id="41" name="Graphic 40" descr="Server">
            <a:extLst>
              <a:ext uri="{FF2B5EF4-FFF2-40B4-BE49-F238E27FC236}">
                <a16:creationId xmlns:a16="http://schemas.microsoft.com/office/drawing/2014/main" xmlns="" id="{133940B1-B876-DA41-A422-773D2230813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476711" y="347740"/>
            <a:ext cx="667817" cy="667817"/>
          </a:xfrm>
          <a:prstGeom prst="rect">
            <a:avLst/>
          </a:prstGeom>
        </p:spPr>
      </p:pic>
      <p:pic>
        <p:nvPicPr>
          <p:cNvPr id="44" name="Graphic 43" descr="Box">
            <a:extLst>
              <a:ext uri="{FF2B5EF4-FFF2-40B4-BE49-F238E27FC236}">
                <a16:creationId xmlns:a16="http://schemas.microsoft.com/office/drawing/2014/main" xmlns="" id="{856D549B-6894-AD47-A39B-DE1FD4B9A9A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316068" y="1242516"/>
            <a:ext cx="914400" cy="914400"/>
          </a:xfrm>
          <a:prstGeom prst="rect">
            <a:avLst/>
          </a:prstGeom>
        </p:spPr>
      </p:pic>
      <p:grpSp>
        <p:nvGrpSpPr>
          <p:cNvPr id="75" name="Group 74">
            <a:extLst>
              <a:ext uri="{FF2B5EF4-FFF2-40B4-BE49-F238E27FC236}">
                <a16:creationId xmlns:a16="http://schemas.microsoft.com/office/drawing/2014/main" xmlns="" id="{8B018720-AF3A-084F-9426-D2DFEF11F265}"/>
              </a:ext>
            </a:extLst>
          </p:cNvPr>
          <p:cNvGrpSpPr/>
          <p:nvPr/>
        </p:nvGrpSpPr>
        <p:grpSpPr>
          <a:xfrm>
            <a:off x="8853791" y="317241"/>
            <a:ext cx="2499955" cy="2544766"/>
            <a:chOff x="9303015" y="446325"/>
            <a:chExt cx="2499955" cy="2544766"/>
          </a:xfrm>
        </p:grpSpPr>
        <p:grpSp>
          <p:nvGrpSpPr>
            <p:cNvPr id="51" name="Group 50">
              <a:extLst>
                <a:ext uri="{FF2B5EF4-FFF2-40B4-BE49-F238E27FC236}">
                  <a16:creationId xmlns:a16="http://schemas.microsoft.com/office/drawing/2014/main" xmlns="" id="{7773E3F4-E52C-6243-92D1-D5EF3D38BC30}"/>
                </a:ext>
              </a:extLst>
            </p:cNvPr>
            <p:cNvGrpSpPr/>
            <p:nvPr/>
          </p:nvGrpSpPr>
          <p:grpSpPr>
            <a:xfrm>
              <a:off x="9303015" y="1411633"/>
              <a:ext cx="557632" cy="542239"/>
              <a:chOff x="3744468" y="2926690"/>
              <a:chExt cx="557632" cy="542239"/>
            </a:xfrm>
          </p:grpSpPr>
          <p:sp>
            <p:nvSpPr>
              <p:cNvPr id="46" name="Oval 45">
                <a:extLst>
                  <a:ext uri="{FF2B5EF4-FFF2-40B4-BE49-F238E27FC236}">
                    <a16:creationId xmlns:a16="http://schemas.microsoft.com/office/drawing/2014/main" xmlns="" id="{CAD47310-A706-A14C-944A-D2DE57ECB251}"/>
                  </a:ext>
                </a:extLst>
              </p:cNvPr>
              <p:cNvSpPr/>
              <p:nvPr/>
            </p:nvSpPr>
            <p:spPr>
              <a:xfrm>
                <a:off x="3744468" y="2993441"/>
                <a:ext cx="475488" cy="475488"/>
              </a:xfrm>
              <a:prstGeom prst="ellipse">
                <a:avLst/>
              </a:prstGeom>
              <a:no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xmlns="" id="{670FE29B-2702-A54C-A2D1-A79A7BF6BF61}"/>
                  </a:ext>
                </a:extLst>
              </p:cNvPr>
              <p:cNvSpPr/>
              <p:nvPr/>
            </p:nvSpPr>
            <p:spPr>
              <a:xfrm>
                <a:off x="3781349" y="3032303"/>
                <a:ext cx="397763" cy="397763"/>
              </a:xfrm>
              <a:prstGeom prst="ellipse">
                <a:avLst/>
              </a:prstGeom>
              <a:solidFill>
                <a:srgbClr val="ED28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Tick">
                <a:extLst>
                  <a:ext uri="{FF2B5EF4-FFF2-40B4-BE49-F238E27FC236}">
                    <a16:creationId xmlns:a16="http://schemas.microsoft.com/office/drawing/2014/main" xmlns="" id="{2098CB2E-40D4-4F4F-BC6F-1C74EB11FED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26612" y="2926690"/>
                <a:ext cx="475488" cy="475488"/>
              </a:xfrm>
              <a:prstGeom prst="rect">
                <a:avLst/>
              </a:prstGeom>
            </p:spPr>
          </p:pic>
        </p:grpSp>
        <p:grpSp>
          <p:nvGrpSpPr>
            <p:cNvPr id="52" name="Group 51">
              <a:extLst>
                <a:ext uri="{FF2B5EF4-FFF2-40B4-BE49-F238E27FC236}">
                  <a16:creationId xmlns:a16="http://schemas.microsoft.com/office/drawing/2014/main" xmlns="" id="{8674A579-D67B-E541-BCA6-8D1E66D213C5}"/>
                </a:ext>
              </a:extLst>
            </p:cNvPr>
            <p:cNvGrpSpPr/>
            <p:nvPr/>
          </p:nvGrpSpPr>
          <p:grpSpPr>
            <a:xfrm>
              <a:off x="11245338" y="1445007"/>
              <a:ext cx="557632" cy="542239"/>
              <a:chOff x="3744468" y="2926690"/>
              <a:chExt cx="557632" cy="542239"/>
            </a:xfrm>
          </p:grpSpPr>
          <p:sp>
            <p:nvSpPr>
              <p:cNvPr id="53" name="Oval 52">
                <a:extLst>
                  <a:ext uri="{FF2B5EF4-FFF2-40B4-BE49-F238E27FC236}">
                    <a16:creationId xmlns:a16="http://schemas.microsoft.com/office/drawing/2014/main" xmlns="" id="{D46D6CDA-DD53-9D4B-B93B-0B52D633D5C9}"/>
                  </a:ext>
                </a:extLst>
              </p:cNvPr>
              <p:cNvSpPr/>
              <p:nvPr/>
            </p:nvSpPr>
            <p:spPr>
              <a:xfrm>
                <a:off x="3744468" y="2993441"/>
                <a:ext cx="475488" cy="475488"/>
              </a:xfrm>
              <a:prstGeom prst="ellipse">
                <a:avLst/>
              </a:prstGeom>
              <a:no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C0367C18-D7A3-B549-83D9-EF13699410FD}"/>
                  </a:ext>
                </a:extLst>
              </p:cNvPr>
              <p:cNvSpPr/>
              <p:nvPr/>
            </p:nvSpPr>
            <p:spPr>
              <a:xfrm>
                <a:off x="3781349" y="3032303"/>
                <a:ext cx="397763" cy="397763"/>
              </a:xfrm>
              <a:prstGeom prst="ellipse">
                <a:avLst/>
              </a:prstGeom>
              <a:solidFill>
                <a:srgbClr val="ED28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Tick">
                <a:extLst>
                  <a:ext uri="{FF2B5EF4-FFF2-40B4-BE49-F238E27FC236}">
                    <a16:creationId xmlns:a16="http://schemas.microsoft.com/office/drawing/2014/main" xmlns="" id="{11AC3146-5FE3-AF44-A99A-BEA3FF3FA75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26612" y="2926690"/>
                <a:ext cx="475488" cy="475488"/>
              </a:xfrm>
              <a:prstGeom prst="rect">
                <a:avLst/>
              </a:prstGeom>
            </p:spPr>
          </p:pic>
        </p:grpSp>
        <p:grpSp>
          <p:nvGrpSpPr>
            <p:cNvPr id="57" name="Group 56">
              <a:extLst>
                <a:ext uri="{FF2B5EF4-FFF2-40B4-BE49-F238E27FC236}">
                  <a16:creationId xmlns:a16="http://schemas.microsoft.com/office/drawing/2014/main" xmlns="" id="{FA2DB2A4-2613-5D45-9C60-1ECCCA1103E9}"/>
                </a:ext>
              </a:extLst>
            </p:cNvPr>
            <p:cNvGrpSpPr/>
            <p:nvPr/>
          </p:nvGrpSpPr>
          <p:grpSpPr>
            <a:xfrm>
              <a:off x="10306812" y="446325"/>
              <a:ext cx="557632" cy="542239"/>
              <a:chOff x="3744468" y="2926690"/>
              <a:chExt cx="557632" cy="542239"/>
            </a:xfrm>
          </p:grpSpPr>
          <p:sp>
            <p:nvSpPr>
              <p:cNvPr id="58" name="Oval 57">
                <a:extLst>
                  <a:ext uri="{FF2B5EF4-FFF2-40B4-BE49-F238E27FC236}">
                    <a16:creationId xmlns:a16="http://schemas.microsoft.com/office/drawing/2014/main" xmlns="" id="{D27C32C1-7A11-904E-A708-E876A45AE24A}"/>
                  </a:ext>
                </a:extLst>
              </p:cNvPr>
              <p:cNvSpPr/>
              <p:nvPr/>
            </p:nvSpPr>
            <p:spPr>
              <a:xfrm>
                <a:off x="3744468" y="2993441"/>
                <a:ext cx="475488" cy="475488"/>
              </a:xfrm>
              <a:prstGeom prst="ellipse">
                <a:avLst/>
              </a:prstGeom>
              <a:no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88243911-1B99-374C-934C-573A6F4365A6}"/>
                  </a:ext>
                </a:extLst>
              </p:cNvPr>
              <p:cNvSpPr/>
              <p:nvPr/>
            </p:nvSpPr>
            <p:spPr>
              <a:xfrm>
                <a:off x="3781349" y="3032303"/>
                <a:ext cx="397763" cy="397763"/>
              </a:xfrm>
              <a:prstGeom prst="ellipse">
                <a:avLst/>
              </a:prstGeom>
              <a:solidFill>
                <a:srgbClr val="ED28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Tick">
                <a:extLst>
                  <a:ext uri="{FF2B5EF4-FFF2-40B4-BE49-F238E27FC236}">
                    <a16:creationId xmlns:a16="http://schemas.microsoft.com/office/drawing/2014/main" xmlns="" id="{871BC482-4CBF-D549-8E09-E4E5DDC9723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26612" y="2926690"/>
                <a:ext cx="475488" cy="475488"/>
              </a:xfrm>
              <a:prstGeom prst="rect">
                <a:avLst/>
              </a:prstGeom>
            </p:spPr>
          </p:pic>
        </p:grpSp>
        <p:grpSp>
          <p:nvGrpSpPr>
            <p:cNvPr id="61" name="Group 60">
              <a:extLst>
                <a:ext uri="{FF2B5EF4-FFF2-40B4-BE49-F238E27FC236}">
                  <a16:creationId xmlns:a16="http://schemas.microsoft.com/office/drawing/2014/main" xmlns="" id="{DC149C35-C77A-1E47-A707-127A090BC52A}"/>
                </a:ext>
              </a:extLst>
            </p:cNvPr>
            <p:cNvGrpSpPr/>
            <p:nvPr/>
          </p:nvGrpSpPr>
          <p:grpSpPr>
            <a:xfrm>
              <a:off x="10313184" y="2448852"/>
              <a:ext cx="557632" cy="542239"/>
              <a:chOff x="3744468" y="2926690"/>
              <a:chExt cx="557632" cy="542239"/>
            </a:xfrm>
          </p:grpSpPr>
          <p:sp>
            <p:nvSpPr>
              <p:cNvPr id="62" name="Oval 61">
                <a:extLst>
                  <a:ext uri="{FF2B5EF4-FFF2-40B4-BE49-F238E27FC236}">
                    <a16:creationId xmlns:a16="http://schemas.microsoft.com/office/drawing/2014/main" xmlns="" id="{654919BA-7C80-F945-8061-51E114ECAD32}"/>
                  </a:ext>
                </a:extLst>
              </p:cNvPr>
              <p:cNvSpPr/>
              <p:nvPr/>
            </p:nvSpPr>
            <p:spPr>
              <a:xfrm>
                <a:off x="3744468" y="2993441"/>
                <a:ext cx="475488" cy="475488"/>
              </a:xfrm>
              <a:prstGeom prst="ellipse">
                <a:avLst/>
              </a:prstGeom>
              <a:noFill/>
              <a:ln w="19050">
                <a:solidFill>
                  <a:srgbClr val="0851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D020A277-4647-A74E-834A-843358DE3105}"/>
                  </a:ext>
                </a:extLst>
              </p:cNvPr>
              <p:cNvSpPr/>
              <p:nvPr/>
            </p:nvSpPr>
            <p:spPr>
              <a:xfrm>
                <a:off x="3781349" y="3032303"/>
                <a:ext cx="397763" cy="397763"/>
              </a:xfrm>
              <a:prstGeom prst="ellipse">
                <a:avLst/>
              </a:prstGeom>
              <a:solidFill>
                <a:srgbClr val="ED28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descr="Tick">
                <a:extLst>
                  <a:ext uri="{FF2B5EF4-FFF2-40B4-BE49-F238E27FC236}">
                    <a16:creationId xmlns:a16="http://schemas.microsoft.com/office/drawing/2014/main" xmlns="" id="{2092CBC8-6CE1-0743-969B-586709CE9CC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26612" y="2926690"/>
                <a:ext cx="475488" cy="475488"/>
              </a:xfrm>
              <a:prstGeom prst="rect">
                <a:avLst/>
              </a:prstGeom>
            </p:spPr>
          </p:pic>
        </p:grpSp>
        <p:cxnSp>
          <p:nvCxnSpPr>
            <p:cNvPr id="65" name="Straight Connector 64">
              <a:extLst>
                <a:ext uri="{FF2B5EF4-FFF2-40B4-BE49-F238E27FC236}">
                  <a16:creationId xmlns:a16="http://schemas.microsoft.com/office/drawing/2014/main" xmlns="" id="{52697A14-212F-DC42-B1AA-78EE83631601}"/>
                </a:ext>
              </a:extLst>
            </p:cNvPr>
            <p:cNvCxnSpPr>
              <a:cxnSpLocks/>
            </p:cNvCxnSpPr>
            <p:nvPr/>
          </p:nvCxnSpPr>
          <p:spPr>
            <a:xfrm>
              <a:off x="9860647" y="1746504"/>
              <a:ext cx="1384691" cy="0"/>
            </a:xfrm>
            <a:prstGeom prst="line">
              <a:avLst/>
            </a:prstGeom>
            <a:ln w="28575">
              <a:solidFill>
                <a:srgbClr val="085156"/>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65409E70-128F-E840-A468-8CCFAC90F180}"/>
                </a:ext>
              </a:extLst>
            </p:cNvPr>
            <p:cNvCxnSpPr>
              <a:cxnSpLocks/>
            </p:cNvCxnSpPr>
            <p:nvPr/>
          </p:nvCxnSpPr>
          <p:spPr>
            <a:xfrm flipV="1">
              <a:off x="10540125" y="1010695"/>
              <a:ext cx="0" cy="1471617"/>
            </a:xfrm>
            <a:prstGeom prst="line">
              <a:avLst/>
            </a:prstGeom>
            <a:ln w="28575">
              <a:solidFill>
                <a:srgbClr val="085156"/>
              </a:solidFill>
              <a:prstDash val="solid"/>
            </a:ln>
          </p:spPr>
          <p:style>
            <a:lnRef idx="1">
              <a:schemeClr val="accent1"/>
            </a:lnRef>
            <a:fillRef idx="0">
              <a:schemeClr val="accent1"/>
            </a:fillRef>
            <a:effectRef idx="0">
              <a:schemeClr val="accent1"/>
            </a:effectRef>
            <a:fontRef idx="minor">
              <a:schemeClr val="tx1"/>
            </a:fontRef>
          </p:style>
        </p:cxnSp>
        <p:pic>
          <p:nvPicPr>
            <p:cNvPr id="73" name="Graphic 72" descr="Box">
              <a:extLst>
                <a:ext uri="{FF2B5EF4-FFF2-40B4-BE49-F238E27FC236}">
                  <a16:creationId xmlns:a16="http://schemas.microsoft.com/office/drawing/2014/main" xmlns="" id="{B9C41990-B7BE-E048-8672-79C8C34FE39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082925" y="1317240"/>
              <a:ext cx="914400" cy="914400"/>
            </a:xfrm>
            <a:prstGeom prst="rect">
              <a:avLst/>
            </a:prstGeom>
          </p:spPr>
        </p:pic>
        <p:pic>
          <p:nvPicPr>
            <p:cNvPr id="74" name="Graphic 73" descr="Box">
              <a:extLst>
                <a:ext uri="{FF2B5EF4-FFF2-40B4-BE49-F238E27FC236}">
                  <a16:creationId xmlns:a16="http://schemas.microsoft.com/office/drawing/2014/main" xmlns="" id="{D273A7CD-EDBC-CA46-8817-7D6C4F1DBFA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067823" y="1317240"/>
              <a:ext cx="914400" cy="914400"/>
            </a:xfrm>
            <a:prstGeom prst="rect">
              <a:avLst/>
            </a:prstGeom>
          </p:spPr>
        </p:pic>
      </p:grpSp>
      <p:grpSp>
        <p:nvGrpSpPr>
          <p:cNvPr id="88" name="Group 87">
            <a:extLst>
              <a:ext uri="{FF2B5EF4-FFF2-40B4-BE49-F238E27FC236}">
                <a16:creationId xmlns:a16="http://schemas.microsoft.com/office/drawing/2014/main" xmlns="" id="{DB075575-AB2C-5849-8E10-95B18043FE15}"/>
              </a:ext>
            </a:extLst>
          </p:cNvPr>
          <p:cNvGrpSpPr/>
          <p:nvPr/>
        </p:nvGrpSpPr>
        <p:grpSpPr>
          <a:xfrm>
            <a:off x="3585313" y="4180625"/>
            <a:ext cx="2945888" cy="1055757"/>
            <a:chOff x="318516" y="3625598"/>
            <a:chExt cx="4299204" cy="1540763"/>
          </a:xfrm>
        </p:grpSpPr>
        <p:pic>
          <p:nvPicPr>
            <p:cNvPr id="76" name="Graphic 75" descr="Box">
              <a:extLst>
                <a:ext uri="{FF2B5EF4-FFF2-40B4-BE49-F238E27FC236}">
                  <a16:creationId xmlns:a16="http://schemas.microsoft.com/office/drawing/2014/main" xmlns="" id="{B8D1E9E1-8335-8041-A006-16E3C8DE375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703320" y="4234638"/>
              <a:ext cx="914400" cy="914400"/>
            </a:xfrm>
            <a:prstGeom prst="rect">
              <a:avLst/>
            </a:prstGeom>
          </p:spPr>
        </p:pic>
        <p:pic>
          <p:nvPicPr>
            <p:cNvPr id="77" name="Graphic 76" descr="Box">
              <a:extLst>
                <a:ext uri="{FF2B5EF4-FFF2-40B4-BE49-F238E27FC236}">
                  <a16:creationId xmlns:a16="http://schemas.microsoft.com/office/drawing/2014/main" xmlns="" id="{0CAEE673-CAD1-7447-9528-46897894B32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025140" y="4234638"/>
              <a:ext cx="914400" cy="914400"/>
            </a:xfrm>
            <a:prstGeom prst="rect">
              <a:avLst/>
            </a:prstGeom>
          </p:spPr>
        </p:pic>
        <p:pic>
          <p:nvPicPr>
            <p:cNvPr id="78" name="Graphic 77" descr="Box">
              <a:extLst>
                <a:ext uri="{FF2B5EF4-FFF2-40B4-BE49-F238E27FC236}">
                  <a16:creationId xmlns:a16="http://schemas.microsoft.com/office/drawing/2014/main" xmlns="" id="{1A61D66B-1300-7449-A8A8-5EF86099BDB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350008" y="4251961"/>
              <a:ext cx="914400" cy="914400"/>
            </a:xfrm>
            <a:prstGeom prst="rect">
              <a:avLst/>
            </a:prstGeom>
          </p:spPr>
        </p:pic>
        <p:pic>
          <p:nvPicPr>
            <p:cNvPr id="79" name="Graphic 78" descr="Box">
              <a:extLst>
                <a:ext uri="{FF2B5EF4-FFF2-40B4-BE49-F238E27FC236}">
                  <a16:creationId xmlns:a16="http://schemas.microsoft.com/office/drawing/2014/main" xmlns="" id="{8F470EDA-2903-9040-B18D-CE096C55F78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671828" y="4251961"/>
              <a:ext cx="914400" cy="914400"/>
            </a:xfrm>
            <a:prstGeom prst="rect">
              <a:avLst/>
            </a:prstGeom>
          </p:spPr>
        </p:pic>
        <p:pic>
          <p:nvPicPr>
            <p:cNvPr id="80" name="Graphic 79" descr="Box">
              <a:extLst>
                <a:ext uri="{FF2B5EF4-FFF2-40B4-BE49-F238E27FC236}">
                  <a16:creationId xmlns:a16="http://schemas.microsoft.com/office/drawing/2014/main" xmlns="" id="{FE61DEDF-F0A6-4D4E-9B6A-C1DEE51AE76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96696" y="4234638"/>
              <a:ext cx="914400" cy="914400"/>
            </a:xfrm>
            <a:prstGeom prst="rect">
              <a:avLst/>
            </a:prstGeom>
          </p:spPr>
        </p:pic>
        <p:pic>
          <p:nvPicPr>
            <p:cNvPr id="81" name="Graphic 80" descr="Box">
              <a:extLst>
                <a:ext uri="{FF2B5EF4-FFF2-40B4-BE49-F238E27FC236}">
                  <a16:creationId xmlns:a16="http://schemas.microsoft.com/office/drawing/2014/main" xmlns="" id="{308325A7-1AC6-6545-AD00-AC2C111CFD0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18516" y="4234638"/>
              <a:ext cx="914400" cy="914400"/>
            </a:xfrm>
            <a:prstGeom prst="rect">
              <a:avLst/>
            </a:prstGeom>
          </p:spPr>
        </p:pic>
        <p:pic>
          <p:nvPicPr>
            <p:cNvPr id="82" name="Graphic 81" descr="Box">
              <a:extLst>
                <a:ext uri="{FF2B5EF4-FFF2-40B4-BE49-F238E27FC236}">
                  <a16:creationId xmlns:a16="http://schemas.microsoft.com/office/drawing/2014/main" xmlns="" id="{A20D6779-A396-8348-9E16-231500513DA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356695" y="3625598"/>
              <a:ext cx="914400" cy="914400"/>
            </a:xfrm>
            <a:prstGeom prst="rect">
              <a:avLst/>
            </a:prstGeom>
          </p:spPr>
        </p:pic>
        <p:pic>
          <p:nvPicPr>
            <p:cNvPr id="83" name="Graphic 82" descr="Box">
              <a:extLst>
                <a:ext uri="{FF2B5EF4-FFF2-40B4-BE49-F238E27FC236}">
                  <a16:creationId xmlns:a16="http://schemas.microsoft.com/office/drawing/2014/main" xmlns="" id="{E19D2805-5FDB-4247-A72F-BA99F88C415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678515" y="3625598"/>
              <a:ext cx="914400" cy="914400"/>
            </a:xfrm>
            <a:prstGeom prst="rect">
              <a:avLst/>
            </a:prstGeom>
          </p:spPr>
        </p:pic>
        <p:pic>
          <p:nvPicPr>
            <p:cNvPr id="85" name="Graphic 84" descr="Box">
              <a:extLst>
                <a:ext uri="{FF2B5EF4-FFF2-40B4-BE49-F238E27FC236}">
                  <a16:creationId xmlns:a16="http://schemas.microsoft.com/office/drawing/2014/main" xmlns="" id="{1BDC798D-86EC-BB41-AD0A-E0943AC73E3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325203" y="3642921"/>
              <a:ext cx="914400" cy="914400"/>
            </a:xfrm>
            <a:prstGeom prst="rect">
              <a:avLst/>
            </a:prstGeom>
          </p:spPr>
        </p:pic>
        <p:pic>
          <p:nvPicPr>
            <p:cNvPr id="86" name="Graphic 85" descr="Box">
              <a:extLst>
                <a:ext uri="{FF2B5EF4-FFF2-40B4-BE49-F238E27FC236}">
                  <a16:creationId xmlns:a16="http://schemas.microsoft.com/office/drawing/2014/main" xmlns="" id="{173042B9-62D5-2348-9EA8-7FE7079C430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50071" y="3625598"/>
              <a:ext cx="914400" cy="914400"/>
            </a:xfrm>
            <a:prstGeom prst="rect">
              <a:avLst/>
            </a:prstGeom>
          </p:spPr>
        </p:pic>
      </p:grpSp>
      <p:grpSp>
        <p:nvGrpSpPr>
          <p:cNvPr id="135" name="Group 134">
            <a:extLst>
              <a:ext uri="{FF2B5EF4-FFF2-40B4-BE49-F238E27FC236}">
                <a16:creationId xmlns:a16="http://schemas.microsoft.com/office/drawing/2014/main" xmlns="" id="{D7FA1C4D-4057-8348-9400-2C3A0ACAE66C}"/>
              </a:ext>
            </a:extLst>
          </p:cNvPr>
          <p:cNvGrpSpPr/>
          <p:nvPr/>
        </p:nvGrpSpPr>
        <p:grpSpPr>
          <a:xfrm>
            <a:off x="460817" y="886561"/>
            <a:ext cx="2505457" cy="2023861"/>
            <a:chOff x="526832" y="1208703"/>
            <a:chExt cx="2505457" cy="2023861"/>
          </a:xfrm>
        </p:grpSpPr>
        <p:pic>
          <p:nvPicPr>
            <p:cNvPr id="15" name="Graphic 14" descr="Laptop">
              <a:extLst>
                <a:ext uri="{FF2B5EF4-FFF2-40B4-BE49-F238E27FC236}">
                  <a16:creationId xmlns:a16="http://schemas.microsoft.com/office/drawing/2014/main" xmlns="" id="{5E51ACF8-9DFC-BF49-95D2-B62E65F9C850}"/>
                </a:ext>
              </a:extLst>
            </p:cNvPr>
            <p:cNvPicPr>
              <a:picLocks noChangeAspect="1"/>
            </p:cNvPicPr>
            <p:nvPr/>
          </p:nvPicPr>
          <p:blipFill rotWithShape="1">
            <a:blip r:embed="rId13">
              <a:extLst>
                <a:ext uri="{96DAC541-7B7A-43D3-8B79-37D633B846F1}">
                  <asvg:svgBlip xmlns:asvg="http://schemas.microsoft.com/office/drawing/2016/SVG/main" xmlns="" r:embed="rId14"/>
                </a:ext>
              </a:extLst>
            </a:blip>
            <a:srcRect t="19222"/>
            <a:stretch/>
          </p:blipFill>
          <p:spPr>
            <a:xfrm>
              <a:off x="526832" y="1208703"/>
              <a:ext cx="2505457" cy="2023861"/>
            </a:xfrm>
            <a:prstGeom prst="rect">
              <a:avLst/>
            </a:prstGeom>
          </p:spPr>
        </p:pic>
        <p:grpSp>
          <p:nvGrpSpPr>
            <p:cNvPr id="134" name="Group 133">
              <a:extLst>
                <a:ext uri="{FF2B5EF4-FFF2-40B4-BE49-F238E27FC236}">
                  <a16:creationId xmlns:a16="http://schemas.microsoft.com/office/drawing/2014/main" xmlns="" id="{9E4207A8-7C4A-6A44-9452-A4F1B0772663}"/>
                </a:ext>
              </a:extLst>
            </p:cNvPr>
            <p:cNvGrpSpPr/>
            <p:nvPr/>
          </p:nvGrpSpPr>
          <p:grpSpPr>
            <a:xfrm>
              <a:off x="1130197" y="1285173"/>
              <a:ext cx="1226666" cy="1226666"/>
              <a:chOff x="1119439" y="951683"/>
              <a:chExt cx="1226666" cy="1226666"/>
            </a:xfrm>
          </p:grpSpPr>
          <p:sp>
            <p:nvSpPr>
              <p:cNvPr id="112" name="Oval 111">
                <a:extLst>
                  <a:ext uri="{FF2B5EF4-FFF2-40B4-BE49-F238E27FC236}">
                    <a16:creationId xmlns:a16="http://schemas.microsoft.com/office/drawing/2014/main" xmlns="" id="{3162E228-A48E-7D41-B981-6AD3A2FDB932}"/>
                  </a:ext>
                </a:extLst>
              </p:cNvPr>
              <p:cNvSpPr/>
              <p:nvPr/>
            </p:nvSpPr>
            <p:spPr>
              <a:xfrm>
                <a:off x="1119439" y="951683"/>
                <a:ext cx="1226666" cy="1226666"/>
              </a:xfrm>
              <a:prstGeom prst="ellipse">
                <a:avLst/>
              </a:prstGeom>
              <a:solidFill>
                <a:srgbClr val="F15A2A">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riangle 88">
                <a:extLst>
                  <a:ext uri="{FF2B5EF4-FFF2-40B4-BE49-F238E27FC236}">
                    <a16:creationId xmlns:a16="http://schemas.microsoft.com/office/drawing/2014/main" xmlns="" id="{984E9068-F0A5-F24D-99EF-E2CA31B9EBA9}"/>
                  </a:ext>
                </a:extLst>
              </p:cNvPr>
              <p:cNvSpPr/>
              <p:nvPr/>
            </p:nvSpPr>
            <p:spPr>
              <a:xfrm>
                <a:off x="1246401" y="1416781"/>
                <a:ext cx="290929" cy="250801"/>
              </a:xfrm>
              <a:prstGeom prst="triangl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iangle 89">
                <a:extLst>
                  <a:ext uri="{FF2B5EF4-FFF2-40B4-BE49-F238E27FC236}">
                    <a16:creationId xmlns:a16="http://schemas.microsoft.com/office/drawing/2014/main" xmlns="" id="{DED8CD85-4E7C-B34F-8D77-3FC5C8198E00}"/>
                  </a:ext>
                </a:extLst>
              </p:cNvPr>
              <p:cNvSpPr/>
              <p:nvPr/>
            </p:nvSpPr>
            <p:spPr>
              <a:xfrm>
                <a:off x="1931704" y="1413477"/>
                <a:ext cx="290929" cy="250801"/>
              </a:xfrm>
              <a:prstGeom prst="triangl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xmlns="" id="{E9AE724C-3EB2-1E4C-93CC-D58ACA5956F3}"/>
                  </a:ext>
                </a:extLst>
              </p:cNvPr>
              <p:cNvCxnSpPr/>
              <p:nvPr/>
            </p:nvCxnSpPr>
            <p:spPr>
              <a:xfrm>
                <a:off x="1655367" y="1549877"/>
                <a:ext cx="276337" cy="0"/>
              </a:xfrm>
              <a:prstGeom prst="straightConnector1">
                <a:avLst/>
              </a:prstGeom>
              <a:ln w="28575">
                <a:solidFill>
                  <a:srgbClr val="085156"/>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9" name="Group 108">
            <a:extLst>
              <a:ext uri="{FF2B5EF4-FFF2-40B4-BE49-F238E27FC236}">
                <a16:creationId xmlns:a16="http://schemas.microsoft.com/office/drawing/2014/main" xmlns="" id="{D37B32B8-6EE0-A64B-9113-9F440674CF75}"/>
              </a:ext>
            </a:extLst>
          </p:cNvPr>
          <p:cNvGrpSpPr/>
          <p:nvPr/>
        </p:nvGrpSpPr>
        <p:grpSpPr>
          <a:xfrm>
            <a:off x="394344" y="4053354"/>
            <a:ext cx="1574901" cy="1574901"/>
            <a:chOff x="0" y="3973984"/>
            <a:chExt cx="1574901" cy="1574901"/>
          </a:xfrm>
        </p:grpSpPr>
        <p:pic>
          <p:nvPicPr>
            <p:cNvPr id="94" name="Graphic 93" descr="Smart Phone">
              <a:extLst>
                <a:ext uri="{FF2B5EF4-FFF2-40B4-BE49-F238E27FC236}">
                  <a16:creationId xmlns:a16="http://schemas.microsoft.com/office/drawing/2014/main" xmlns="" id="{E97E6580-D0B7-AC4F-9CD1-DF068C18FD55}"/>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0" y="3973984"/>
              <a:ext cx="1574901" cy="1574901"/>
            </a:xfrm>
            <a:prstGeom prst="rect">
              <a:avLst/>
            </a:prstGeom>
          </p:spPr>
        </p:pic>
        <p:grpSp>
          <p:nvGrpSpPr>
            <p:cNvPr id="99" name="Group 98">
              <a:extLst>
                <a:ext uri="{FF2B5EF4-FFF2-40B4-BE49-F238E27FC236}">
                  <a16:creationId xmlns:a16="http://schemas.microsoft.com/office/drawing/2014/main" xmlns="" id="{534AF586-F2EE-5540-9B6F-0A013E989CCE}"/>
                </a:ext>
              </a:extLst>
            </p:cNvPr>
            <p:cNvGrpSpPr/>
            <p:nvPr/>
          </p:nvGrpSpPr>
          <p:grpSpPr>
            <a:xfrm>
              <a:off x="528114" y="4458578"/>
              <a:ext cx="501602" cy="294243"/>
              <a:chOff x="672742" y="4275698"/>
              <a:chExt cx="501602" cy="294243"/>
            </a:xfrm>
          </p:grpSpPr>
          <p:sp>
            <p:nvSpPr>
              <p:cNvPr id="95" name="Triangle 94">
                <a:extLst>
                  <a:ext uri="{FF2B5EF4-FFF2-40B4-BE49-F238E27FC236}">
                    <a16:creationId xmlns:a16="http://schemas.microsoft.com/office/drawing/2014/main" xmlns="" id="{C715F7C7-3954-BE4F-BDCA-7F486FCA9C5D}"/>
                  </a:ext>
                </a:extLst>
              </p:cNvPr>
              <p:cNvSpPr/>
              <p:nvPr/>
            </p:nvSpPr>
            <p:spPr>
              <a:xfrm rot="16200000">
                <a:off x="652678" y="4299076"/>
                <a:ext cx="290929" cy="250801"/>
              </a:xfrm>
              <a:prstGeom prst="triangl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iangle 95">
                <a:extLst>
                  <a:ext uri="{FF2B5EF4-FFF2-40B4-BE49-F238E27FC236}">
                    <a16:creationId xmlns:a16="http://schemas.microsoft.com/office/drawing/2014/main" xmlns="" id="{55E7CE5E-A38A-2C46-8990-1B7FDDBB1F55}"/>
                  </a:ext>
                </a:extLst>
              </p:cNvPr>
              <p:cNvSpPr/>
              <p:nvPr/>
            </p:nvSpPr>
            <p:spPr>
              <a:xfrm rot="5400000">
                <a:off x="903479" y="4295762"/>
                <a:ext cx="290929" cy="250801"/>
              </a:xfrm>
              <a:prstGeom prst="triangl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Graphic 96" descr="Tick">
              <a:extLst>
                <a:ext uri="{FF2B5EF4-FFF2-40B4-BE49-F238E27FC236}">
                  <a16:creationId xmlns:a16="http://schemas.microsoft.com/office/drawing/2014/main" xmlns="" id="{CBF33685-B49F-1D48-9E5D-A766CFDB533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82319" y="4748294"/>
              <a:ext cx="447397" cy="447397"/>
            </a:xfrm>
            <a:prstGeom prst="rect">
              <a:avLst/>
            </a:prstGeom>
          </p:spPr>
        </p:pic>
      </p:grpSp>
      <p:grpSp>
        <p:nvGrpSpPr>
          <p:cNvPr id="111" name="Group 110">
            <a:extLst>
              <a:ext uri="{FF2B5EF4-FFF2-40B4-BE49-F238E27FC236}">
                <a16:creationId xmlns:a16="http://schemas.microsoft.com/office/drawing/2014/main" xmlns="" id="{989B82BE-F36B-B647-BE4F-56126E83E372}"/>
              </a:ext>
            </a:extLst>
          </p:cNvPr>
          <p:cNvGrpSpPr/>
          <p:nvPr/>
        </p:nvGrpSpPr>
        <p:grpSpPr>
          <a:xfrm>
            <a:off x="8582608" y="4375910"/>
            <a:ext cx="1337004" cy="1000286"/>
            <a:chOff x="8831552" y="5031548"/>
            <a:chExt cx="761479" cy="569704"/>
          </a:xfrm>
        </p:grpSpPr>
        <p:grpSp>
          <p:nvGrpSpPr>
            <p:cNvPr id="103" name="Group 102">
              <a:extLst>
                <a:ext uri="{FF2B5EF4-FFF2-40B4-BE49-F238E27FC236}">
                  <a16:creationId xmlns:a16="http://schemas.microsoft.com/office/drawing/2014/main" xmlns="" id="{DDE21219-43CC-1746-BD85-B4DF71509250}"/>
                </a:ext>
              </a:extLst>
            </p:cNvPr>
            <p:cNvGrpSpPr/>
            <p:nvPr/>
          </p:nvGrpSpPr>
          <p:grpSpPr>
            <a:xfrm rot="16200000">
              <a:off x="8727873" y="5175739"/>
              <a:ext cx="501602" cy="294243"/>
              <a:chOff x="672742" y="4275698"/>
              <a:chExt cx="501602" cy="294243"/>
            </a:xfrm>
          </p:grpSpPr>
          <p:sp>
            <p:nvSpPr>
              <p:cNvPr id="104" name="Triangle 103">
                <a:extLst>
                  <a:ext uri="{FF2B5EF4-FFF2-40B4-BE49-F238E27FC236}">
                    <a16:creationId xmlns:a16="http://schemas.microsoft.com/office/drawing/2014/main" xmlns="" id="{8BA244AB-9BE8-CD47-8B67-2E15B60D5D0D}"/>
                  </a:ext>
                </a:extLst>
              </p:cNvPr>
              <p:cNvSpPr/>
              <p:nvPr/>
            </p:nvSpPr>
            <p:spPr>
              <a:xfrm rot="16200000">
                <a:off x="652678" y="4299076"/>
                <a:ext cx="290929" cy="250801"/>
              </a:xfrm>
              <a:prstGeom prst="triangl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iangle 104">
                <a:extLst>
                  <a:ext uri="{FF2B5EF4-FFF2-40B4-BE49-F238E27FC236}">
                    <a16:creationId xmlns:a16="http://schemas.microsoft.com/office/drawing/2014/main" xmlns="" id="{FEE4A10F-C79E-C141-A3C1-DF3FBC732C68}"/>
                  </a:ext>
                </a:extLst>
              </p:cNvPr>
              <p:cNvSpPr/>
              <p:nvPr/>
            </p:nvSpPr>
            <p:spPr>
              <a:xfrm rot="5400000">
                <a:off x="903479" y="4295762"/>
                <a:ext cx="290929" cy="250801"/>
              </a:xfrm>
              <a:prstGeom prst="triangl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Parallelogram 105">
              <a:extLst>
                <a:ext uri="{FF2B5EF4-FFF2-40B4-BE49-F238E27FC236}">
                  <a16:creationId xmlns:a16="http://schemas.microsoft.com/office/drawing/2014/main" xmlns="" id="{9E74DBED-246F-CB48-ABB1-CAA812FA9BA4}"/>
                </a:ext>
              </a:extLst>
            </p:cNvPr>
            <p:cNvSpPr/>
            <p:nvPr/>
          </p:nvSpPr>
          <p:spPr>
            <a:xfrm flipH="1">
              <a:off x="9019821" y="5031548"/>
              <a:ext cx="573210" cy="284447"/>
            </a:xfrm>
            <a:prstGeom prst="parallelogram">
              <a:avLst>
                <a:gd name="adj" fmla="val 56611"/>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arallelogram 106">
              <a:extLst>
                <a:ext uri="{FF2B5EF4-FFF2-40B4-BE49-F238E27FC236}">
                  <a16:creationId xmlns:a16="http://schemas.microsoft.com/office/drawing/2014/main" xmlns="" id="{4156C9A5-41B0-FC43-990D-072774289366}"/>
                </a:ext>
              </a:extLst>
            </p:cNvPr>
            <p:cNvSpPr/>
            <p:nvPr/>
          </p:nvSpPr>
          <p:spPr>
            <a:xfrm flipH="1" flipV="1">
              <a:off x="9019821" y="5316805"/>
              <a:ext cx="573210" cy="284447"/>
            </a:xfrm>
            <a:prstGeom prst="parallelogram">
              <a:avLst>
                <a:gd name="adj" fmla="val 56611"/>
              </a:avLst>
            </a:prstGeom>
            <a:solidFill>
              <a:srgbClr val="08515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Oval 109">
            <a:extLst>
              <a:ext uri="{FF2B5EF4-FFF2-40B4-BE49-F238E27FC236}">
                <a16:creationId xmlns:a16="http://schemas.microsoft.com/office/drawing/2014/main" xmlns="" id="{E4216DE3-DAB7-C546-8523-748FBC2C59DF}"/>
              </a:ext>
            </a:extLst>
          </p:cNvPr>
          <p:cNvSpPr/>
          <p:nvPr/>
        </p:nvSpPr>
        <p:spPr>
          <a:xfrm>
            <a:off x="558347" y="4250509"/>
            <a:ext cx="1226666" cy="1226666"/>
          </a:xfrm>
          <a:prstGeom prst="ellipse">
            <a:avLst/>
          </a:prstGeom>
          <a:solidFill>
            <a:srgbClr val="F15A2A">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xmlns="" id="{3649911B-E4B5-A945-8942-05B046210231}"/>
              </a:ext>
            </a:extLst>
          </p:cNvPr>
          <p:cNvSpPr/>
          <p:nvPr/>
        </p:nvSpPr>
        <p:spPr>
          <a:xfrm>
            <a:off x="410621" y="2445006"/>
            <a:ext cx="2553289" cy="307777"/>
          </a:xfrm>
          <a:prstGeom prst="rect">
            <a:avLst/>
          </a:prstGeom>
        </p:spPr>
        <p:txBody>
          <a:bodyPr wrap="square">
            <a:spAutoFit/>
          </a:bodyPr>
          <a:lstStyle/>
          <a:p>
            <a:pPr lvl="0" algn="ctr"/>
            <a:r>
              <a:rPr lang="pl-PL" sz="1400" b="1" dirty="0" smtClean="0">
                <a:solidFill>
                  <a:srgbClr val="085156"/>
                </a:solidFill>
              </a:rPr>
              <a:t>Ktoś prosi o transakcję</a:t>
            </a:r>
            <a:endParaRPr lang="en-IE" sz="1400" dirty="0">
              <a:solidFill>
                <a:srgbClr val="085156"/>
              </a:solidFill>
            </a:endParaRPr>
          </a:p>
        </p:txBody>
      </p:sp>
      <p:sp>
        <p:nvSpPr>
          <p:cNvPr id="114" name="Rectangle 113">
            <a:extLst>
              <a:ext uri="{FF2B5EF4-FFF2-40B4-BE49-F238E27FC236}">
                <a16:creationId xmlns:a16="http://schemas.microsoft.com/office/drawing/2014/main" xmlns="" id="{112B65F6-4CA7-8B4E-AB03-37F4F77AF3D4}"/>
              </a:ext>
            </a:extLst>
          </p:cNvPr>
          <p:cNvSpPr/>
          <p:nvPr/>
        </p:nvSpPr>
        <p:spPr>
          <a:xfrm>
            <a:off x="3273343" y="2181419"/>
            <a:ext cx="1684311" cy="1169551"/>
          </a:xfrm>
          <a:prstGeom prst="rect">
            <a:avLst/>
          </a:prstGeom>
          <a:noFill/>
        </p:spPr>
        <p:txBody>
          <a:bodyPr wrap="square">
            <a:spAutoFit/>
          </a:bodyPr>
          <a:lstStyle/>
          <a:p>
            <a:pPr lvl="0" algn="ctr"/>
            <a:r>
              <a:rPr lang="pl-PL" sz="1400" dirty="0" smtClean="0">
                <a:solidFill>
                  <a:srgbClr val="085156"/>
                </a:solidFill>
              </a:rPr>
              <a:t>Żądana transakcja jest rozgłaszana do sieci P2P składającej się z</a:t>
            </a:r>
            <a:r>
              <a:rPr lang="pl-PL" sz="1400" b="1" dirty="0" smtClean="0">
                <a:solidFill>
                  <a:srgbClr val="085156"/>
                </a:solidFill>
              </a:rPr>
              <a:t> komputerów, zwanych węzłami</a:t>
            </a:r>
            <a:endParaRPr lang="en-IE" sz="1400" b="1" dirty="0">
              <a:solidFill>
                <a:srgbClr val="085156"/>
              </a:solidFill>
            </a:endParaRPr>
          </a:p>
        </p:txBody>
      </p:sp>
      <p:sp>
        <p:nvSpPr>
          <p:cNvPr id="116" name="Rectangle 115">
            <a:extLst>
              <a:ext uri="{FF2B5EF4-FFF2-40B4-BE49-F238E27FC236}">
                <a16:creationId xmlns:a16="http://schemas.microsoft.com/office/drawing/2014/main" xmlns="" id="{865D369C-34EB-F34D-B711-F6EE954F7EEA}"/>
              </a:ext>
            </a:extLst>
          </p:cNvPr>
          <p:cNvSpPr/>
          <p:nvPr/>
        </p:nvSpPr>
        <p:spPr>
          <a:xfrm>
            <a:off x="7057384" y="2162346"/>
            <a:ext cx="2135326" cy="1615827"/>
          </a:xfrm>
          <a:prstGeom prst="rect">
            <a:avLst/>
          </a:prstGeom>
          <a:solidFill>
            <a:schemeClr val="bg1"/>
          </a:solidFill>
        </p:spPr>
        <p:txBody>
          <a:bodyPr wrap="square">
            <a:spAutoFit/>
          </a:bodyPr>
          <a:lstStyle/>
          <a:p>
            <a:pPr lvl="0"/>
            <a:r>
              <a:rPr lang="pl-PL" sz="2000" b="1" dirty="0" smtClean="0">
                <a:solidFill>
                  <a:srgbClr val="F15A2A"/>
                </a:solidFill>
              </a:rPr>
              <a:t>Potwierdzenie</a:t>
            </a:r>
            <a:endParaRPr lang="en-IE" sz="2000" b="1" dirty="0">
              <a:solidFill>
                <a:srgbClr val="F15A2A"/>
              </a:solidFill>
            </a:endParaRPr>
          </a:p>
          <a:p>
            <a:pPr lvl="0"/>
            <a:endParaRPr lang="en-IE" sz="900" b="1" dirty="0">
              <a:solidFill>
                <a:srgbClr val="F15A2A"/>
              </a:solidFill>
            </a:endParaRPr>
          </a:p>
          <a:p>
            <a:pPr lvl="0"/>
            <a:r>
              <a:rPr lang="pl-PL" sz="1400" dirty="0" smtClean="0"/>
              <a:t>Sieć </a:t>
            </a:r>
            <a:r>
              <a:rPr lang="pl-PL" sz="1400" dirty="0" smtClean="0"/>
              <a:t>węzłów</a:t>
            </a:r>
            <a:br>
              <a:rPr lang="pl-PL" sz="1400" dirty="0" smtClean="0"/>
            </a:br>
            <a:r>
              <a:rPr lang="pl-PL" sz="1400" b="1" dirty="0" smtClean="0">
                <a:solidFill>
                  <a:srgbClr val="F15A2A"/>
                </a:solidFill>
              </a:rPr>
              <a:t>Sprawdzanie poprawności transakcji i statusu użytkownika przy użyciu znanych algorytmów.</a:t>
            </a:r>
            <a:endParaRPr lang="en-IE" sz="1400" b="1" dirty="0">
              <a:solidFill>
                <a:srgbClr val="F15A2A"/>
              </a:solidFill>
            </a:endParaRPr>
          </a:p>
        </p:txBody>
      </p:sp>
      <p:sp>
        <p:nvSpPr>
          <p:cNvPr id="117" name="Rectangle 116">
            <a:extLst>
              <a:ext uri="{FF2B5EF4-FFF2-40B4-BE49-F238E27FC236}">
                <a16:creationId xmlns:a16="http://schemas.microsoft.com/office/drawing/2014/main" xmlns="" id="{A6EC6D5E-D50B-7E47-AC94-EB326720A51C}"/>
              </a:ext>
            </a:extLst>
          </p:cNvPr>
          <p:cNvSpPr/>
          <p:nvPr/>
        </p:nvSpPr>
        <p:spPr>
          <a:xfrm>
            <a:off x="10081484" y="4807187"/>
            <a:ext cx="1764008" cy="1600438"/>
          </a:xfrm>
          <a:prstGeom prst="rect">
            <a:avLst/>
          </a:prstGeom>
          <a:solidFill>
            <a:schemeClr val="bg1"/>
          </a:solidFill>
        </p:spPr>
        <p:txBody>
          <a:bodyPr wrap="square">
            <a:spAutoFit/>
          </a:bodyPr>
          <a:lstStyle/>
          <a:p>
            <a:pPr lvl="0" algn="ctr"/>
            <a:r>
              <a:rPr lang="pl-PL" sz="1400" dirty="0" smtClean="0">
                <a:solidFill>
                  <a:srgbClr val="085156"/>
                </a:solidFill>
              </a:rPr>
              <a:t>Po </a:t>
            </a:r>
            <a:r>
              <a:rPr lang="pl-PL" sz="1400" dirty="0" smtClean="0">
                <a:solidFill>
                  <a:srgbClr val="085156"/>
                </a:solidFill>
              </a:rPr>
              <a:t>zweryfikowaniu transakcja jest łączona z innymi transakcjami, </a:t>
            </a:r>
            <a:r>
              <a:rPr lang="pl-PL" sz="1400" b="1" dirty="0" smtClean="0">
                <a:solidFill>
                  <a:srgbClr val="085156"/>
                </a:solidFill>
              </a:rPr>
              <a:t>aby utworzyć nowy blok danych dla księgi głównej.</a:t>
            </a:r>
            <a:endParaRPr lang="en-IE" sz="1400" b="1" dirty="0">
              <a:solidFill>
                <a:srgbClr val="085156"/>
              </a:solidFill>
            </a:endParaRPr>
          </a:p>
        </p:txBody>
      </p:sp>
      <p:sp>
        <p:nvSpPr>
          <p:cNvPr id="118" name="Rectangle 117">
            <a:extLst>
              <a:ext uri="{FF2B5EF4-FFF2-40B4-BE49-F238E27FC236}">
                <a16:creationId xmlns:a16="http://schemas.microsoft.com/office/drawing/2014/main" xmlns="" id="{2390A2CC-AAEA-0741-A2A8-C28651FA6C20}"/>
              </a:ext>
            </a:extLst>
          </p:cNvPr>
          <p:cNvSpPr/>
          <p:nvPr/>
        </p:nvSpPr>
        <p:spPr>
          <a:xfrm>
            <a:off x="10532999" y="2220676"/>
            <a:ext cx="1312493" cy="1815882"/>
          </a:xfrm>
          <a:prstGeom prst="rect">
            <a:avLst/>
          </a:prstGeom>
          <a:noFill/>
        </p:spPr>
        <p:txBody>
          <a:bodyPr wrap="square">
            <a:spAutoFit/>
          </a:bodyPr>
          <a:lstStyle/>
          <a:p>
            <a:pPr lvl="0" algn="ctr"/>
            <a:r>
              <a:rPr lang="pl-PL" sz="1400" b="1" dirty="0" smtClean="0">
                <a:solidFill>
                  <a:srgbClr val="085156"/>
                </a:solidFill>
              </a:rPr>
              <a:t>Zweryfikowana </a:t>
            </a:r>
            <a:r>
              <a:rPr lang="pl-PL" sz="1400" b="1" dirty="0" smtClean="0">
                <a:solidFill>
                  <a:srgbClr val="085156"/>
                </a:solidFill>
              </a:rPr>
              <a:t>transakcja </a:t>
            </a:r>
            <a:r>
              <a:rPr lang="pl-PL" sz="1400" dirty="0" smtClean="0">
                <a:solidFill>
                  <a:srgbClr val="085156"/>
                </a:solidFill>
              </a:rPr>
              <a:t>może obejmować </a:t>
            </a:r>
            <a:r>
              <a:rPr lang="pl-PL" sz="1400" b="1" dirty="0" err="1" smtClean="0">
                <a:solidFill>
                  <a:srgbClr val="085156"/>
                </a:solidFill>
              </a:rPr>
              <a:t>kryptowalutę</a:t>
            </a:r>
            <a:r>
              <a:rPr lang="pl-PL" sz="1400" b="1" dirty="0" smtClean="0">
                <a:solidFill>
                  <a:srgbClr val="085156"/>
                </a:solidFill>
              </a:rPr>
              <a:t>, </a:t>
            </a:r>
            <a:r>
              <a:rPr lang="pl-PL" sz="1400" dirty="0" smtClean="0">
                <a:solidFill>
                  <a:srgbClr val="085156"/>
                </a:solidFill>
              </a:rPr>
              <a:t>umowy, zapisy lub inne </a:t>
            </a:r>
            <a:r>
              <a:rPr lang="pl-PL" sz="1400" dirty="0" smtClean="0">
                <a:solidFill>
                  <a:srgbClr val="085156"/>
                </a:solidFill>
              </a:rPr>
              <a:t>informacje.</a:t>
            </a:r>
            <a:endParaRPr lang="en-IE" sz="1400" dirty="0">
              <a:solidFill>
                <a:srgbClr val="085156"/>
              </a:solidFill>
            </a:endParaRPr>
          </a:p>
        </p:txBody>
      </p:sp>
      <p:sp>
        <p:nvSpPr>
          <p:cNvPr id="119" name="Rectangle 118">
            <a:extLst>
              <a:ext uri="{FF2B5EF4-FFF2-40B4-BE49-F238E27FC236}">
                <a16:creationId xmlns:a16="http://schemas.microsoft.com/office/drawing/2014/main" xmlns="" id="{AA184C6D-568D-4540-AC52-37F957C05E7F}"/>
              </a:ext>
            </a:extLst>
          </p:cNvPr>
          <p:cNvSpPr/>
          <p:nvPr/>
        </p:nvSpPr>
        <p:spPr>
          <a:xfrm>
            <a:off x="3688817" y="5272505"/>
            <a:ext cx="2855400" cy="738664"/>
          </a:xfrm>
          <a:prstGeom prst="rect">
            <a:avLst/>
          </a:prstGeom>
          <a:solidFill>
            <a:schemeClr val="bg1"/>
          </a:solidFill>
        </p:spPr>
        <p:txBody>
          <a:bodyPr wrap="square">
            <a:spAutoFit/>
          </a:bodyPr>
          <a:lstStyle/>
          <a:p>
            <a:pPr lvl="0" algn="ctr"/>
            <a:r>
              <a:rPr lang="pl-PL" sz="1400" b="1" dirty="0" smtClean="0">
                <a:solidFill>
                  <a:srgbClr val="085156"/>
                </a:solidFill>
              </a:rPr>
              <a:t>Nowy </a:t>
            </a:r>
            <a:r>
              <a:rPr lang="pl-PL" sz="1400" b="1" dirty="0" smtClean="0">
                <a:solidFill>
                  <a:srgbClr val="085156"/>
                </a:solidFill>
              </a:rPr>
              <a:t>blok jest następnie dodawany do istniejącego łańcucha bloków </a:t>
            </a:r>
            <a:r>
              <a:rPr lang="pl-PL" sz="1400" dirty="0" smtClean="0">
                <a:solidFill>
                  <a:srgbClr val="085156"/>
                </a:solidFill>
              </a:rPr>
              <a:t>w sposób trwały i niezmienny.</a:t>
            </a:r>
            <a:r>
              <a:rPr lang="en-IE" sz="1400" dirty="0" smtClean="0">
                <a:solidFill>
                  <a:srgbClr val="085156"/>
                </a:solidFill>
              </a:rPr>
              <a:t> </a:t>
            </a:r>
            <a:endParaRPr lang="en-IE" sz="1400" dirty="0">
              <a:solidFill>
                <a:srgbClr val="085156"/>
              </a:solidFill>
            </a:endParaRPr>
          </a:p>
        </p:txBody>
      </p:sp>
      <p:sp>
        <p:nvSpPr>
          <p:cNvPr id="120" name="Rectangle 119">
            <a:extLst>
              <a:ext uri="{FF2B5EF4-FFF2-40B4-BE49-F238E27FC236}">
                <a16:creationId xmlns:a16="http://schemas.microsoft.com/office/drawing/2014/main" xmlns="" id="{DB353731-8BAA-DD48-98A0-B684A6A1C926}"/>
              </a:ext>
            </a:extLst>
          </p:cNvPr>
          <p:cNvSpPr/>
          <p:nvPr/>
        </p:nvSpPr>
        <p:spPr>
          <a:xfrm>
            <a:off x="444463" y="347053"/>
            <a:ext cx="2785889" cy="523220"/>
          </a:xfrm>
          <a:prstGeom prst="rect">
            <a:avLst/>
          </a:prstGeom>
        </p:spPr>
        <p:txBody>
          <a:bodyPr wrap="square">
            <a:spAutoFit/>
          </a:bodyPr>
          <a:lstStyle/>
          <a:p>
            <a:pPr lvl="0"/>
            <a:r>
              <a:rPr lang="pl-PL" sz="2800" b="1" dirty="0" smtClean="0">
                <a:solidFill>
                  <a:srgbClr val="085156"/>
                </a:solidFill>
              </a:rPr>
              <a:t>JAK TO DZIAŁA?</a:t>
            </a:r>
            <a:endParaRPr lang="en-IE" sz="2800" dirty="0">
              <a:solidFill>
                <a:srgbClr val="085156"/>
              </a:solidFill>
            </a:endParaRPr>
          </a:p>
        </p:txBody>
      </p:sp>
      <p:sp>
        <p:nvSpPr>
          <p:cNvPr id="121" name="Rectangle 120">
            <a:extLst>
              <a:ext uri="{FF2B5EF4-FFF2-40B4-BE49-F238E27FC236}">
                <a16:creationId xmlns:a16="http://schemas.microsoft.com/office/drawing/2014/main" xmlns="" id="{A7FDA18C-F868-D54D-8D09-F89C24B6A603}"/>
              </a:ext>
            </a:extLst>
          </p:cNvPr>
          <p:cNvSpPr/>
          <p:nvPr/>
        </p:nvSpPr>
        <p:spPr>
          <a:xfrm>
            <a:off x="376401" y="5636882"/>
            <a:ext cx="1647919" cy="523220"/>
          </a:xfrm>
          <a:prstGeom prst="rect">
            <a:avLst/>
          </a:prstGeom>
        </p:spPr>
        <p:txBody>
          <a:bodyPr wrap="square">
            <a:spAutoFit/>
          </a:bodyPr>
          <a:lstStyle/>
          <a:p>
            <a:pPr lvl="0" algn="ctr"/>
            <a:r>
              <a:rPr lang="pl-PL" sz="1400" b="1" dirty="0" smtClean="0">
                <a:solidFill>
                  <a:srgbClr val="085156"/>
                </a:solidFill>
              </a:rPr>
              <a:t>Ukończenie </a:t>
            </a:r>
            <a:r>
              <a:rPr lang="pl-PL" sz="1400" dirty="0" smtClean="0">
                <a:solidFill>
                  <a:srgbClr val="085156"/>
                </a:solidFill>
              </a:rPr>
              <a:t>transakcji.</a:t>
            </a:r>
            <a:endParaRPr lang="en-IE" sz="1400" dirty="0">
              <a:solidFill>
                <a:srgbClr val="085156"/>
              </a:solidFill>
            </a:endParaRPr>
          </a:p>
        </p:txBody>
      </p:sp>
      <p:cxnSp>
        <p:nvCxnSpPr>
          <p:cNvPr id="126" name="Straight Connector 125">
            <a:extLst>
              <a:ext uri="{FF2B5EF4-FFF2-40B4-BE49-F238E27FC236}">
                <a16:creationId xmlns:a16="http://schemas.microsoft.com/office/drawing/2014/main" xmlns="" id="{95F2DD6D-5E1F-6547-98C2-26D88144B68C}"/>
              </a:ext>
            </a:extLst>
          </p:cNvPr>
          <p:cNvCxnSpPr>
            <a:cxnSpLocks/>
          </p:cNvCxnSpPr>
          <p:nvPr/>
        </p:nvCxnSpPr>
        <p:spPr>
          <a:xfrm flipH="1">
            <a:off x="6086481" y="2867420"/>
            <a:ext cx="841948" cy="0"/>
          </a:xfrm>
          <a:prstGeom prst="line">
            <a:avLst/>
          </a:prstGeom>
          <a:ln w="19050">
            <a:solidFill>
              <a:srgbClr val="F15A2A"/>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BC1CBCBB-5547-F045-A459-04C3E415DA07}"/>
              </a:ext>
            </a:extLst>
          </p:cNvPr>
          <p:cNvCxnSpPr>
            <a:cxnSpLocks/>
          </p:cNvCxnSpPr>
          <p:nvPr/>
        </p:nvCxnSpPr>
        <p:spPr>
          <a:xfrm flipV="1">
            <a:off x="6912586" y="2522133"/>
            <a:ext cx="0" cy="365391"/>
          </a:xfrm>
          <a:prstGeom prst="line">
            <a:avLst/>
          </a:prstGeom>
          <a:ln w="19050">
            <a:solidFill>
              <a:srgbClr val="F15A2A"/>
            </a:solidFill>
            <a:prstDash val="solid"/>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xmlns="" id="{B0ACFF60-8395-6F4C-9B0E-E65DCC27E8E7}"/>
              </a:ext>
            </a:extLst>
          </p:cNvPr>
          <p:cNvGrpSpPr/>
          <p:nvPr/>
        </p:nvGrpSpPr>
        <p:grpSpPr>
          <a:xfrm rot="10800000">
            <a:off x="6820563" y="2438621"/>
            <a:ext cx="2115372" cy="164592"/>
            <a:chOff x="2584644" y="1664208"/>
            <a:chExt cx="2115372" cy="164592"/>
          </a:xfrm>
        </p:grpSpPr>
        <p:cxnSp>
          <p:nvCxnSpPr>
            <p:cNvPr id="123" name="Straight Connector 122">
              <a:extLst>
                <a:ext uri="{FF2B5EF4-FFF2-40B4-BE49-F238E27FC236}">
                  <a16:creationId xmlns:a16="http://schemas.microsoft.com/office/drawing/2014/main" xmlns="" id="{8C329C03-C338-BF46-9566-5E3A377EE7AB}"/>
                </a:ext>
              </a:extLst>
            </p:cNvPr>
            <p:cNvCxnSpPr>
              <a:cxnSpLocks/>
            </p:cNvCxnSpPr>
            <p:nvPr/>
          </p:nvCxnSpPr>
          <p:spPr>
            <a:xfrm rot="10800000" flipH="1">
              <a:off x="2584644" y="1746504"/>
              <a:ext cx="1950780" cy="0"/>
            </a:xfrm>
            <a:prstGeom prst="line">
              <a:avLst/>
            </a:prstGeom>
            <a:ln w="19050">
              <a:solidFill>
                <a:srgbClr val="F15A2A"/>
              </a:solidFill>
              <a:prstDash val="solid"/>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xmlns="" id="{ABF3F647-34EB-254A-8D7B-6E393D1B76AC}"/>
                </a:ext>
              </a:extLst>
            </p:cNvPr>
            <p:cNvSpPr/>
            <p:nvPr/>
          </p:nvSpPr>
          <p:spPr>
            <a:xfrm>
              <a:off x="4535424" y="1664208"/>
              <a:ext cx="164592" cy="164592"/>
            </a:xfrm>
            <a:prstGeom prst="ellipse">
              <a:avLst/>
            </a:prstGeom>
            <a:solidFill>
              <a:schemeClr val="bg1"/>
            </a:solidFill>
            <a:ln w="19050">
              <a:solidFill>
                <a:srgbClr val="F15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テキスト プレースホルダー 36">
            <a:extLst>
              <a:ext uri="{FF2B5EF4-FFF2-40B4-BE49-F238E27FC236}">
                <a16:creationId xmlns:a16="http://schemas.microsoft.com/office/drawing/2014/main" xmlns="" id="{F8057FC8-9AA5-0B41-916D-7CF9A640BE3F}"/>
              </a:ext>
            </a:extLst>
          </p:cNvPr>
          <p:cNvSpPr txBox="1">
            <a:spLocks/>
          </p:cNvSpPr>
          <p:nvPr/>
        </p:nvSpPr>
        <p:spPr bwMode="auto">
          <a:xfrm>
            <a:off x="0" y="6415025"/>
            <a:ext cx="12192000"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86355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xmlns="" id="{E99A4937-6944-46E6-8E98-8E859A4C0C99}"/>
              </a:ext>
            </a:extLst>
          </p:cNvPr>
          <p:cNvSpPr txBox="1">
            <a:spLocks/>
          </p:cNvSpPr>
          <p:nvPr/>
        </p:nvSpPr>
        <p:spPr>
          <a:xfrm>
            <a:off x="397747" y="158499"/>
            <a:ext cx="9205040" cy="857158"/>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pl-PL" sz="4000" b="1" dirty="0" smtClean="0"/>
              <a:t>WYKORZYSTANIE W REALNYM ŚWIECIE</a:t>
            </a:r>
            <a:endParaRPr lang="en-US" sz="4000" b="1" dirty="0"/>
          </a:p>
        </p:txBody>
      </p:sp>
      <p:sp>
        <p:nvSpPr>
          <p:cNvPr id="5" name="テキスト プレースホルダー 36">
            <a:extLst>
              <a:ext uri="{FF2B5EF4-FFF2-40B4-BE49-F238E27FC236}">
                <a16:creationId xmlns:a16="http://schemas.microsoft.com/office/drawing/2014/main" xmlns="" id="{072DC12A-3945-4416-A68F-3BF34F85C58B}"/>
              </a:ext>
            </a:extLst>
          </p:cNvPr>
          <p:cNvSpPr txBox="1">
            <a:spLocks/>
          </p:cNvSpPr>
          <p:nvPr/>
        </p:nvSpPr>
        <p:spPr bwMode="auto">
          <a:xfrm>
            <a:off x="404928" y="1886232"/>
            <a:ext cx="9369256" cy="1718664"/>
          </a:xfrm>
          <a:prstGeom prst="rect">
            <a:avLst/>
          </a:prstGeom>
          <a:solidFill>
            <a:srgbClr val="95D600"/>
          </a:solidFill>
          <a:ln>
            <a:noFill/>
          </a:ln>
        </p:spPr>
        <p:txBody>
          <a:bodyPr vert="horz" lIns="91440" tIns="45720" rIns="91440" bIns="45720" rtlCol="0">
            <a:noAutofit/>
          </a:bodyPr>
          <a:lstStyle>
            <a:lvl1pPr marL="342900" indent="-342900" algn="l" defTabSz="914400" rtl="0" eaLnBrk="1" latinLnBrk="0" hangingPunct="1">
              <a:lnSpc>
                <a:spcPct val="90000"/>
              </a:lnSpc>
              <a:spcBef>
                <a:spcPct val="20000"/>
              </a:spcBef>
              <a:buClr>
                <a:srgbClr val="95D600"/>
              </a:buClr>
              <a:buFont typeface="Arial" charset="0"/>
              <a:buChar char="•"/>
              <a:defRPr sz="3200" kern="1200">
                <a:solidFill>
                  <a:schemeClr val="tx1"/>
                </a:solidFill>
                <a:latin typeface="Lucida Grande" charset="0"/>
                <a:ea typeface="MS PGothic" charset="-128"/>
                <a:cs typeface="Geneva" charset="0"/>
              </a:defRPr>
            </a:lvl1pPr>
            <a:lvl2pPr marL="742950" indent="-285750" algn="ctr" defTabSz="914400" rtl="0" eaLnBrk="1" latinLnBrk="0" hangingPunct="1">
              <a:lnSpc>
                <a:spcPct val="90000"/>
              </a:lnSpc>
              <a:spcBef>
                <a:spcPct val="20000"/>
              </a:spcBef>
              <a:buFont typeface="Arial"/>
              <a:buChar char="–"/>
              <a:defRPr sz="2800" kern="1200">
                <a:solidFill>
                  <a:schemeClr val="tx1"/>
                </a:solidFill>
                <a:latin typeface="Lucida Grande" charset="0"/>
                <a:ea typeface="Geneva" charset="0"/>
                <a:cs typeface="Geneva" charset="0"/>
              </a:defRPr>
            </a:lvl2pPr>
            <a:lvl3pPr marL="1143000" indent="-228600" algn="ctr" defTabSz="914400" rtl="0" eaLnBrk="1" latinLnBrk="0" hangingPunct="1">
              <a:lnSpc>
                <a:spcPct val="90000"/>
              </a:lnSpc>
              <a:spcBef>
                <a:spcPct val="20000"/>
              </a:spcBef>
              <a:buFont typeface="Arial"/>
              <a:buChar char="•"/>
              <a:defRPr sz="2400" kern="1200">
                <a:solidFill>
                  <a:schemeClr val="tx1"/>
                </a:solidFill>
                <a:latin typeface="Lucida Grande" charset="0"/>
                <a:ea typeface="Geneva" charset="0"/>
                <a:cs typeface="Geneva" charset="0"/>
              </a:defRPr>
            </a:lvl3pPr>
            <a:lvl4pPr marL="16002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4pPr>
            <a:lvl5pPr marL="2057400" indent="-228600" algn="ctr" defTabSz="914400" rtl="0" eaLnBrk="1" latinLnBrk="0" hangingPunct="1">
              <a:lnSpc>
                <a:spcPct val="90000"/>
              </a:lnSpc>
              <a:spcBef>
                <a:spcPct val="20000"/>
              </a:spcBef>
              <a:buFont typeface="Arial"/>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lnSpc>
                <a:spcPct val="90000"/>
              </a:lnSpc>
              <a:spcBef>
                <a:spcPct val="20000"/>
              </a:spcBef>
              <a:spcAft>
                <a:spcPct val="0"/>
              </a:spcAft>
              <a:buFont typeface="Arial"/>
              <a:buChar char="»"/>
              <a:defRPr sz="2000" kern="1200">
                <a:solidFill>
                  <a:schemeClr val="tx1"/>
                </a:solidFill>
                <a:latin typeface="Lucida Grande" charset="0"/>
                <a:ea typeface="Geneva" charset="0"/>
                <a:cs typeface="Geneva" charset="0"/>
              </a:defRPr>
            </a:lvl9pPr>
          </a:lstStyle>
          <a:p>
            <a:pPr marL="0" indent="0">
              <a:spcBef>
                <a:spcPts val="0"/>
              </a:spcBef>
              <a:buNone/>
              <a:tabLst>
                <a:tab pos="4084638" algn="l"/>
              </a:tabLst>
            </a:pPr>
            <a:r>
              <a:rPr lang="pl-PL" sz="2400" dirty="0" smtClean="0">
                <a:solidFill>
                  <a:srgbClr val="085156"/>
                </a:solidFill>
                <a:latin typeface="+mn-lt"/>
              </a:rPr>
              <a:t>Ma </a:t>
            </a:r>
            <a:r>
              <a:rPr lang="pl-PL" sz="2400" dirty="0" smtClean="0">
                <a:solidFill>
                  <a:srgbClr val="085156"/>
                </a:solidFill>
                <a:latin typeface="+mn-lt"/>
              </a:rPr>
              <a:t>projekty oparte na </a:t>
            </a:r>
            <a:r>
              <a:rPr lang="pl-PL" sz="2400" dirty="0" err="1" smtClean="0">
                <a:solidFill>
                  <a:srgbClr val="085156"/>
                </a:solidFill>
                <a:latin typeface="+mn-lt"/>
              </a:rPr>
              <a:t>blockchain</a:t>
            </a:r>
            <a:r>
              <a:rPr lang="pl-PL" sz="2400" dirty="0" smtClean="0">
                <a:solidFill>
                  <a:srgbClr val="085156"/>
                </a:solidFill>
                <a:latin typeface="+mn-lt"/>
              </a:rPr>
              <a:t> dla logistyki morskiej w celu zbadania potencjalnych oszczędności kosztów. Wynika to z wydatków na weryfikację dokumentów przewozowych, która jest czasem bardziej kosztowna niż wysyłka. </a:t>
            </a:r>
            <a:r>
              <a:rPr lang="pl-PL" sz="2400" dirty="0" smtClean="0">
                <a:solidFill>
                  <a:srgbClr val="085156"/>
                </a:solidFill>
                <a:latin typeface="+mn-lt"/>
              </a:rPr>
              <a:t>Ten kosztowny proces obejmuje ponad 200 osób, w tym agentów, urzędników państwowych i </a:t>
            </a:r>
            <a:r>
              <a:rPr lang="pl-PL" sz="2400" dirty="0" smtClean="0">
                <a:solidFill>
                  <a:srgbClr val="085156"/>
                </a:solidFill>
                <a:latin typeface="+mn-lt"/>
              </a:rPr>
              <a:t>agencje.</a:t>
            </a:r>
            <a:endParaRPr lang="pl-PL" sz="2400" dirty="0" smtClean="0">
              <a:solidFill>
                <a:srgbClr val="085156"/>
              </a:solidFill>
              <a:latin typeface="+mn-lt"/>
            </a:endParaRPr>
          </a:p>
          <a:p>
            <a:pPr marL="0" indent="0">
              <a:spcBef>
                <a:spcPts val="0"/>
              </a:spcBef>
              <a:buNone/>
              <a:tabLst>
                <a:tab pos="4084638" algn="l"/>
              </a:tabLst>
            </a:pPr>
            <a:endParaRPr lang="en-US" sz="2400" dirty="0">
              <a:solidFill>
                <a:srgbClr val="085156"/>
              </a:solidFill>
              <a:latin typeface="+mn-lt"/>
            </a:endParaRPr>
          </a:p>
        </p:txBody>
      </p:sp>
      <p:sp>
        <p:nvSpPr>
          <p:cNvPr id="7" name="TextBox 6"/>
          <p:cNvSpPr txBox="1"/>
          <p:nvPr/>
        </p:nvSpPr>
        <p:spPr>
          <a:xfrm>
            <a:off x="404928" y="3768405"/>
            <a:ext cx="2069523" cy="553998"/>
          </a:xfrm>
          <a:prstGeom prst="rect">
            <a:avLst/>
          </a:prstGeom>
          <a:noFill/>
        </p:spPr>
        <p:txBody>
          <a:bodyPr wrap="square" rtlCol="0">
            <a:spAutoFit/>
          </a:bodyPr>
          <a:lstStyle/>
          <a:p>
            <a:r>
              <a:rPr lang="en-IE" sz="3000" dirty="0">
                <a:solidFill>
                  <a:srgbClr val="FFD700"/>
                </a:solidFill>
              </a:rPr>
              <a:t>DeBeers</a:t>
            </a:r>
            <a:endParaRPr lang="es-ES_tradnl" sz="3000" dirty="0">
              <a:solidFill>
                <a:srgbClr val="FFD700"/>
              </a:solidFill>
            </a:endParaRPr>
          </a:p>
        </p:txBody>
      </p:sp>
      <p:sp>
        <p:nvSpPr>
          <p:cNvPr id="8" name="TextBox 7"/>
          <p:cNvSpPr txBox="1"/>
          <p:nvPr/>
        </p:nvSpPr>
        <p:spPr>
          <a:xfrm>
            <a:off x="519193" y="4386883"/>
            <a:ext cx="3910515" cy="1200329"/>
          </a:xfrm>
          <a:prstGeom prst="rect">
            <a:avLst/>
          </a:prstGeom>
          <a:solidFill>
            <a:srgbClr val="FFD700"/>
          </a:solidFill>
        </p:spPr>
        <p:txBody>
          <a:bodyPr wrap="square" rtlCol="0">
            <a:spAutoFit/>
          </a:bodyPr>
          <a:lstStyle/>
          <a:p>
            <a:r>
              <a:rPr lang="pl-PL" sz="2400" dirty="0" smtClean="0"/>
              <a:t>Wykorzystuje </a:t>
            </a:r>
            <a:r>
              <a:rPr lang="pl-PL" sz="2400" dirty="0" smtClean="0"/>
              <a:t>technologię do śledzenia importu i sprzedaży diamentów.</a:t>
            </a:r>
            <a:endParaRPr lang="en-IE" sz="2400" dirty="0"/>
          </a:p>
        </p:txBody>
      </p:sp>
      <p:sp>
        <p:nvSpPr>
          <p:cNvPr id="9" name="TextBox 8"/>
          <p:cNvSpPr txBox="1"/>
          <p:nvPr/>
        </p:nvSpPr>
        <p:spPr>
          <a:xfrm>
            <a:off x="5000267" y="4796677"/>
            <a:ext cx="5754867" cy="1569660"/>
          </a:xfrm>
          <a:prstGeom prst="rect">
            <a:avLst/>
          </a:prstGeom>
          <a:solidFill>
            <a:srgbClr val="ED2891"/>
          </a:solidFill>
        </p:spPr>
        <p:txBody>
          <a:bodyPr wrap="square" rtlCol="0">
            <a:spAutoFit/>
          </a:bodyPr>
          <a:lstStyle/>
          <a:p>
            <a:r>
              <a:rPr lang="pl-PL" sz="2400" dirty="0" smtClean="0"/>
              <a:t>D</a:t>
            </a:r>
            <a:r>
              <a:rPr lang="pl-PL" sz="2400" dirty="0" smtClean="0"/>
              <a:t>zięki </a:t>
            </a:r>
            <a:r>
              <a:rPr lang="pl-PL" sz="2400" dirty="0" smtClean="0"/>
              <a:t>technologii </a:t>
            </a:r>
            <a:r>
              <a:rPr lang="pl-PL" sz="2400" dirty="0" err="1" smtClean="0"/>
              <a:t>blockchain</a:t>
            </a:r>
            <a:r>
              <a:rPr lang="pl-PL" sz="2400" dirty="0" smtClean="0"/>
              <a:t>, jeśli coś jest zanieczyszczone, możesz teraz niszczyć konkretne partie, a nie wszystko, co było wcześniej normalną praktyką</a:t>
            </a:r>
            <a:r>
              <a:rPr lang="pl-PL" sz="2400" dirty="0" smtClean="0"/>
              <a:t>.</a:t>
            </a:r>
            <a:endParaRPr lang="en-IE" sz="2400" dirty="0"/>
          </a:p>
        </p:txBody>
      </p:sp>
      <p:sp>
        <p:nvSpPr>
          <p:cNvPr id="10" name="TextBox 9"/>
          <p:cNvSpPr txBox="1"/>
          <p:nvPr/>
        </p:nvSpPr>
        <p:spPr>
          <a:xfrm>
            <a:off x="5000267" y="4045404"/>
            <a:ext cx="5754867" cy="553998"/>
          </a:xfrm>
          <a:prstGeom prst="rect">
            <a:avLst/>
          </a:prstGeom>
          <a:noFill/>
        </p:spPr>
        <p:txBody>
          <a:bodyPr wrap="square" rtlCol="0">
            <a:spAutoFit/>
          </a:bodyPr>
          <a:lstStyle/>
          <a:p>
            <a:r>
              <a:rPr lang="pl-PL" sz="3000" dirty="0" smtClean="0">
                <a:solidFill>
                  <a:srgbClr val="ED2891"/>
                </a:solidFill>
              </a:rPr>
              <a:t>I</a:t>
            </a:r>
            <a:r>
              <a:rPr lang="pl-PL" sz="3000" dirty="0" smtClean="0">
                <a:solidFill>
                  <a:srgbClr val="ED2891"/>
                </a:solidFill>
              </a:rPr>
              <a:t>dentyfikowalność </a:t>
            </a:r>
            <a:r>
              <a:rPr lang="pl-PL" sz="3000" dirty="0" smtClean="0">
                <a:solidFill>
                  <a:srgbClr val="ED2891"/>
                </a:solidFill>
              </a:rPr>
              <a:t>od pola do stołu</a:t>
            </a:r>
            <a:endParaRPr lang="es-ES_tradnl" sz="3000" dirty="0">
              <a:solidFill>
                <a:srgbClr val="ED2891"/>
              </a:solidFill>
            </a:endParaRPr>
          </a:p>
        </p:txBody>
      </p:sp>
      <p:sp>
        <p:nvSpPr>
          <p:cNvPr id="2" name="Rectangle 1">
            <a:extLst>
              <a:ext uri="{FF2B5EF4-FFF2-40B4-BE49-F238E27FC236}">
                <a16:creationId xmlns:a16="http://schemas.microsoft.com/office/drawing/2014/main" xmlns="" id="{92FDB0C4-FFE4-414E-A147-28639E078363}"/>
              </a:ext>
            </a:extLst>
          </p:cNvPr>
          <p:cNvSpPr/>
          <p:nvPr/>
        </p:nvSpPr>
        <p:spPr>
          <a:xfrm>
            <a:off x="397747" y="1299786"/>
            <a:ext cx="1341842" cy="553998"/>
          </a:xfrm>
          <a:prstGeom prst="rect">
            <a:avLst/>
          </a:prstGeom>
        </p:spPr>
        <p:txBody>
          <a:bodyPr wrap="none">
            <a:spAutoFit/>
          </a:bodyPr>
          <a:lstStyle/>
          <a:p>
            <a:pPr>
              <a:tabLst>
                <a:tab pos="4084638" algn="l"/>
              </a:tabLst>
            </a:pPr>
            <a:r>
              <a:rPr lang="en-IE" sz="3000" dirty="0">
                <a:solidFill>
                  <a:srgbClr val="95D600"/>
                </a:solidFill>
              </a:rPr>
              <a:t>Maersk</a:t>
            </a:r>
          </a:p>
        </p:txBody>
      </p:sp>
      <p:sp>
        <p:nvSpPr>
          <p:cNvPr id="11" name="Rectangle 10">
            <a:extLst>
              <a:ext uri="{FF2B5EF4-FFF2-40B4-BE49-F238E27FC236}">
                <a16:creationId xmlns:a16="http://schemas.microsoft.com/office/drawing/2014/main" xmlns="" id="{2AD8ED30-0747-4A9C-8CC6-A7604FE2D395}"/>
              </a:ext>
            </a:extLst>
          </p:cNvPr>
          <p:cNvSpPr/>
          <p:nvPr/>
        </p:nvSpPr>
        <p:spPr>
          <a:xfrm>
            <a:off x="508864" y="6218116"/>
            <a:ext cx="2938625" cy="246221"/>
          </a:xfrm>
          <a:prstGeom prst="rect">
            <a:avLst/>
          </a:prstGeom>
        </p:spPr>
        <p:txBody>
          <a:bodyPr wrap="none">
            <a:spAutoFit/>
          </a:bodyPr>
          <a:lstStyle/>
          <a:p>
            <a:r>
              <a:rPr lang="pl-PL" sz="1000" dirty="0" smtClean="0">
                <a:solidFill>
                  <a:srgbClr val="333333"/>
                </a:solidFill>
                <a:latin typeface="+mj-lt"/>
              </a:rPr>
              <a:t>Źródło</a:t>
            </a:r>
            <a:r>
              <a:rPr lang="en-IE" sz="1000" dirty="0" smtClean="0">
                <a:solidFill>
                  <a:srgbClr val="333333"/>
                </a:solidFill>
                <a:latin typeface="+mj-lt"/>
              </a:rPr>
              <a:t>: </a:t>
            </a:r>
            <a:r>
              <a:rPr lang="en-IE" sz="1000" dirty="0">
                <a:solidFill>
                  <a:srgbClr val="333333"/>
                </a:solidFill>
                <a:latin typeface="+mj-lt"/>
                <a:hlinkClick r:id="rId2"/>
              </a:rPr>
              <a:t>Walker - Blockchain: Real-World Applications </a:t>
            </a:r>
            <a:endParaRPr lang="en-IE" sz="1000" i="0" dirty="0">
              <a:solidFill>
                <a:srgbClr val="333333"/>
              </a:solidFill>
              <a:effectLst/>
              <a:latin typeface="+mj-lt"/>
            </a:endParaRPr>
          </a:p>
        </p:txBody>
      </p:sp>
    </p:spTree>
    <p:extLst>
      <p:ext uri="{BB962C8B-B14F-4D97-AF65-F5344CB8AC3E}">
        <p14:creationId xmlns:p14="http://schemas.microsoft.com/office/powerpoint/2010/main" xmlns="" val="1721271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99A4937-6944-46E6-8E98-8E859A4C0C99}"/>
              </a:ext>
            </a:extLst>
          </p:cNvPr>
          <p:cNvSpPr txBox="1">
            <a:spLocks/>
          </p:cNvSpPr>
          <p:nvPr/>
        </p:nvSpPr>
        <p:spPr>
          <a:xfrm>
            <a:off x="397747" y="158499"/>
            <a:ext cx="9205040" cy="857158"/>
          </a:xfrm>
          <a:prstGeom prst="rect">
            <a:avLst/>
          </a:prstGeom>
          <a:solidFill>
            <a:schemeClr val="bg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en-US" b="1" dirty="0"/>
              <a:t>4. </a:t>
            </a:r>
            <a:r>
              <a:rPr lang="pl-PL" b="1" dirty="0" smtClean="0"/>
              <a:t>KORZYŚCI Z DANYCH DLA BIZNESU</a:t>
            </a:r>
            <a:endParaRPr lang="en-US" b="1" dirty="0"/>
          </a:p>
        </p:txBody>
      </p:sp>
      <p:sp>
        <p:nvSpPr>
          <p:cNvPr id="2" name="Rectangle 1"/>
          <p:cNvSpPr/>
          <p:nvPr/>
        </p:nvSpPr>
        <p:spPr>
          <a:xfrm>
            <a:off x="397747" y="1514679"/>
            <a:ext cx="8876882" cy="4832092"/>
          </a:xfrm>
          <a:prstGeom prst="rect">
            <a:avLst/>
          </a:prstGeom>
        </p:spPr>
        <p:txBody>
          <a:bodyPr wrap="square">
            <a:spAutoFit/>
          </a:bodyPr>
          <a:lstStyle/>
          <a:p>
            <a:pPr algn="just"/>
            <a:r>
              <a:rPr lang="pl-PL" sz="2800" dirty="0" smtClean="0">
                <a:solidFill>
                  <a:srgbClr val="085156"/>
                </a:solidFill>
                <a:ea typeface="Calibri" charset="0"/>
                <a:cs typeface="Times New Roman" charset="0"/>
              </a:rPr>
              <a:t>Znaczenie </a:t>
            </a:r>
            <a:r>
              <a:rPr lang="pl-PL" sz="2800" dirty="0" smtClean="0">
                <a:solidFill>
                  <a:srgbClr val="085156"/>
                </a:solidFill>
                <a:ea typeface="Calibri" charset="0"/>
                <a:cs typeface="Times New Roman" charset="0"/>
              </a:rPr>
              <a:t>dużych zbiorów danych nie zależy od tego, ile danych ma firma, ale w jaki sposób firma wykorzystuje zgromadzone dane</a:t>
            </a:r>
            <a:r>
              <a:rPr lang="pl-PL" sz="2800" dirty="0" smtClean="0">
                <a:solidFill>
                  <a:srgbClr val="085156"/>
                </a:solidFill>
                <a:ea typeface="Calibri" charset="0"/>
                <a:cs typeface="Times New Roman" charset="0"/>
              </a:rPr>
              <a:t>.</a:t>
            </a:r>
          </a:p>
          <a:p>
            <a:pPr algn="just"/>
            <a:endParaRPr lang="pl-PL" sz="2800" dirty="0" smtClean="0">
              <a:solidFill>
                <a:srgbClr val="085156"/>
              </a:solidFill>
              <a:ea typeface="Calibri" charset="0"/>
              <a:cs typeface="Times New Roman" charset="0"/>
            </a:endParaRPr>
          </a:p>
          <a:p>
            <a:pPr algn="just"/>
            <a:r>
              <a:rPr lang="pl-PL" sz="2800" dirty="0" smtClean="0">
                <a:solidFill>
                  <a:srgbClr val="085156"/>
                </a:solidFill>
                <a:ea typeface="Calibri" charset="0"/>
                <a:cs typeface="Times New Roman" charset="0"/>
              </a:rPr>
              <a:t>Możliwość </a:t>
            </a:r>
            <a:r>
              <a:rPr lang="pl-PL" sz="2800" dirty="0" smtClean="0">
                <a:solidFill>
                  <a:srgbClr val="085156"/>
                </a:solidFill>
                <a:ea typeface="Calibri" charset="0"/>
                <a:cs typeface="Times New Roman" charset="0"/>
              </a:rPr>
              <a:t>analizowania i przewidywania zachowań rynkowych i klientów dzięki </a:t>
            </a:r>
            <a:r>
              <a:rPr lang="pl-PL" sz="2800" dirty="0" smtClean="0">
                <a:solidFill>
                  <a:srgbClr val="085156"/>
                </a:solidFill>
                <a:ea typeface="Calibri" charset="0"/>
                <a:cs typeface="Times New Roman" charset="0"/>
              </a:rPr>
              <a:t>dużym zestawom danych stanowi </a:t>
            </a:r>
            <a:r>
              <a:rPr lang="pl-PL" sz="2800" dirty="0" smtClean="0">
                <a:solidFill>
                  <a:srgbClr val="085156"/>
                </a:solidFill>
                <a:ea typeface="Calibri" charset="0"/>
                <a:cs typeface="Times New Roman" charset="0"/>
              </a:rPr>
              <a:t>nową zmianę paradygmatu dla MŚP. </a:t>
            </a:r>
            <a:r>
              <a:rPr lang="pl-PL" sz="2800" dirty="0" smtClean="0">
                <a:solidFill>
                  <a:srgbClr val="085156"/>
                </a:solidFill>
                <a:ea typeface="Calibri" charset="0"/>
                <a:cs typeface="Times New Roman" charset="0"/>
              </a:rPr>
              <a:t/>
            </a:r>
            <a:br>
              <a:rPr lang="pl-PL" sz="2800" dirty="0" smtClean="0">
                <a:solidFill>
                  <a:srgbClr val="085156"/>
                </a:solidFill>
                <a:ea typeface="Calibri" charset="0"/>
                <a:cs typeface="Times New Roman" charset="0"/>
              </a:rPr>
            </a:br>
            <a:r>
              <a:rPr lang="pl-PL" sz="2800" dirty="0" smtClean="0">
                <a:solidFill>
                  <a:srgbClr val="085156"/>
                </a:solidFill>
                <a:ea typeface="Calibri" charset="0"/>
                <a:cs typeface="Times New Roman" charset="0"/>
              </a:rPr>
              <a:t>Po </a:t>
            </a:r>
            <a:r>
              <a:rPr lang="pl-PL" sz="2800" dirty="0" smtClean="0">
                <a:solidFill>
                  <a:srgbClr val="085156"/>
                </a:solidFill>
                <a:ea typeface="Calibri" charset="0"/>
                <a:cs typeface="Times New Roman" charset="0"/>
              </a:rPr>
              <a:t>prawidłowym wdrożeniu może zwiększyć elastyczność, produktywność, szybkość reakcji, przewidywanie i zdolność zaspokajania potrzeb klientów poprzez rejestrowanie martwych punktów i podejmowanie lepszych decyzji.</a:t>
            </a:r>
            <a:endParaRPr lang="en-US" sz="2800" dirty="0">
              <a:solidFill>
                <a:srgbClr val="085156"/>
              </a:solidFill>
              <a:ea typeface="Calibri" charset="0"/>
              <a:cs typeface="Times New Roman" charset="0"/>
            </a:endParaRPr>
          </a:p>
        </p:txBody>
      </p:sp>
      <p:sp>
        <p:nvSpPr>
          <p:cNvPr id="3" name="Rectangle 2">
            <a:extLst>
              <a:ext uri="{FF2B5EF4-FFF2-40B4-BE49-F238E27FC236}">
                <a16:creationId xmlns:a16="http://schemas.microsoft.com/office/drawing/2014/main" xmlns="" id="{2FE2763D-8FA8-49E6-B5DB-6A902D026609}"/>
              </a:ext>
            </a:extLst>
          </p:cNvPr>
          <p:cNvSpPr/>
          <p:nvPr/>
        </p:nvSpPr>
        <p:spPr>
          <a:xfrm>
            <a:off x="6227000" y="6316179"/>
            <a:ext cx="3028393" cy="246221"/>
          </a:xfrm>
          <a:prstGeom prst="rect">
            <a:avLst/>
          </a:prstGeom>
        </p:spPr>
        <p:txBody>
          <a:bodyPr wrap="none">
            <a:spAutoFit/>
          </a:bodyPr>
          <a:lstStyle/>
          <a:p>
            <a:r>
              <a:rPr lang="pl-PL" sz="1000" dirty="0" smtClean="0"/>
              <a:t>Źródło</a:t>
            </a:r>
            <a:r>
              <a:rPr lang="en-IE" sz="1000" dirty="0" smtClean="0"/>
              <a:t>: </a:t>
            </a:r>
            <a:r>
              <a:rPr lang="en-IE" sz="1000" dirty="0">
                <a:hlinkClick r:id="rId2"/>
              </a:rPr>
              <a:t>https://cyberleninka.org/article/n/696646.pdf</a:t>
            </a:r>
            <a:r>
              <a:rPr lang="en-IE" sz="1000" dirty="0"/>
              <a:t> </a:t>
            </a:r>
          </a:p>
        </p:txBody>
      </p:sp>
    </p:spTree>
    <p:extLst>
      <p:ext uri="{BB962C8B-B14F-4D97-AF65-F5344CB8AC3E}">
        <p14:creationId xmlns:p14="http://schemas.microsoft.com/office/powerpoint/2010/main" xmlns="" val="1965862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1F60B1-8D3B-4497-8968-8CFF8781D498}"/>
              </a:ext>
            </a:extLst>
          </p:cNvPr>
          <p:cNvSpPr>
            <a:spLocks noGrp="1"/>
          </p:cNvSpPr>
          <p:nvPr>
            <p:ph type="body" sz="quarter" idx="14"/>
          </p:nvPr>
        </p:nvSpPr>
        <p:spPr>
          <a:xfrm>
            <a:off x="487815" y="2288482"/>
            <a:ext cx="2088713" cy="745278"/>
          </a:xfrm>
        </p:spPr>
        <p:txBody>
          <a:bodyPr>
            <a:normAutofit fontScale="92500" lnSpcReduction="20000"/>
          </a:bodyPr>
          <a:lstStyle/>
          <a:p>
            <a:pPr algn="ctr"/>
            <a:r>
              <a:rPr lang="pl-PL" dirty="0" smtClean="0">
                <a:solidFill>
                  <a:schemeClr val="bg1"/>
                </a:solidFill>
              </a:rPr>
              <a:t>Wykrywanie oszustw </a:t>
            </a:r>
            <a:r>
              <a:rPr lang="en-IE" dirty="0" smtClean="0">
                <a:solidFill>
                  <a:schemeClr val="bg1"/>
                </a:solidFill>
              </a:rPr>
              <a:t>&gt;</a:t>
            </a:r>
            <a:endParaRPr lang="en-IE" dirty="0">
              <a:solidFill>
                <a:schemeClr val="bg1"/>
              </a:solidFill>
            </a:endParaRPr>
          </a:p>
        </p:txBody>
      </p:sp>
      <p:sp>
        <p:nvSpPr>
          <p:cNvPr id="3" name="Text Placeholder 2">
            <a:extLst>
              <a:ext uri="{FF2B5EF4-FFF2-40B4-BE49-F238E27FC236}">
                <a16:creationId xmlns:a16="http://schemas.microsoft.com/office/drawing/2014/main" xmlns="" id="{D2707092-8597-4C5F-935A-0CBFC57131F0}"/>
              </a:ext>
            </a:extLst>
          </p:cNvPr>
          <p:cNvSpPr>
            <a:spLocks noGrp="1"/>
          </p:cNvSpPr>
          <p:nvPr>
            <p:ph type="body" sz="quarter" idx="15"/>
          </p:nvPr>
        </p:nvSpPr>
        <p:spPr>
          <a:xfrm>
            <a:off x="2576528" y="1223229"/>
            <a:ext cx="2610962" cy="2130506"/>
          </a:xfrm>
        </p:spPr>
        <p:txBody>
          <a:bodyPr>
            <a:noAutofit/>
          </a:bodyPr>
          <a:lstStyle/>
          <a:p>
            <a:r>
              <a:rPr lang="en-US" sz="1600" dirty="0" err="1" smtClean="0">
                <a:solidFill>
                  <a:srgbClr val="085156"/>
                </a:solidFill>
              </a:rPr>
              <a:t>Wykrywanie</a:t>
            </a:r>
            <a:r>
              <a:rPr lang="en-US" sz="1600" dirty="0" smtClean="0">
                <a:solidFill>
                  <a:srgbClr val="085156"/>
                </a:solidFill>
              </a:rPr>
              <a:t> </a:t>
            </a:r>
            <a:r>
              <a:rPr lang="en-US" sz="1600" dirty="0" err="1" smtClean="0">
                <a:solidFill>
                  <a:srgbClr val="085156"/>
                </a:solidFill>
              </a:rPr>
              <a:t>numeru</a:t>
            </a:r>
            <a:r>
              <a:rPr lang="en-US" sz="1600" dirty="0" smtClean="0">
                <a:solidFill>
                  <a:srgbClr val="085156"/>
                </a:solidFill>
              </a:rPr>
              <a:t> </a:t>
            </a:r>
            <a:r>
              <a:rPr lang="en-US" sz="1600" dirty="0" err="1" smtClean="0">
                <a:solidFill>
                  <a:srgbClr val="085156"/>
                </a:solidFill>
              </a:rPr>
              <a:t>kierunkowego</a:t>
            </a:r>
            <a:endParaRPr lang="pl-PL" sz="1600" dirty="0" smtClean="0"/>
          </a:p>
          <a:p>
            <a:r>
              <a:rPr lang="en-US" sz="1600" dirty="0" err="1" smtClean="0">
                <a:solidFill>
                  <a:srgbClr val="085156"/>
                </a:solidFill>
              </a:rPr>
              <a:t>Wykrywanie</a:t>
            </a:r>
            <a:r>
              <a:rPr lang="en-US" sz="1600" dirty="0" smtClean="0">
                <a:solidFill>
                  <a:srgbClr val="085156"/>
                </a:solidFill>
              </a:rPr>
              <a:t> </a:t>
            </a:r>
            <a:r>
              <a:rPr lang="pl-PL" sz="1600" dirty="0" smtClean="0">
                <a:solidFill>
                  <a:srgbClr val="085156"/>
                </a:solidFill>
              </a:rPr>
              <a:t>zachowań niezgodnych z </a:t>
            </a:r>
            <a:r>
              <a:rPr lang="en-US" sz="1600" dirty="0" err="1" smtClean="0">
                <a:solidFill>
                  <a:srgbClr val="085156"/>
                </a:solidFill>
              </a:rPr>
              <a:t>nawykiem</a:t>
            </a:r>
            <a:endParaRPr lang="pl-PL" sz="1600" dirty="0" smtClean="0"/>
          </a:p>
          <a:p>
            <a:r>
              <a:rPr lang="en-US" sz="1600" dirty="0" err="1" smtClean="0">
                <a:solidFill>
                  <a:srgbClr val="085156"/>
                </a:solidFill>
              </a:rPr>
              <a:t>Fałszowanie</a:t>
            </a:r>
            <a:r>
              <a:rPr lang="en-US" sz="1600" dirty="0" smtClean="0">
                <a:solidFill>
                  <a:srgbClr val="085156"/>
                </a:solidFill>
              </a:rPr>
              <a:t> </a:t>
            </a:r>
            <a:r>
              <a:rPr lang="en-US" sz="1600" dirty="0" err="1" smtClean="0">
                <a:solidFill>
                  <a:srgbClr val="085156"/>
                </a:solidFill>
              </a:rPr>
              <a:t>poświadczeń</a:t>
            </a:r>
            <a:endParaRPr lang="pl-PL" sz="1600" dirty="0" smtClean="0"/>
          </a:p>
          <a:p>
            <a:r>
              <a:rPr lang="en-US" sz="1600" dirty="0" err="1" smtClean="0">
                <a:solidFill>
                  <a:srgbClr val="085156"/>
                </a:solidFill>
              </a:rPr>
              <a:t>Rozpoznawanie</a:t>
            </a:r>
            <a:r>
              <a:rPr lang="en-US" sz="1600" dirty="0" smtClean="0">
                <a:solidFill>
                  <a:srgbClr val="085156"/>
                </a:solidFill>
              </a:rPr>
              <a:t> </a:t>
            </a:r>
            <a:r>
              <a:rPr lang="en-US" sz="1600" dirty="0" err="1" smtClean="0">
                <a:solidFill>
                  <a:srgbClr val="085156"/>
                </a:solidFill>
              </a:rPr>
              <a:t>twarzy</a:t>
            </a:r>
            <a:endParaRPr lang="pl-PL" sz="1600" dirty="0" smtClean="0"/>
          </a:p>
          <a:p>
            <a:r>
              <a:rPr lang="en-US" sz="1600" dirty="0" err="1" smtClean="0">
                <a:solidFill>
                  <a:srgbClr val="085156"/>
                </a:solidFill>
              </a:rPr>
              <a:t>Analiza</a:t>
            </a:r>
            <a:r>
              <a:rPr lang="en-US" sz="1600" dirty="0" smtClean="0">
                <a:solidFill>
                  <a:srgbClr val="085156"/>
                </a:solidFill>
              </a:rPr>
              <a:t> </a:t>
            </a:r>
            <a:r>
              <a:rPr lang="en-US" sz="1600" dirty="0" err="1" smtClean="0">
                <a:solidFill>
                  <a:srgbClr val="085156"/>
                </a:solidFill>
              </a:rPr>
              <a:t>zagrożenia</a:t>
            </a:r>
            <a:r>
              <a:rPr lang="en-US" sz="1600" dirty="0" smtClean="0">
                <a:solidFill>
                  <a:srgbClr val="085156"/>
                </a:solidFill>
              </a:rPr>
              <a:t> </a:t>
            </a:r>
            <a:r>
              <a:rPr lang="en-US" sz="1600" dirty="0" err="1" smtClean="0">
                <a:solidFill>
                  <a:srgbClr val="085156"/>
                </a:solidFill>
              </a:rPr>
              <a:t>bezpieczeństwa</a:t>
            </a:r>
            <a:endParaRPr lang="en-IE" sz="1600" dirty="0"/>
          </a:p>
        </p:txBody>
      </p:sp>
      <p:sp>
        <p:nvSpPr>
          <p:cNvPr id="4" name="Text Placeholder 3">
            <a:extLst>
              <a:ext uri="{FF2B5EF4-FFF2-40B4-BE49-F238E27FC236}">
                <a16:creationId xmlns:a16="http://schemas.microsoft.com/office/drawing/2014/main" xmlns="" id="{B766B5A9-2832-47D3-A47F-F436334005D5}"/>
              </a:ext>
            </a:extLst>
          </p:cNvPr>
          <p:cNvSpPr>
            <a:spLocks noGrp="1"/>
          </p:cNvSpPr>
          <p:nvPr>
            <p:ph type="body" sz="quarter" idx="16"/>
          </p:nvPr>
        </p:nvSpPr>
        <p:spPr>
          <a:xfrm>
            <a:off x="9706707" y="2288482"/>
            <a:ext cx="2088713" cy="1223439"/>
          </a:xfrm>
        </p:spPr>
        <p:txBody>
          <a:bodyPr>
            <a:normAutofit fontScale="92500" lnSpcReduction="10000"/>
          </a:bodyPr>
          <a:lstStyle/>
          <a:p>
            <a:pPr algn="ctr"/>
            <a:r>
              <a:rPr lang="pl-PL" dirty="0" smtClean="0">
                <a:solidFill>
                  <a:schemeClr val="bg1"/>
                </a:solidFill>
              </a:rPr>
              <a:t>Prognozowanie obszaru awarii </a:t>
            </a:r>
            <a:r>
              <a:rPr lang="en-IE" dirty="0" smtClean="0">
                <a:solidFill>
                  <a:schemeClr val="bg1"/>
                </a:solidFill>
              </a:rPr>
              <a:t>&lt;</a:t>
            </a:r>
            <a:endParaRPr lang="en-IE" dirty="0">
              <a:solidFill>
                <a:schemeClr val="bg1"/>
              </a:solidFill>
            </a:endParaRPr>
          </a:p>
        </p:txBody>
      </p:sp>
      <p:sp>
        <p:nvSpPr>
          <p:cNvPr id="5" name="Text Placeholder 4">
            <a:extLst>
              <a:ext uri="{FF2B5EF4-FFF2-40B4-BE49-F238E27FC236}">
                <a16:creationId xmlns:a16="http://schemas.microsoft.com/office/drawing/2014/main" xmlns="" id="{320869DB-2D5A-414E-BDCC-AC61035DC27E}"/>
              </a:ext>
            </a:extLst>
          </p:cNvPr>
          <p:cNvSpPr>
            <a:spLocks noGrp="1"/>
          </p:cNvSpPr>
          <p:nvPr>
            <p:ph type="body" sz="quarter" idx="17"/>
          </p:nvPr>
        </p:nvSpPr>
        <p:spPr>
          <a:xfrm>
            <a:off x="7095745" y="2054573"/>
            <a:ext cx="2791420" cy="1469167"/>
          </a:xfrm>
        </p:spPr>
        <p:txBody>
          <a:bodyPr>
            <a:normAutofit fontScale="92500" lnSpcReduction="10000"/>
          </a:bodyPr>
          <a:lstStyle/>
          <a:p>
            <a:r>
              <a:rPr lang="pl-PL" dirty="0" smtClean="0"/>
              <a:t>Cykle naprawy maszyn</a:t>
            </a:r>
            <a:endParaRPr lang="en-IE" dirty="0"/>
          </a:p>
          <a:p>
            <a:r>
              <a:rPr lang="pl-PL" dirty="0" smtClean="0"/>
              <a:t>Nieoptymalna produkcja</a:t>
            </a:r>
            <a:endParaRPr lang="en-IE" dirty="0"/>
          </a:p>
          <a:p>
            <a:r>
              <a:rPr lang="pl-PL" dirty="0" smtClean="0"/>
              <a:t>Wzorce klientów</a:t>
            </a:r>
            <a:endParaRPr lang="en-IE" dirty="0"/>
          </a:p>
          <a:p>
            <a:endParaRPr lang="en-IE" dirty="0"/>
          </a:p>
        </p:txBody>
      </p:sp>
      <p:sp>
        <p:nvSpPr>
          <p:cNvPr id="6" name="Text Placeholder 5">
            <a:extLst>
              <a:ext uri="{FF2B5EF4-FFF2-40B4-BE49-F238E27FC236}">
                <a16:creationId xmlns:a16="http://schemas.microsoft.com/office/drawing/2014/main" xmlns="" id="{E2740E9D-E7EA-481B-9195-4C2EAEC02084}"/>
              </a:ext>
            </a:extLst>
          </p:cNvPr>
          <p:cNvSpPr>
            <a:spLocks noGrp="1"/>
          </p:cNvSpPr>
          <p:nvPr>
            <p:ph type="body" sz="quarter" idx="18"/>
          </p:nvPr>
        </p:nvSpPr>
        <p:spPr>
          <a:xfrm>
            <a:off x="2365300" y="3648372"/>
            <a:ext cx="2088713" cy="1790497"/>
          </a:xfrm>
        </p:spPr>
        <p:txBody>
          <a:bodyPr>
            <a:normAutofit/>
          </a:bodyPr>
          <a:lstStyle/>
          <a:p>
            <a:pPr algn="ctr"/>
            <a:r>
              <a:rPr lang="pl-PL" dirty="0" smtClean="0">
                <a:solidFill>
                  <a:schemeClr val="bg1"/>
                </a:solidFill>
              </a:rPr>
              <a:t>Obsługa klienta i sprzedaż </a:t>
            </a:r>
            <a:r>
              <a:rPr lang="en-IE" dirty="0" smtClean="0">
                <a:solidFill>
                  <a:schemeClr val="bg1"/>
                </a:solidFill>
              </a:rPr>
              <a:t>&lt;</a:t>
            </a:r>
            <a:endParaRPr lang="en-IE" dirty="0">
              <a:solidFill>
                <a:schemeClr val="bg1"/>
              </a:solidFill>
            </a:endParaRPr>
          </a:p>
        </p:txBody>
      </p:sp>
      <p:sp>
        <p:nvSpPr>
          <p:cNvPr id="7" name="Text Placeholder 6">
            <a:extLst>
              <a:ext uri="{FF2B5EF4-FFF2-40B4-BE49-F238E27FC236}">
                <a16:creationId xmlns:a16="http://schemas.microsoft.com/office/drawing/2014/main" xmlns="" id="{E7344872-BDE8-45FB-809C-40ABE5F21AB8}"/>
              </a:ext>
            </a:extLst>
          </p:cNvPr>
          <p:cNvSpPr>
            <a:spLocks noGrp="1"/>
          </p:cNvSpPr>
          <p:nvPr>
            <p:ph type="body" sz="quarter" idx="19"/>
          </p:nvPr>
        </p:nvSpPr>
        <p:spPr>
          <a:xfrm>
            <a:off x="68576" y="3648372"/>
            <a:ext cx="2507951" cy="2188644"/>
          </a:xfrm>
        </p:spPr>
        <p:txBody>
          <a:bodyPr>
            <a:noAutofit/>
          </a:bodyPr>
          <a:lstStyle/>
          <a:p>
            <a:r>
              <a:rPr lang="en-US" sz="1500" dirty="0" err="1" smtClean="0">
                <a:solidFill>
                  <a:srgbClr val="085156"/>
                </a:solidFill>
              </a:rPr>
              <a:t>Odpowiadanie</a:t>
            </a:r>
            <a:r>
              <a:rPr lang="en-US" sz="1500" dirty="0" smtClean="0">
                <a:solidFill>
                  <a:srgbClr val="085156"/>
                </a:solidFill>
              </a:rPr>
              <a:t> </a:t>
            </a:r>
            <a:r>
              <a:rPr lang="en-US" sz="1500" dirty="0" err="1" smtClean="0">
                <a:solidFill>
                  <a:srgbClr val="085156"/>
                </a:solidFill>
              </a:rPr>
              <a:t>na</a:t>
            </a:r>
            <a:r>
              <a:rPr lang="en-US" sz="1500" dirty="0" smtClean="0">
                <a:solidFill>
                  <a:srgbClr val="085156"/>
                </a:solidFill>
              </a:rPr>
              <a:t> </a:t>
            </a:r>
            <a:r>
              <a:rPr lang="en-US" sz="1500" dirty="0" err="1" smtClean="0">
                <a:solidFill>
                  <a:srgbClr val="085156"/>
                </a:solidFill>
              </a:rPr>
              <a:t>podstawowe</a:t>
            </a:r>
            <a:r>
              <a:rPr lang="en-US" sz="1500" dirty="0" smtClean="0">
                <a:solidFill>
                  <a:srgbClr val="085156"/>
                </a:solidFill>
              </a:rPr>
              <a:t> </a:t>
            </a:r>
            <a:r>
              <a:rPr lang="en-US" sz="1500" dirty="0" err="1" smtClean="0">
                <a:solidFill>
                  <a:srgbClr val="085156"/>
                </a:solidFill>
              </a:rPr>
              <a:t>pytania</a:t>
            </a:r>
            <a:endParaRPr lang="pl-PL" sz="1500" dirty="0" smtClean="0"/>
          </a:p>
          <a:p>
            <a:r>
              <a:rPr lang="en-US" sz="1500" dirty="0" err="1" smtClean="0">
                <a:solidFill>
                  <a:srgbClr val="085156"/>
                </a:solidFill>
              </a:rPr>
              <a:t>Prawidłowe</a:t>
            </a:r>
            <a:r>
              <a:rPr lang="en-US" sz="1500" dirty="0" smtClean="0">
                <a:solidFill>
                  <a:srgbClr val="085156"/>
                </a:solidFill>
              </a:rPr>
              <a:t> </a:t>
            </a:r>
            <a:r>
              <a:rPr lang="en-US" sz="1500" dirty="0" err="1" smtClean="0">
                <a:solidFill>
                  <a:srgbClr val="085156"/>
                </a:solidFill>
              </a:rPr>
              <a:t>przekierowanie</a:t>
            </a:r>
            <a:endParaRPr lang="pl-PL" sz="1500" dirty="0" smtClean="0"/>
          </a:p>
          <a:p>
            <a:r>
              <a:rPr lang="en-US" sz="1500" dirty="0" err="1" smtClean="0">
                <a:solidFill>
                  <a:srgbClr val="085156"/>
                </a:solidFill>
              </a:rPr>
              <a:t>Zautomatyzowany</a:t>
            </a:r>
            <a:r>
              <a:rPr lang="en-US" sz="1500" dirty="0" smtClean="0">
                <a:solidFill>
                  <a:srgbClr val="085156"/>
                </a:solidFill>
              </a:rPr>
              <a:t> marketing</a:t>
            </a:r>
            <a:endParaRPr lang="pl-PL" sz="1500" dirty="0" smtClean="0"/>
          </a:p>
          <a:p>
            <a:r>
              <a:rPr lang="en-US" sz="1500" dirty="0" err="1" smtClean="0">
                <a:solidFill>
                  <a:srgbClr val="085156"/>
                </a:solidFill>
              </a:rPr>
              <a:t>Upselling</a:t>
            </a:r>
            <a:endParaRPr lang="pl-PL" sz="1500" dirty="0" smtClean="0"/>
          </a:p>
          <a:p>
            <a:r>
              <a:rPr lang="pl-PL" sz="1500" dirty="0" smtClean="0">
                <a:solidFill>
                  <a:srgbClr val="085156"/>
                </a:solidFill>
              </a:rPr>
              <a:t>Rozwiązywanie </a:t>
            </a:r>
            <a:r>
              <a:rPr lang="pl-PL" sz="1500" dirty="0" smtClean="0">
                <a:solidFill>
                  <a:srgbClr val="085156"/>
                </a:solidFill>
              </a:rPr>
              <a:t>problemów specjalistycznych jest </a:t>
            </a:r>
            <a:r>
              <a:rPr lang="pl-PL" sz="1500" dirty="0" smtClean="0">
                <a:solidFill>
                  <a:srgbClr val="085156"/>
                </a:solidFill>
              </a:rPr>
              <a:t>szybsze</a:t>
            </a:r>
          </a:p>
          <a:p>
            <a:r>
              <a:rPr lang="en-US" sz="1500" dirty="0" err="1" smtClean="0">
                <a:solidFill>
                  <a:srgbClr val="085156"/>
                </a:solidFill>
              </a:rPr>
              <a:t>Skró</a:t>
            </a:r>
            <a:r>
              <a:rPr lang="pl-PL" sz="1500" dirty="0" err="1" smtClean="0">
                <a:solidFill>
                  <a:srgbClr val="085156"/>
                </a:solidFill>
              </a:rPr>
              <a:t>cony</a:t>
            </a:r>
            <a:r>
              <a:rPr lang="en-US" sz="1500" dirty="0" smtClean="0">
                <a:solidFill>
                  <a:srgbClr val="085156"/>
                </a:solidFill>
              </a:rPr>
              <a:t> </a:t>
            </a:r>
            <a:r>
              <a:rPr lang="en-US" sz="1500" dirty="0" err="1" smtClean="0">
                <a:solidFill>
                  <a:srgbClr val="085156"/>
                </a:solidFill>
              </a:rPr>
              <a:t>czas</a:t>
            </a:r>
            <a:r>
              <a:rPr lang="en-US" sz="1500" dirty="0" smtClean="0">
                <a:solidFill>
                  <a:srgbClr val="085156"/>
                </a:solidFill>
              </a:rPr>
              <a:t> </a:t>
            </a:r>
            <a:r>
              <a:rPr lang="pl-PL" sz="1500" dirty="0" smtClean="0">
                <a:solidFill>
                  <a:srgbClr val="085156"/>
                </a:solidFill>
              </a:rPr>
              <a:t>przy </a:t>
            </a:r>
            <a:r>
              <a:rPr lang="en-US" sz="1500" dirty="0" err="1" smtClean="0">
                <a:solidFill>
                  <a:srgbClr val="085156"/>
                </a:solidFill>
              </a:rPr>
              <a:t>telefonie</a:t>
            </a:r>
            <a:endParaRPr lang="pl-PL" sz="1500" dirty="0" smtClean="0"/>
          </a:p>
          <a:p>
            <a:r>
              <a:rPr lang="en-US" sz="1500" dirty="0" err="1" smtClean="0">
                <a:solidFill>
                  <a:srgbClr val="085156"/>
                </a:solidFill>
              </a:rPr>
              <a:t>Autorespondery</a:t>
            </a:r>
            <a:r>
              <a:rPr lang="en-US" sz="1500" dirty="0" smtClean="0">
                <a:solidFill>
                  <a:srgbClr val="085156"/>
                </a:solidFill>
              </a:rPr>
              <a:t> </a:t>
            </a:r>
            <a:r>
              <a:rPr lang="en-US" sz="1500" dirty="0" err="1" smtClean="0">
                <a:solidFill>
                  <a:srgbClr val="085156"/>
                </a:solidFill>
              </a:rPr>
              <a:t>i</a:t>
            </a:r>
            <a:r>
              <a:rPr lang="en-US" sz="1500" dirty="0" smtClean="0">
                <a:solidFill>
                  <a:srgbClr val="085156"/>
                </a:solidFill>
              </a:rPr>
              <a:t> </a:t>
            </a:r>
            <a:r>
              <a:rPr lang="en-US" sz="1500" dirty="0" err="1" smtClean="0">
                <a:solidFill>
                  <a:srgbClr val="085156"/>
                </a:solidFill>
              </a:rPr>
              <a:t>kontakty</a:t>
            </a:r>
            <a:endParaRPr lang="pl-PL" sz="1500" dirty="0" smtClean="0"/>
          </a:p>
          <a:p>
            <a:r>
              <a:rPr lang="en-US" sz="1500" dirty="0" err="1" smtClean="0">
                <a:solidFill>
                  <a:srgbClr val="085156"/>
                </a:solidFill>
              </a:rPr>
              <a:t>Logistyka</a:t>
            </a:r>
            <a:r>
              <a:rPr lang="en-US" sz="1500" dirty="0" smtClean="0">
                <a:solidFill>
                  <a:srgbClr val="085156"/>
                </a:solidFill>
              </a:rPr>
              <a:t> </a:t>
            </a:r>
            <a:r>
              <a:rPr lang="en-US" sz="1500" dirty="0" smtClean="0">
                <a:solidFill>
                  <a:srgbClr val="085156"/>
                </a:solidFill>
              </a:rPr>
              <a:t>- </a:t>
            </a:r>
            <a:r>
              <a:rPr lang="en-US" sz="1500" dirty="0" err="1" smtClean="0">
                <a:solidFill>
                  <a:srgbClr val="085156"/>
                </a:solidFill>
              </a:rPr>
              <a:t>zarządzanie</a:t>
            </a:r>
            <a:r>
              <a:rPr lang="en-US" sz="1500" dirty="0" smtClean="0">
                <a:solidFill>
                  <a:srgbClr val="085156"/>
                </a:solidFill>
              </a:rPr>
              <a:t> </a:t>
            </a:r>
            <a:r>
              <a:rPr lang="en-US" sz="1500" dirty="0" err="1" smtClean="0">
                <a:solidFill>
                  <a:srgbClr val="085156"/>
                </a:solidFill>
              </a:rPr>
              <a:t>magazynem</a:t>
            </a:r>
            <a:endParaRPr lang="pl-PL" sz="1500" dirty="0" smtClean="0">
              <a:solidFill>
                <a:srgbClr val="085156"/>
              </a:solidFill>
            </a:endParaRPr>
          </a:p>
          <a:p>
            <a:endParaRPr lang="en-IE" sz="1500" dirty="0"/>
          </a:p>
        </p:txBody>
      </p:sp>
      <p:sp>
        <p:nvSpPr>
          <p:cNvPr id="8" name="Text Placeholder 7">
            <a:extLst>
              <a:ext uri="{FF2B5EF4-FFF2-40B4-BE49-F238E27FC236}">
                <a16:creationId xmlns:a16="http://schemas.microsoft.com/office/drawing/2014/main" xmlns="" id="{9AFA266E-A3F2-4DA5-B6BA-54F1EA347B67}"/>
              </a:ext>
            </a:extLst>
          </p:cNvPr>
          <p:cNvSpPr>
            <a:spLocks noGrp="1"/>
          </p:cNvSpPr>
          <p:nvPr>
            <p:ph type="body" sz="quarter" idx="20"/>
          </p:nvPr>
        </p:nvSpPr>
        <p:spPr>
          <a:xfrm>
            <a:off x="7798452" y="4202280"/>
            <a:ext cx="2088713" cy="1089047"/>
          </a:xfrm>
        </p:spPr>
        <p:txBody>
          <a:bodyPr>
            <a:normAutofit fontScale="85000" lnSpcReduction="20000"/>
          </a:bodyPr>
          <a:lstStyle/>
          <a:p>
            <a:pPr algn="ctr"/>
            <a:r>
              <a:rPr lang="en-IE" dirty="0" err="1" smtClean="0">
                <a:solidFill>
                  <a:schemeClr val="bg1"/>
                </a:solidFill>
              </a:rPr>
              <a:t>Mas</a:t>
            </a:r>
            <a:r>
              <a:rPr lang="pl-PL" dirty="0" smtClean="0">
                <a:solidFill>
                  <a:schemeClr val="bg1"/>
                </a:solidFill>
              </a:rPr>
              <a:t>owy</a:t>
            </a:r>
            <a:r>
              <a:rPr lang="en-IE" dirty="0" smtClean="0">
                <a:solidFill>
                  <a:schemeClr val="bg1"/>
                </a:solidFill>
              </a:rPr>
              <a:t> </a:t>
            </a:r>
            <a:r>
              <a:rPr lang="pl-PL" dirty="0" smtClean="0">
                <a:solidFill>
                  <a:schemeClr val="bg1"/>
                </a:solidFill>
              </a:rPr>
              <a:t>m</a:t>
            </a:r>
            <a:r>
              <a:rPr lang="en-IE" dirty="0" err="1" smtClean="0">
                <a:solidFill>
                  <a:schemeClr val="bg1"/>
                </a:solidFill>
              </a:rPr>
              <a:t>onitoring</a:t>
            </a:r>
            <a:endParaRPr lang="en-IE" dirty="0">
              <a:solidFill>
                <a:schemeClr val="bg1"/>
              </a:solidFill>
            </a:endParaRPr>
          </a:p>
          <a:p>
            <a:pPr algn="ctr"/>
            <a:r>
              <a:rPr lang="en-IE" dirty="0">
                <a:solidFill>
                  <a:schemeClr val="bg1"/>
                </a:solidFill>
              </a:rPr>
              <a:t> &gt;</a:t>
            </a:r>
          </a:p>
        </p:txBody>
      </p:sp>
      <p:sp>
        <p:nvSpPr>
          <p:cNvPr id="9" name="Text Placeholder 8">
            <a:extLst>
              <a:ext uri="{FF2B5EF4-FFF2-40B4-BE49-F238E27FC236}">
                <a16:creationId xmlns:a16="http://schemas.microsoft.com/office/drawing/2014/main" xmlns="" id="{8889B95B-DA2B-4835-8BED-2D6C4CF12101}"/>
              </a:ext>
            </a:extLst>
          </p:cNvPr>
          <p:cNvSpPr>
            <a:spLocks noGrp="1"/>
          </p:cNvSpPr>
          <p:nvPr>
            <p:ph type="body" sz="quarter" idx="21"/>
          </p:nvPr>
        </p:nvSpPr>
        <p:spPr>
          <a:xfrm>
            <a:off x="9865402" y="3937242"/>
            <a:ext cx="2258021" cy="1610904"/>
          </a:xfrm>
        </p:spPr>
        <p:txBody>
          <a:bodyPr>
            <a:normAutofit fontScale="70000" lnSpcReduction="20000"/>
          </a:bodyPr>
          <a:lstStyle/>
          <a:p>
            <a:r>
              <a:rPr lang="pl-PL" dirty="0" smtClean="0"/>
              <a:t>Produkcja</a:t>
            </a:r>
            <a:endParaRPr lang="en-IE" dirty="0"/>
          </a:p>
          <a:p>
            <a:r>
              <a:rPr lang="pl-PL" dirty="0" smtClean="0"/>
              <a:t>Zdrowie pracowników</a:t>
            </a:r>
            <a:endParaRPr lang="en-IE" dirty="0"/>
          </a:p>
          <a:p>
            <a:r>
              <a:rPr lang="pl-PL" dirty="0" smtClean="0"/>
              <a:t>Szybkość obsługi klienta </a:t>
            </a:r>
          </a:p>
          <a:p>
            <a:r>
              <a:rPr lang="en-US" dirty="0" err="1" smtClean="0"/>
              <a:t>Koszty</a:t>
            </a:r>
            <a:r>
              <a:rPr lang="en-US" dirty="0" smtClean="0"/>
              <a:t> </a:t>
            </a:r>
            <a:r>
              <a:rPr lang="en-US" dirty="0" err="1" smtClean="0"/>
              <a:t>pozyskania</a:t>
            </a:r>
            <a:endParaRPr lang="en-IE" dirty="0"/>
          </a:p>
        </p:txBody>
      </p:sp>
      <p:sp>
        <p:nvSpPr>
          <p:cNvPr id="10" name="Text Placeholder 9">
            <a:extLst>
              <a:ext uri="{FF2B5EF4-FFF2-40B4-BE49-F238E27FC236}">
                <a16:creationId xmlns:a16="http://schemas.microsoft.com/office/drawing/2014/main" xmlns="" id="{B40B736B-5626-49C7-8B40-4034FD25B5CA}"/>
              </a:ext>
            </a:extLst>
          </p:cNvPr>
          <p:cNvSpPr>
            <a:spLocks noGrp="1"/>
          </p:cNvSpPr>
          <p:nvPr>
            <p:ph type="body" sz="quarter" idx="22"/>
          </p:nvPr>
        </p:nvSpPr>
        <p:spPr>
          <a:xfrm>
            <a:off x="5051643" y="2389300"/>
            <a:ext cx="2088713" cy="1074603"/>
          </a:xfrm>
        </p:spPr>
        <p:txBody>
          <a:bodyPr>
            <a:normAutofit fontScale="62500" lnSpcReduction="20000"/>
          </a:bodyPr>
          <a:lstStyle/>
          <a:p>
            <a:pPr algn="ctr"/>
            <a:r>
              <a:rPr lang="pl-PL" dirty="0" smtClean="0">
                <a:solidFill>
                  <a:schemeClr val="bg1"/>
                </a:solidFill>
              </a:rPr>
              <a:t>Abstrakcja danych użytkownika</a:t>
            </a:r>
            <a:endParaRPr lang="en-IE" dirty="0">
              <a:solidFill>
                <a:schemeClr val="bg1"/>
              </a:solidFill>
            </a:endParaRPr>
          </a:p>
          <a:p>
            <a:pPr algn="ctr"/>
            <a:r>
              <a:rPr lang="en-IE" dirty="0">
                <a:solidFill>
                  <a:schemeClr val="bg1"/>
                </a:solidFill>
              </a:rPr>
              <a:t>v</a:t>
            </a:r>
          </a:p>
          <a:p>
            <a:pPr algn="ctr"/>
            <a:endParaRPr lang="en-IE" dirty="0">
              <a:solidFill>
                <a:schemeClr val="bg1"/>
              </a:solidFill>
            </a:endParaRPr>
          </a:p>
        </p:txBody>
      </p:sp>
      <p:sp>
        <p:nvSpPr>
          <p:cNvPr id="11" name="Text Placeholder 10">
            <a:extLst>
              <a:ext uri="{FF2B5EF4-FFF2-40B4-BE49-F238E27FC236}">
                <a16:creationId xmlns:a16="http://schemas.microsoft.com/office/drawing/2014/main" xmlns="" id="{3A3DC9CA-2A29-4D20-921D-AC6DB6238185}"/>
              </a:ext>
            </a:extLst>
          </p:cNvPr>
          <p:cNvSpPr>
            <a:spLocks noGrp="1"/>
          </p:cNvSpPr>
          <p:nvPr>
            <p:ph type="body" sz="quarter" idx="23"/>
          </p:nvPr>
        </p:nvSpPr>
        <p:spPr>
          <a:xfrm>
            <a:off x="5051643" y="3798630"/>
            <a:ext cx="2539923" cy="1967655"/>
          </a:xfrm>
        </p:spPr>
        <p:txBody>
          <a:bodyPr>
            <a:noAutofit/>
          </a:bodyPr>
          <a:lstStyle/>
          <a:p>
            <a:r>
              <a:rPr lang="pl-PL" sz="1800" dirty="0" smtClean="0">
                <a:solidFill>
                  <a:srgbClr val="085156"/>
                </a:solidFill>
              </a:rPr>
              <a:t>Automatyzowanie spotkań</a:t>
            </a:r>
          </a:p>
          <a:p>
            <a:r>
              <a:rPr lang="pl-PL" sz="1800" dirty="0" smtClean="0">
                <a:solidFill>
                  <a:srgbClr val="085156"/>
                </a:solidFill>
              </a:rPr>
              <a:t>Prognozy </a:t>
            </a:r>
            <a:r>
              <a:rPr lang="pl-PL" sz="1800" dirty="0" smtClean="0">
                <a:solidFill>
                  <a:srgbClr val="085156"/>
                </a:solidFill>
              </a:rPr>
              <a:t>awarii </a:t>
            </a:r>
            <a:r>
              <a:rPr lang="pl-PL" sz="1800" dirty="0" smtClean="0">
                <a:solidFill>
                  <a:srgbClr val="085156"/>
                </a:solidFill>
              </a:rPr>
              <a:t>produktu</a:t>
            </a:r>
          </a:p>
          <a:p>
            <a:r>
              <a:rPr lang="pl-PL" sz="1800" dirty="0" smtClean="0">
                <a:solidFill>
                  <a:srgbClr val="085156"/>
                </a:solidFill>
              </a:rPr>
              <a:t>Sukces </a:t>
            </a:r>
            <a:r>
              <a:rPr lang="pl-PL" sz="1800" dirty="0" smtClean="0">
                <a:solidFill>
                  <a:srgbClr val="085156"/>
                </a:solidFill>
              </a:rPr>
              <a:t>w prowadzeniu </a:t>
            </a:r>
            <a:r>
              <a:rPr lang="pl-PL" sz="1800" dirty="0" smtClean="0">
                <a:solidFill>
                  <a:srgbClr val="085156"/>
                </a:solidFill>
              </a:rPr>
              <a:t>witryny</a:t>
            </a:r>
          </a:p>
          <a:p>
            <a:r>
              <a:rPr lang="pl-PL" sz="1800" dirty="0" smtClean="0">
                <a:solidFill>
                  <a:srgbClr val="085156"/>
                </a:solidFill>
              </a:rPr>
              <a:t>Potencjalna </a:t>
            </a:r>
            <a:r>
              <a:rPr lang="pl-PL" sz="1800" dirty="0" smtClean="0">
                <a:solidFill>
                  <a:srgbClr val="085156"/>
                </a:solidFill>
              </a:rPr>
              <a:t>sugestia </a:t>
            </a:r>
            <a:r>
              <a:rPr lang="pl-PL" sz="1800" dirty="0" smtClean="0">
                <a:solidFill>
                  <a:srgbClr val="085156"/>
                </a:solidFill>
              </a:rPr>
              <a:t>produktu</a:t>
            </a:r>
            <a:endParaRPr lang="pl-PL" sz="1800" dirty="0" smtClean="0">
              <a:solidFill>
                <a:srgbClr val="085156"/>
              </a:solidFill>
            </a:endParaRPr>
          </a:p>
        </p:txBody>
      </p:sp>
      <p:sp>
        <p:nvSpPr>
          <p:cNvPr id="12" name="TextBox 11">
            <a:extLst>
              <a:ext uri="{FF2B5EF4-FFF2-40B4-BE49-F238E27FC236}">
                <a16:creationId xmlns:a16="http://schemas.microsoft.com/office/drawing/2014/main" xmlns="" id="{B74C9A03-EF98-4A93-8AED-6642D5B85BB8}"/>
              </a:ext>
            </a:extLst>
          </p:cNvPr>
          <p:cNvSpPr txBox="1"/>
          <p:nvPr/>
        </p:nvSpPr>
        <p:spPr>
          <a:xfrm>
            <a:off x="2576528" y="304800"/>
            <a:ext cx="6948472" cy="584775"/>
          </a:xfrm>
          <a:prstGeom prst="rect">
            <a:avLst/>
          </a:prstGeom>
          <a:noFill/>
        </p:spPr>
        <p:txBody>
          <a:bodyPr wrap="square" rtlCol="0">
            <a:spAutoFit/>
          </a:bodyPr>
          <a:lstStyle/>
          <a:p>
            <a:r>
              <a:rPr lang="pl-PL" sz="3200" dirty="0" smtClean="0">
                <a:solidFill>
                  <a:schemeClr val="bg1"/>
                </a:solidFill>
              </a:rPr>
              <a:t>SZTUCZNA INTELIGENCJA W BIZNESIE</a:t>
            </a:r>
            <a:endParaRPr lang="en-IE" sz="3200" dirty="0">
              <a:solidFill>
                <a:schemeClr val="bg1"/>
              </a:solidFill>
            </a:endParaRPr>
          </a:p>
        </p:txBody>
      </p:sp>
    </p:spTree>
    <p:extLst>
      <p:ext uri="{BB962C8B-B14F-4D97-AF65-F5344CB8AC3E}">
        <p14:creationId xmlns:p14="http://schemas.microsoft.com/office/powerpoint/2010/main" xmlns="" val="3601422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5A1BB75-A00F-47DB-8576-F1F010FE1233}"/>
              </a:ext>
            </a:extLst>
          </p:cNvPr>
          <p:cNvSpPr>
            <a:spLocks noGrp="1"/>
          </p:cNvSpPr>
          <p:nvPr>
            <p:ph type="body" sz="quarter" idx="14"/>
          </p:nvPr>
        </p:nvSpPr>
        <p:spPr>
          <a:xfrm>
            <a:off x="536907" y="2276665"/>
            <a:ext cx="2088713" cy="967370"/>
          </a:xfrm>
        </p:spPr>
        <p:txBody>
          <a:bodyPr>
            <a:normAutofit fontScale="92500" lnSpcReduction="10000"/>
          </a:bodyPr>
          <a:lstStyle/>
          <a:p>
            <a:pPr algn="ctr"/>
            <a:r>
              <a:rPr lang="en-IE" dirty="0" err="1" smtClean="0">
                <a:solidFill>
                  <a:schemeClr val="bg1"/>
                </a:solidFill>
              </a:rPr>
              <a:t>Regula</a:t>
            </a:r>
            <a:r>
              <a:rPr lang="pl-PL" dirty="0" err="1" smtClean="0">
                <a:solidFill>
                  <a:schemeClr val="bg1"/>
                </a:solidFill>
              </a:rPr>
              <a:t>cje</a:t>
            </a:r>
            <a:endParaRPr lang="en-IE" dirty="0">
              <a:solidFill>
                <a:schemeClr val="bg1"/>
              </a:solidFill>
            </a:endParaRPr>
          </a:p>
          <a:p>
            <a:pPr algn="ctr"/>
            <a:r>
              <a:rPr lang="en-IE" dirty="0">
                <a:solidFill>
                  <a:schemeClr val="bg1"/>
                </a:solidFill>
              </a:rPr>
              <a:t>&gt;</a:t>
            </a:r>
          </a:p>
        </p:txBody>
      </p:sp>
      <p:sp>
        <p:nvSpPr>
          <p:cNvPr id="3" name="Text Placeholder 2">
            <a:extLst>
              <a:ext uri="{FF2B5EF4-FFF2-40B4-BE49-F238E27FC236}">
                <a16:creationId xmlns:a16="http://schemas.microsoft.com/office/drawing/2014/main" xmlns="" id="{2EBF7C3A-2F7B-4C59-A000-6238EBD72AB5}"/>
              </a:ext>
            </a:extLst>
          </p:cNvPr>
          <p:cNvSpPr>
            <a:spLocks noGrp="1"/>
          </p:cNvSpPr>
          <p:nvPr>
            <p:ph type="body" sz="quarter" idx="15"/>
          </p:nvPr>
        </p:nvSpPr>
        <p:spPr>
          <a:xfrm>
            <a:off x="2625620" y="1542081"/>
            <a:ext cx="2503225" cy="1469167"/>
          </a:xfrm>
        </p:spPr>
        <p:txBody>
          <a:bodyPr>
            <a:noAutofit/>
          </a:bodyPr>
          <a:lstStyle/>
          <a:p>
            <a:r>
              <a:rPr lang="en-US" sz="1800" dirty="0" err="1" smtClean="0">
                <a:solidFill>
                  <a:srgbClr val="085156"/>
                </a:solidFill>
              </a:rPr>
              <a:t>Wbudowane</a:t>
            </a:r>
            <a:r>
              <a:rPr lang="en-US" sz="1800" dirty="0" smtClean="0">
                <a:solidFill>
                  <a:srgbClr val="085156"/>
                </a:solidFill>
              </a:rPr>
              <a:t> </a:t>
            </a:r>
            <a:r>
              <a:rPr lang="en-US" sz="1800" dirty="0" err="1" smtClean="0">
                <a:solidFill>
                  <a:srgbClr val="085156"/>
                </a:solidFill>
              </a:rPr>
              <a:t>książki</a:t>
            </a:r>
            <a:r>
              <a:rPr lang="en-US" sz="1800" dirty="0" smtClean="0">
                <a:solidFill>
                  <a:srgbClr val="085156"/>
                </a:solidFill>
              </a:rPr>
              <a:t> </a:t>
            </a:r>
            <a:r>
              <a:rPr lang="en-US" sz="1800" dirty="0" err="1" smtClean="0">
                <a:solidFill>
                  <a:srgbClr val="085156"/>
                </a:solidFill>
              </a:rPr>
              <a:t>prawne</a:t>
            </a:r>
            <a:r>
              <a:rPr lang="en-US" sz="1800" dirty="0" smtClean="0">
                <a:solidFill>
                  <a:srgbClr val="085156"/>
                </a:solidFill>
              </a:rPr>
              <a:t> </a:t>
            </a:r>
            <a:endParaRPr lang="pl-PL" sz="1800" dirty="0" smtClean="0"/>
          </a:p>
          <a:p>
            <a:r>
              <a:rPr lang="en-US" sz="1800" dirty="0" err="1" smtClean="0">
                <a:solidFill>
                  <a:srgbClr val="085156"/>
                </a:solidFill>
              </a:rPr>
              <a:t>Automatyczne</a:t>
            </a:r>
            <a:r>
              <a:rPr lang="en-US" sz="1800" dirty="0" smtClean="0">
                <a:solidFill>
                  <a:srgbClr val="085156"/>
                </a:solidFill>
              </a:rPr>
              <a:t> </a:t>
            </a:r>
            <a:r>
              <a:rPr lang="en-US" sz="1800" dirty="0" err="1" smtClean="0">
                <a:solidFill>
                  <a:srgbClr val="085156"/>
                </a:solidFill>
              </a:rPr>
              <a:t>aktualizacje</a:t>
            </a:r>
            <a:r>
              <a:rPr lang="en-US" sz="1800" dirty="0" smtClean="0">
                <a:solidFill>
                  <a:srgbClr val="085156"/>
                </a:solidFill>
              </a:rPr>
              <a:t> </a:t>
            </a:r>
            <a:r>
              <a:rPr lang="en-US" sz="1800" dirty="0" err="1" smtClean="0">
                <a:solidFill>
                  <a:srgbClr val="085156"/>
                </a:solidFill>
              </a:rPr>
              <a:t>prawa</a:t>
            </a:r>
            <a:endParaRPr lang="pl-PL" sz="1800" dirty="0" smtClean="0"/>
          </a:p>
          <a:p>
            <a:r>
              <a:rPr lang="en-US" sz="1800" dirty="0" err="1" smtClean="0">
                <a:solidFill>
                  <a:srgbClr val="085156"/>
                </a:solidFill>
              </a:rPr>
              <a:t>Łatwe</a:t>
            </a:r>
            <a:r>
              <a:rPr lang="en-US" sz="1800" dirty="0" smtClean="0">
                <a:solidFill>
                  <a:srgbClr val="085156"/>
                </a:solidFill>
              </a:rPr>
              <a:t> </a:t>
            </a:r>
            <a:r>
              <a:rPr lang="en-US" sz="1800" dirty="0" err="1" smtClean="0">
                <a:solidFill>
                  <a:srgbClr val="085156"/>
                </a:solidFill>
              </a:rPr>
              <a:t>monitorowanie</a:t>
            </a:r>
            <a:r>
              <a:rPr lang="en-US" sz="1800" dirty="0" smtClean="0">
                <a:solidFill>
                  <a:srgbClr val="085156"/>
                </a:solidFill>
              </a:rPr>
              <a:t> </a:t>
            </a:r>
            <a:endParaRPr lang="pl-PL" sz="1800" dirty="0" smtClean="0"/>
          </a:p>
          <a:p>
            <a:r>
              <a:rPr lang="en-US" sz="1800" dirty="0" err="1" smtClean="0">
                <a:solidFill>
                  <a:srgbClr val="085156"/>
                </a:solidFill>
              </a:rPr>
              <a:t>Zgodność</a:t>
            </a:r>
            <a:r>
              <a:rPr lang="en-US" sz="1800" dirty="0" smtClean="0">
                <a:solidFill>
                  <a:srgbClr val="085156"/>
                </a:solidFill>
              </a:rPr>
              <a:t> </a:t>
            </a:r>
            <a:r>
              <a:rPr lang="en-US" sz="1800" dirty="0" smtClean="0">
                <a:solidFill>
                  <a:srgbClr val="085156"/>
                </a:solidFill>
              </a:rPr>
              <a:t>z </a:t>
            </a:r>
            <a:r>
              <a:rPr lang="en-US" sz="1800" dirty="0" err="1" smtClean="0">
                <a:solidFill>
                  <a:srgbClr val="085156"/>
                </a:solidFill>
              </a:rPr>
              <a:t>audytem</a:t>
            </a:r>
            <a:r>
              <a:rPr lang="en-US" sz="1800" dirty="0" smtClean="0">
                <a:solidFill>
                  <a:srgbClr val="085156"/>
                </a:solidFill>
              </a:rPr>
              <a:t> </a:t>
            </a:r>
            <a:endParaRPr lang="pl-PL" sz="1800" dirty="0" smtClean="0">
              <a:solidFill>
                <a:srgbClr val="085156"/>
              </a:solidFill>
            </a:endParaRPr>
          </a:p>
          <a:p>
            <a:endParaRPr lang="en-IE" sz="1800" dirty="0"/>
          </a:p>
          <a:p>
            <a:endParaRPr lang="en-IE" sz="1800" dirty="0"/>
          </a:p>
        </p:txBody>
      </p:sp>
      <p:sp>
        <p:nvSpPr>
          <p:cNvPr id="4" name="Text Placeholder 3">
            <a:extLst>
              <a:ext uri="{FF2B5EF4-FFF2-40B4-BE49-F238E27FC236}">
                <a16:creationId xmlns:a16="http://schemas.microsoft.com/office/drawing/2014/main" xmlns="" id="{07169F74-015C-425B-A4CE-F0643D6D083B}"/>
              </a:ext>
            </a:extLst>
          </p:cNvPr>
          <p:cNvSpPr>
            <a:spLocks noGrp="1"/>
          </p:cNvSpPr>
          <p:nvPr>
            <p:ph type="body" sz="quarter" idx="16"/>
          </p:nvPr>
        </p:nvSpPr>
        <p:spPr>
          <a:xfrm>
            <a:off x="9599477" y="2276665"/>
            <a:ext cx="2088713" cy="1218268"/>
          </a:xfrm>
        </p:spPr>
        <p:txBody>
          <a:bodyPr>
            <a:normAutofit/>
          </a:bodyPr>
          <a:lstStyle/>
          <a:p>
            <a:pPr algn="ctr"/>
            <a:r>
              <a:rPr lang="en-IE" dirty="0" err="1" smtClean="0">
                <a:solidFill>
                  <a:schemeClr val="bg1"/>
                </a:solidFill>
              </a:rPr>
              <a:t>Energ</a:t>
            </a:r>
            <a:r>
              <a:rPr lang="pl-PL" dirty="0" err="1" smtClean="0">
                <a:solidFill>
                  <a:schemeClr val="bg1"/>
                </a:solidFill>
              </a:rPr>
              <a:t>ia</a:t>
            </a:r>
            <a:endParaRPr lang="en-IE" dirty="0">
              <a:solidFill>
                <a:schemeClr val="bg1"/>
              </a:solidFill>
            </a:endParaRPr>
          </a:p>
          <a:p>
            <a:pPr algn="ctr"/>
            <a:r>
              <a:rPr lang="en-IE" dirty="0">
                <a:solidFill>
                  <a:schemeClr val="bg1"/>
                </a:solidFill>
              </a:rPr>
              <a:t>&lt;</a:t>
            </a:r>
          </a:p>
        </p:txBody>
      </p:sp>
      <p:sp>
        <p:nvSpPr>
          <p:cNvPr id="5" name="Text Placeholder 4">
            <a:extLst>
              <a:ext uri="{FF2B5EF4-FFF2-40B4-BE49-F238E27FC236}">
                <a16:creationId xmlns:a16="http://schemas.microsoft.com/office/drawing/2014/main" xmlns="" id="{B47CA456-1206-45F7-99A0-928283B8F53D}"/>
              </a:ext>
            </a:extLst>
          </p:cNvPr>
          <p:cNvSpPr>
            <a:spLocks noGrp="1"/>
          </p:cNvSpPr>
          <p:nvPr>
            <p:ph type="body" sz="quarter" idx="17"/>
          </p:nvPr>
        </p:nvSpPr>
        <p:spPr>
          <a:xfrm>
            <a:off x="7337552" y="2292806"/>
            <a:ext cx="2503225" cy="951229"/>
          </a:xfrm>
        </p:spPr>
        <p:txBody>
          <a:bodyPr>
            <a:normAutofit fontScale="92500"/>
          </a:bodyPr>
          <a:lstStyle/>
          <a:p>
            <a:r>
              <a:rPr lang="pl-PL" dirty="0" smtClean="0"/>
              <a:t>Inteligentny pomiar </a:t>
            </a:r>
          </a:p>
          <a:p>
            <a:r>
              <a:rPr lang="pl-PL" dirty="0" smtClean="0"/>
              <a:t>Inteligentna sieć</a:t>
            </a:r>
            <a:endParaRPr lang="en-IE" dirty="0"/>
          </a:p>
        </p:txBody>
      </p:sp>
      <p:sp>
        <p:nvSpPr>
          <p:cNvPr id="6" name="Text Placeholder 5">
            <a:extLst>
              <a:ext uri="{FF2B5EF4-FFF2-40B4-BE49-F238E27FC236}">
                <a16:creationId xmlns:a16="http://schemas.microsoft.com/office/drawing/2014/main" xmlns="" id="{44BF6B0A-3630-43B0-82AF-14CE8929B1BA}"/>
              </a:ext>
            </a:extLst>
          </p:cNvPr>
          <p:cNvSpPr>
            <a:spLocks noGrp="1"/>
          </p:cNvSpPr>
          <p:nvPr>
            <p:ph type="body" sz="quarter" idx="18"/>
          </p:nvPr>
        </p:nvSpPr>
        <p:spPr>
          <a:xfrm>
            <a:off x="2455236" y="4412947"/>
            <a:ext cx="2088713" cy="745278"/>
          </a:xfrm>
        </p:spPr>
        <p:txBody>
          <a:bodyPr>
            <a:noAutofit/>
          </a:bodyPr>
          <a:lstStyle/>
          <a:p>
            <a:pPr algn="ctr"/>
            <a:r>
              <a:rPr lang="pl-PL" sz="2800" dirty="0" smtClean="0">
                <a:solidFill>
                  <a:schemeClr val="bg1"/>
                </a:solidFill>
              </a:rPr>
              <a:t>Inteligentne rolnictwo</a:t>
            </a:r>
            <a:endParaRPr lang="en-IE" sz="2800" dirty="0">
              <a:solidFill>
                <a:schemeClr val="bg1"/>
              </a:solidFill>
            </a:endParaRPr>
          </a:p>
          <a:p>
            <a:pPr algn="ctr"/>
            <a:r>
              <a:rPr lang="en-IE" sz="2800" dirty="0" smtClean="0">
                <a:solidFill>
                  <a:schemeClr val="bg1"/>
                </a:solidFill>
              </a:rPr>
              <a:t>&lt;</a:t>
            </a:r>
            <a:endParaRPr lang="en-IE" sz="2800" dirty="0">
              <a:solidFill>
                <a:schemeClr val="bg1"/>
              </a:solidFill>
            </a:endParaRPr>
          </a:p>
        </p:txBody>
      </p:sp>
      <p:sp>
        <p:nvSpPr>
          <p:cNvPr id="7" name="Text Placeholder 6">
            <a:extLst>
              <a:ext uri="{FF2B5EF4-FFF2-40B4-BE49-F238E27FC236}">
                <a16:creationId xmlns:a16="http://schemas.microsoft.com/office/drawing/2014/main" xmlns="" id="{834D0B58-D25D-4084-926E-8C7FFDB35902}"/>
              </a:ext>
            </a:extLst>
          </p:cNvPr>
          <p:cNvSpPr>
            <a:spLocks noGrp="1"/>
          </p:cNvSpPr>
          <p:nvPr>
            <p:ph type="body" sz="quarter" idx="19"/>
          </p:nvPr>
        </p:nvSpPr>
        <p:spPr>
          <a:xfrm>
            <a:off x="341949" y="3934772"/>
            <a:ext cx="2283671" cy="1469167"/>
          </a:xfrm>
        </p:spPr>
        <p:txBody>
          <a:bodyPr>
            <a:noAutofit/>
          </a:bodyPr>
          <a:lstStyle/>
          <a:p>
            <a:r>
              <a:rPr lang="en-US" sz="2000" dirty="0" err="1" smtClean="0">
                <a:solidFill>
                  <a:srgbClr val="085156"/>
                </a:solidFill>
              </a:rPr>
              <a:t>Warunki</a:t>
            </a:r>
            <a:r>
              <a:rPr lang="en-US" sz="2000" dirty="0" smtClean="0">
                <a:solidFill>
                  <a:srgbClr val="085156"/>
                </a:solidFill>
              </a:rPr>
              <a:t> </a:t>
            </a:r>
            <a:r>
              <a:rPr lang="en-US" sz="2000" dirty="0" err="1" smtClean="0">
                <a:solidFill>
                  <a:srgbClr val="085156"/>
                </a:solidFill>
              </a:rPr>
              <a:t>klimatyczne</a:t>
            </a:r>
            <a:endParaRPr lang="pl-PL" sz="2000" dirty="0" smtClean="0"/>
          </a:p>
          <a:p>
            <a:r>
              <a:rPr lang="en-US" sz="2000" dirty="0" err="1" smtClean="0">
                <a:solidFill>
                  <a:srgbClr val="085156"/>
                </a:solidFill>
              </a:rPr>
              <a:t>Zdrowie</a:t>
            </a:r>
            <a:r>
              <a:rPr lang="en-US" sz="2000" dirty="0" smtClean="0">
                <a:solidFill>
                  <a:srgbClr val="085156"/>
                </a:solidFill>
              </a:rPr>
              <a:t> </a:t>
            </a:r>
            <a:r>
              <a:rPr lang="en-US" sz="2000" dirty="0" err="1" smtClean="0">
                <a:solidFill>
                  <a:srgbClr val="085156"/>
                </a:solidFill>
              </a:rPr>
              <a:t>gleby</a:t>
            </a:r>
            <a:endParaRPr lang="pl-PL" sz="2000" dirty="0" smtClean="0"/>
          </a:p>
          <a:p>
            <a:r>
              <a:rPr lang="en-US" sz="2000" dirty="0" err="1" smtClean="0">
                <a:solidFill>
                  <a:srgbClr val="085156"/>
                </a:solidFill>
              </a:rPr>
              <a:t>Zdrowie</a:t>
            </a:r>
            <a:r>
              <a:rPr lang="en-US" sz="2000" dirty="0" smtClean="0">
                <a:solidFill>
                  <a:srgbClr val="085156"/>
                </a:solidFill>
              </a:rPr>
              <a:t> </a:t>
            </a:r>
            <a:r>
              <a:rPr lang="en-US" sz="2000" dirty="0" err="1" smtClean="0">
                <a:solidFill>
                  <a:srgbClr val="085156"/>
                </a:solidFill>
              </a:rPr>
              <a:t>roślin</a:t>
            </a:r>
            <a:endParaRPr lang="pl-PL" sz="2000" dirty="0" smtClean="0"/>
          </a:p>
          <a:p>
            <a:r>
              <a:rPr lang="en-US" sz="2000" dirty="0" err="1" smtClean="0">
                <a:solidFill>
                  <a:srgbClr val="085156"/>
                </a:solidFill>
              </a:rPr>
              <a:t>Dobrostan</a:t>
            </a:r>
            <a:r>
              <a:rPr lang="en-US" sz="2000" dirty="0" smtClean="0">
                <a:solidFill>
                  <a:srgbClr val="085156"/>
                </a:solidFill>
              </a:rPr>
              <a:t> </a:t>
            </a:r>
            <a:r>
              <a:rPr lang="en-US" sz="2000" dirty="0" err="1" smtClean="0">
                <a:solidFill>
                  <a:srgbClr val="085156"/>
                </a:solidFill>
              </a:rPr>
              <a:t>zwierząt</a:t>
            </a:r>
            <a:endParaRPr lang="pl-PL" sz="2000" dirty="0" smtClean="0">
              <a:solidFill>
                <a:srgbClr val="085156"/>
              </a:solidFill>
            </a:endParaRPr>
          </a:p>
          <a:p>
            <a:endParaRPr lang="en-IE" sz="2000" dirty="0"/>
          </a:p>
          <a:p>
            <a:endParaRPr lang="en-IE" sz="2000" dirty="0"/>
          </a:p>
        </p:txBody>
      </p:sp>
      <p:sp>
        <p:nvSpPr>
          <p:cNvPr id="8" name="Text Placeholder 7">
            <a:extLst>
              <a:ext uri="{FF2B5EF4-FFF2-40B4-BE49-F238E27FC236}">
                <a16:creationId xmlns:a16="http://schemas.microsoft.com/office/drawing/2014/main" xmlns="" id="{C55AFE65-FE5C-44CC-B1EC-FE7DB1C17E15}"/>
              </a:ext>
            </a:extLst>
          </p:cNvPr>
          <p:cNvSpPr>
            <a:spLocks noGrp="1"/>
          </p:cNvSpPr>
          <p:nvPr>
            <p:ph type="body" sz="quarter" idx="20"/>
          </p:nvPr>
        </p:nvSpPr>
        <p:spPr>
          <a:xfrm>
            <a:off x="7752064" y="4008119"/>
            <a:ext cx="2088713" cy="1447619"/>
          </a:xfrm>
        </p:spPr>
        <p:txBody>
          <a:bodyPr>
            <a:normAutofit/>
          </a:bodyPr>
          <a:lstStyle/>
          <a:p>
            <a:pPr algn="ctr"/>
            <a:r>
              <a:rPr lang="pl-PL" sz="2800" dirty="0" smtClean="0">
                <a:solidFill>
                  <a:schemeClr val="bg1"/>
                </a:solidFill>
              </a:rPr>
              <a:t>Inteligentny transport</a:t>
            </a:r>
            <a:endParaRPr lang="en-IE" sz="2800" dirty="0">
              <a:solidFill>
                <a:schemeClr val="bg1"/>
              </a:solidFill>
            </a:endParaRPr>
          </a:p>
          <a:p>
            <a:pPr algn="ctr"/>
            <a:r>
              <a:rPr lang="en-IE" sz="2800" dirty="0">
                <a:solidFill>
                  <a:schemeClr val="bg1"/>
                </a:solidFill>
              </a:rPr>
              <a:t>&gt;</a:t>
            </a:r>
          </a:p>
        </p:txBody>
      </p:sp>
      <p:sp>
        <p:nvSpPr>
          <p:cNvPr id="9" name="Text Placeholder 8">
            <a:extLst>
              <a:ext uri="{FF2B5EF4-FFF2-40B4-BE49-F238E27FC236}">
                <a16:creationId xmlns:a16="http://schemas.microsoft.com/office/drawing/2014/main" xmlns="" id="{803D8B93-CA79-4B67-9AAF-021F630EC662}"/>
              </a:ext>
            </a:extLst>
          </p:cNvPr>
          <p:cNvSpPr>
            <a:spLocks noGrp="1"/>
          </p:cNvSpPr>
          <p:nvPr>
            <p:ph type="body" sz="quarter" idx="21"/>
          </p:nvPr>
        </p:nvSpPr>
        <p:spPr>
          <a:xfrm>
            <a:off x="9809723" y="3689058"/>
            <a:ext cx="2503225" cy="1469167"/>
          </a:xfrm>
        </p:spPr>
        <p:txBody>
          <a:bodyPr>
            <a:noAutofit/>
          </a:bodyPr>
          <a:lstStyle/>
          <a:p>
            <a:r>
              <a:rPr lang="en-US" sz="2000" dirty="0" smtClean="0">
                <a:solidFill>
                  <a:srgbClr val="085156"/>
                </a:solidFill>
              </a:rPr>
              <a:t>E-</a:t>
            </a:r>
            <a:r>
              <a:rPr lang="en-US" sz="2000" dirty="0" err="1" smtClean="0">
                <a:solidFill>
                  <a:srgbClr val="085156"/>
                </a:solidFill>
              </a:rPr>
              <a:t>tablice</a:t>
            </a:r>
            <a:endParaRPr lang="pl-PL" sz="2000" dirty="0" smtClean="0"/>
          </a:p>
          <a:p>
            <a:r>
              <a:rPr lang="en-US" sz="2000" dirty="0" smtClean="0">
                <a:solidFill>
                  <a:srgbClr val="085156"/>
                </a:solidFill>
              </a:rPr>
              <a:t>Monitoring </a:t>
            </a:r>
            <a:r>
              <a:rPr lang="en-US" sz="2000" dirty="0" err="1" smtClean="0">
                <a:solidFill>
                  <a:srgbClr val="085156"/>
                </a:solidFill>
              </a:rPr>
              <a:t>pogody</a:t>
            </a:r>
            <a:endParaRPr lang="pl-PL" sz="2000" dirty="0" smtClean="0"/>
          </a:p>
          <a:p>
            <a:r>
              <a:rPr lang="en-US" sz="2000" dirty="0" err="1" smtClean="0">
                <a:solidFill>
                  <a:srgbClr val="085156"/>
                </a:solidFill>
              </a:rPr>
              <a:t>Inteligentne</a:t>
            </a:r>
            <a:r>
              <a:rPr lang="en-US" sz="2000" dirty="0" smtClean="0">
                <a:solidFill>
                  <a:srgbClr val="085156"/>
                </a:solidFill>
              </a:rPr>
              <a:t> </a:t>
            </a:r>
            <a:r>
              <a:rPr lang="en-US" sz="2000" dirty="0" err="1" smtClean="0">
                <a:solidFill>
                  <a:srgbClr val="085156"/>
                </a:solidFill>
              </a:rPr>
              <a:t>oświetlenie</a:t>
            </a:r>
            <a:endParaRPr lang="pl-PL" sz="2000" dirty="0" smtClean="0"/>
          </a:p>
          <a:p>
            <a:r>
              <a:rPr lang="en-US" sz="2000" dirty="0" err="1" smtClean="0">
                <a:solidFill>
                  <a:srgbClr val="085156"/>
                </a:solidFill>
              </a:rPr>
              <a:t>Zdrowie</a:t>
            </a:r>
            <a:r>
              <a:rPr lang="en-US" sz="2000" dirty="0" smtClean="0">
                <a:solidFill>
                  <a:srgbClr val="085156"/>
                </a:solidFill>
              </a:rPr>
              <a:t> </a:t>
            </a:r>
            <a:r>
              <a:rPr lang="en-US" sz="2000" dirty="0" err="1" smtClean="0">
                <a:solidFill>
                  <a:srgbClr val="085156"/>
                </a:solidFill>
              </a:rPr>
              <a:t>silnika</a:t>
            </a:r>
            <a:endParaRPr lang="pl-PL" sz="2000" dirty="0" smtClean="0"/>
          </a:p>
          <a:p>
            <a:r>
              <a:rPr lang="en-US" sz="2000" dirty="0" err="1" smtClean="0">
                <a:solidFill>
                  <a:srgbClr val="085156"/>
                </a:solidFill>
              </a:rPr>
              <a:t>Zdrowie</a:t>
            </a:r>
            <a:r>
              <a:rPr lang="en-US" sz="2000" dirty="0" smtClean="0">
                <a:solidFill>
                  <a:srgbClr val="085156"/>
                </a:solidFill>
              </a:rPr>
              <a:t> </a:t>
            </a:r>
            <a:r>
              <a:rPr lang="en-US" sz="2000" dirty="0" err="1" smtClean="0">
                <a:solidFill>
                  <a:srgbClr val="085156"/>
                </a:solidFill>
              </a:rPr>
              <a:t>kierowcy</a:t>
            </a:r>
            <a:endParaRPr lang="pl-PL" sz="2000" dirty="0" smtClean="0">
              <a:solidFill>
                <a:srgbClr val="085156"/>
              </a:solidFill>
            </a:endParaRPr>
          </a:p>
          <a:p>
            <a:endParaRPr lang="en-IE" sz="2000" dirty="0"/>
          </a:p>
        </p:txBody>
      </p:sp>
      <p:sp>
        <p:nvSpPr>
          <p:cNvPr id="10" name="Text Placeholder 9">
            <a:extLst>
              <a:ext uri="{FF2B5EF4-FFF2-40B4-BE49-F238E27FC236}">
                <a16:creationId xmlns:a16="http://schemas.microsoft.com/office/drawing/2014/main" xmlns="" id="{4E91152E-EDAB-410D-BF2A-C9BF21A8961A}"/>
              </a:ext>
            </a:extLst>
          </p:cNvPr>
          <p:cNvSpPr>
            <a:spLocks noGrp="1"/>
          </p:cNvSpPr>
          <p:nvPr>
            <p:ph type="body" sz="quarter" idx="22"/>
          </p:nvPr>
        </p:nvSpPr>
        <p:spPr>
          <a:xfrm>
            <a:off x="5191698" y="2197608"/>
            <a:ext cx="1885747" cy="1254103"/>
          </a:xfrm>
        </p:spPr>
        <p:txBody>
          <a:bodyPr>
            <a:normAutofit fontScale="77500" lnSpcReduction="20000"/>
          </a:bodyPr>
          <a:lstStyle/>
          <a:p>
            <a:pPr algn="ctr"/>
            <a:r>
              <a:rPr lang="pl-PL" dirty="0" smtClean="0">
                <a:solidFill>
                  <a:schemeClr val="bg1"/>
                </a:solidFill>
              </a:rPr>
              <a:t>Inteligentne łańcuchy dostaw </a:t>
            </a:r>
          </a:p>
          <a:p>
            <a:pPr algn="ctr"/>
            <a:r>
              <a:rPr lang="en-IE" dirty="0" smtClean="0">
                <a:solidFill>
                  <a:schemeClr val="bg1"/>
                </a:solidFill>
              </a:rPr>
              <a:t>v</a:t>
            </a:r>
            <a:endParaRPr lang="en-IE" dirty="0">
              <a:solidFill>
                <a:schemeClr val="bg1"/>
              </a:solidFill>
            </a:endParaRPr>
          </a:p>
        </p:txBody>
      </p:sp>
      <p:sp>
        <p:nvSpPr>
          <p:cNvPr id="11" name="Text Placeholder 10">
            <a:extLst>
              <a:ext uri="{FF2B5EF4-FFF2-40B4-BE49-F238E27FC236}">
                <a16:creationId xmlns:a16="http://schemas.microsoft.com/office/drawing/2014/main" xmlns="" id="{3464C996-3AC2-48AD-B93A-02EB25E4C435}"/>
              </a:ext>
            </a:extLst>
          </p:cNvPr>
          <p:cNvSpPr>
            <a:spLocks noGrp="1"/>
          </p:cNvSpPr>
          <p:nvPr>
            <p:ph type="body" sz="quarter" idx="23"/>
          </p:nvPr>
        </p:nvSpPr>
        <p:spPr>
          <a:xfrm>
            <a:off x="4553773" y="3864136"/>
            <a:ext cx="3198291" cy="1469167"/>
          </a:xfrm>
        </p:spPr>
        <p:txBody>
          <a:bodyPr>
            <a:noAutofit/>
          </a:bodyPr>
          <a:lstStyle/>
          <a:p>
            <a:r>
              <a:rPr lang="pl-PL" sz="1800" dirty="0" smtClean="0">
                <a:solidFill>
                  <a:srgbClr val="085156"/>
                </a:solidFill>
              </a:rPr>
              <a:t>Diagnostyka </a:t>
            </a:r>
            <a:r>
              <a:rPr lang="pl-PL" sz="1800" dirty="0" smtClean="0">
                <a:solidFill>
                  <a:srgbClr val="085156"/>
                </a:solidFill>
              </a:rPr>
              <a:t>– wyposażenie fabryczne </a:t>
            </a:r>
            <a:endParaRPr lang="pl-PL" sz="1800" dirty="0" smtClean="0">
              <a:solidFill>
                <a:srgbClr val="085156"/>
              </a:solidFill>
            </a:endParaRPr>
          </a:p>
          <a:p>
            <a:r>
              <a:rPr lang="pl-PL" sz="1800" dirty="0" smtClean="0">
                <a:solidFill>
                  <a:srgbClr val="085156"/>
                </a:solidFill>
              </a:rPr>
              <a:t>Zamawianie </a:t>
            </a:r>
            <a:r>
              <a:rPr lang="pl-PL" sz="1800" dirty="0" smtClean="0">
                <a:solidFill>
                  <a:srgbClr val="085156"/>
                </a:solidFill>
              </a:rPr>
              <a:t>w systemie </a:t>
            </a:r>
            <a:r>
              <a:rPr lang="pl-PL" sz="1800" dirty="0" err="1" smtClean="0">
                <a:solidFill>
                  <a:srgbClr val="085156"/>
                </a:solidFill>
              </a:rPr>
              <a:t>Just-In-Time</a:t>
            </a:r>
            <a:endParaRPr lang="pl-PL" sz="1800" dirty="0" smtClean="0"/>
          </a:p>
          <a:p>
            <a:r>
              <a:rPr lang="en-US" sz="1800" dirty="0" err="1" smtClean="0">
                <a:solidFill>
                  <a:srgbClr val="085156"/>
                </a:solidFill>
              </a:rPr>
              <a:t>Widoczność</a:t>
            </a:r>
            <a:r>
              <a:rPr lang="en-US" sz="1800" dirty="0" smtClean="0">
                <a:solidFill>
                  <a:srgbClr val="085156"/>
                </a:solidFill>
              </a:rPr>
              <a:t> </a:t>
            </a:r>
            <a:r>
              <a:rPr lang="en-US" sz="1800" dirty="0" err="1" smtClean="0">
                <a:solidFill>
                  <a:srgbClr val="085156"/>
                </a:solidFill>
              </a:rPr>
              <a:t>podczas</a:t>
            </a:r>
            <a:r>
              <a:rPr lang="en-US" sz="1800" dirty="0" smtClean="0">
                <a:solidFill>
                  <a:srgbClr val="085156"/>
                </a:solidFill>
              </a:rPr>
              <a:t> </a:t>
            </a:r>
            <a:r>
              <a:rPr lang="en-US" sz="1800" dirty="0" err="1" smtClean="0">
                <a:solidFill>
                  <a:srgbClr val="085156"/>
                </a:solidFill>
              </a:rPr>
              <a:t>transportu</a:t>
            </a:r>
            <a:endParaRPr lang="pl-PL" sz="1800" dirty="0" smtClean="0"/>
          </a:p>
          <a:p>
            <a:r>
              <a:rPr lang="en-US" sz="1800" dirty="0" smtClean="0">
                <a:solidFill>
                  <a:srgbClr val="085156"/>
                </a:solidFill>
              </a:rPr>
              <a:t>Dane </a:t>
            </a:r>
            <a:r>
              <a:rPr lang="en-US" sz="1800" dirty="0" err="1" smtClean="0">
                <a:solidFill>
                  <a:srgbClr val="085156"/>
                </a:solidFill>
              </a:rPr>
              <a:t>klientów</a:t>
            </a:r>
            <a:endParaRPr lang="pl-PL" sz="1800" dirty="0" smtClean="0"/>
          </a:p>
          <a:p>
            <a:r>
              <a:rPr lang="pl-PL" sz="1800" dirty="0" smtClean="0">
                <a:solidFill>
                  <a:srgbClr val="085156"/>
                </a:solidFill>
              </a:rPr>
              <a:t>Automatyzowanie </a:t>
            </a:r>
            <a:r>
              <a:rPr lang="pl-PL" sz="1800" dirty="0" smtClean="0">
                <a:solidFill>
                  <a:srgbClr val="085156"/>
                </a:solidFill>
              </a:rPr>
              <a:t>planów cenowych </a:t>
            </a:r>
          </a:p>
        </p:txBody>
      </p:sp>
      <p:sp>
        <p:nvSpPr>
          <p:cNvPr id="14" name="TextBox 11">
            <a:extLst>
              <a:ext uri="{FF2B5EF4-FFF2-40B4-BE49-F238E27FC236}">
                <a16:creationId xmlns:a16="http://schemas.microsoft.com/office/drawing/2014/main" xmlns="" id="{B74C9A03-EF98-4A93-8AED-6642D5B85BB8}"/>
              </a:ext>
            </a:extLst>
          </p:cNvPr>
          <p:cNvSpPr txBox="1"/>
          <p:nvPr/>
        </p:nvSpPr>
        <p:spPr>
          <a:xfrm>
            <a:off x="1092200" y="304800"/>
            <a:ext cx="9829800" cy="584775"/>
          </a:xfrm>
          <a:prstGeom prst="rect">
            <a:avLst/>
          </a:prstGeom>
          <a:noFill/>
        </p:spPr>
        <p:txBody>
          <a:bodyPr wrap="square" rtlCol="0">
            <a:spAutoFit/>
          </a:bodyPr>
          <a:lstStyle/>
          <a:p>
            <a:r>
              <a:rPr lang="pl-PL" sz="3200" dirty="0" smtClean="0">
                <a:solidFill>
                  <a:schemeClr val="bg1"/>
                </a:solidFill>
              </a:rPr>
              <a:t>SZTUCZNA INTELIGENCJA W BIZNESIE: przyszłe trendy</a:t>
            </a:r>
            <a:endParaRPr lang="en-IE" sz="3200" dirty="0">
              <a:solidFill>
                <a:schemeClr val="bg1"/>
              </a:solidFill>
            </a:endParaRPr>
          </a:p>
        </p:txBody>
      </p:sp>
    </p:spTree>
    <p:extLst>
      <p:ext uri="{BB962C8B-B14F-4D97-AF65-F5344CB8AC3E}">
        <p14:creationId xmlns:p14="http://schemas.microsoft.com/office/powerpoint/2010/main" xmlns="" val="4239208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24625" y="317714"/>
            <a:ext cx="3830343" cy="1754326"/>
          </a:xfrm>
          <a:prstGeom prst="rect">
            <a:avLst/>
          </a:prstGeom>
          <a:noFill/>
        </p:spPr>
        <p:txBody>
          <a:bodyPr wrap="square" rtlCol="0">
            <a:spAutoFit/>
          </a:bodyPr>
          <a:lstStyle/>
          <a:p>
            <a:r>
              <a:rPr lang="pl-PL" sz="3600" dirty="0" smtClean="0">
                <a:solidFill>
                  <a:schemeClr val="bg1"/>
                </a:solidFill>
              </a:rPr>
              <a:t>Wyzwania dla przyszłych technologii danych</a:t>
            </a:r>
            <a:endParaRPr lang="es-ES_tradnl" dirty="0">
              <a:solidFill>
                <a:schemeClr val="bg1"/>
              </a:solidFill>
            </a:endParaRPr>
          </a:p>
        </p:txBody>
      </p:sp>
      <p:sp>
        <p:nvSpPr>
          <p:cNvPr id="10" name="Rectangle 21"/>
          <p:cNvSpPr>
            <a:spLocks noChangeArrowheads="1"/>
          </p:cNvSpPr>
          <p:nvPr/>
        </p:nvSpPr>
        <p:spPr bwMode="auto">
          <a:xfrm>
            <a:off x="520505" y="2344038"/>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5" name="Rectangle 14"/>
          <p:cNvSpPr/>
          <p:nvPr/>
        </p:nvSpPr>
        <p:spPr>
          <a:xfrm>
            <a:off x="4820447" y="228488"/>
            <a:ext cx="7158070" cy="7294305"/>
          </a:xfrm>
          <a:prstGeom prst="rect">
            <a:avLst/>
          </a:prstGeom>
        </p:spPr>
        <p:txBody>
          <a:bodyPr wrap="square">
            <a:spAutoFit/>
          </a:bodyPr>
          <a:lstStyle/>
          <a:p>
            <a:pPr marL="285750" lvl="0" indent="-285750">
              <a:lnSpc>
                <a:spcPct val="150000"/>
              </a:lnSpc>
              <a:buFont typeface="Arial" panose="020B0604020202020204" pitchFamily="34" charset="0"/>
              <a:buChar char="•"/>
            </a:pPr>
            <a:r>
              <a:rPr lang="pl-PL" sz="2400" dirty="0" smtClean="0"/>
              <a:t>Efektywne </a:t>
            </a:r>
            <a:r>
              <a:rPr lang="pl-PL" sz="2400" dirty="0" smtClean="0"/>
              <a:t>nauczanie + efektywne uczenie się </a:t>
            </a:r>
            <a:endParaRPr lang="pl-PL" sz="2400" dirty="0" smtClean="0"/>
          </a:p>
          <a:p>
            <a:pPr marL="285750" lvl="0" indent="-285750">
              <a:lnSpc>
                <a:spcPct val="150000"/>
              </a:lnSpc>
              <a:buFont typeface="Arial" panose="020B0604020202020204" pitchFamily="34" charset="0"/>
              <a:buChar char="•"/>
            </a:pPr>
            <a:r>
              <a:rPr lang="pl-PL" sz="2400" dirty="0" smtClean="0"/>
              <a:t>Ludzie </a:t>
            </a:r>
            <a:r>
              <a:rPr lang="pl-PL" sz="2400" dirty="0" smtClean="0"/>
              <a:t>do nauki potrzebują bardzo niewielu </a:t>
            </a:r>
            <a:r>
              <a:rPr lang="pl-PL" sz="2400" dirty="0" smtClean="0"/>
              <a:t>przykładów</a:t>
            </a:r>
          </a:p>
          <a:p>
            <a:pPr marL="285750" lvl="0" indent="-285750">
              <a:lnSpc>
                <a:spcPct val="150000"/>
              </a:lnSpc>
              <a:buFont typeface="Arial" panose="020B0604020202020204" pitchFamily="34" charset="0"/>
              <a:buChar char="•"/>
            </a:pPr>
            <a:r>
              <a:rPr lang="pl-PL" sz="2400" dirty="0" smtClean="0"/>
              <a:t>Maszyny </a:t>
            </a:r>
            <a:r>
              <a:rPr lang="pl-PL" sz="2400" dirty="0" smtClean="0"/>
              <a:t>(w większości przypadków) potrzebują tysięcy / milionów </a:t>
            </a:r>
            <a:r>
              <a:rPr lang="pl-PL" sz="2400" dirty="0" smtClean="0"/>
              <a:t>przykładów</a:t>
            </a:r>
          </a:p>
          <a:p>
            <a:pPr marL="285750" lvl="0" indent="-285750">
              <a:lnSpc>
                <a:spcPct val="150000"/>
              </a:lnSpc>
              <a:buFont typeface="Arial" panose="020B0604020202020204" pitchFamily="34" charset="0"/>
              <a:buChar char="•"/>
            </a:pPr>
            <a:r>
              <a:rPr lang="pl-PL" sz="2400" dirty="0" smtClean="0"/>
              <a:t>Wysoka </a:t>
            </a:r>
            <a:r>
              <a:rPr lang="pl-PL" sz="2400" dirty="0" smtClean="0"/>
              <a:t>dokładność w zadaniach dopasowania złożonych wzorów jest trudna do </a:t>
            </a:r>
            <a:r>
              <a:rPr lang="pl-PL" sz="2400" dirty="0" smtClean="0"/>
              <a:t>uzyskania</a:t>
            </a:r>
          </a:p>
          <a:p>
            <a:pPr marL="285750" lvl="0" indent="-285750">
              <a:lnSpc>
                <a:spcPct val="150000"/>
              </a:lnSpc>
              <a:buFont typeface="Arial" panose="020B0604020202020204" pitchFamily="34" charset="0"/>
              <a:buChar char="•"/>
            </a:pPr>
            <a:r>
              <a:rPr lang="pl-PL" sz="2400" dirty="0" smtClean="0"/>
              <a:t>Potrzebna </a:t>
            </a:r>
            <a:r>
              <a:rPr lang="pl-PL" sz="2400" dirty="0" smtClean="0"/>
              <a:t>wiedza specjalistyczna w danej </a:t>
            </a:r>
            <a:r>
              <a:rPr lang="pl-PL" sz="2400" dirty="0" smtClean="0"/>
              <a:t>dziedzinie</a:t>
            </a:r>
          </a:p>
          <a:p>
            <a:pPr marL="285750" lvl="0" indent="-285750">
              <a:lnSpc>
                <a:spcPct val="150000"/>
              </a:lnSpc>
              <a:buFont typeface="Arial" panose="020B0604020202020204" pitchFamily="34" charset="0"/>
              <a:buChar char="•"/>
            </a:pPr>
            <a:r>
              <a:rPr lang="pl-PL" sz="2400" dirty="0" smtClean="0"/>
              <a:t>Prywatność </a:t>
            </a:r>
            <a:r>
              <a:rPr lang="pl-PL" sz="2400" dirty="0" smtClean="0"/>
              <a:t>i </a:t>
            </a:r>
            <a:r>
              <a:rPr lang="pl-PL" sz="2400" dirty="0" smtClean="0"/>
              <a:t>bezpieczeństwo</a:t>
            </a:r>
          </a:p>
          <a:p>
            <a:pPr marL="285750" lvl="0" indent="-285750">
              <a:lnSpc>
                <a:spcPct val="150000"/>
              </a:lnSpc>
              <a:buFont typeface="Arial" panose="020B0604020202020204" pitchFamily="34" charset="0"/>
              <a:buChar char="•"/>
            </a:pPr>
            <a:r>
              <a:rPr lang="pl-PL" sz="2400" dirty="0" smtClean="0"/>
              <a:t>Heterogeniczność</a:t>
            </a:r>
            <a:r>
              <a:rPr lang="pl-PL" sz="2400" dirty="0" smtClean="0"/>
              <a:t>: różne czujniki, zestawy danych itp., W jaki sposób odnoszą się one do siebie</a:t>
            </a:r>
          </a:p>
          <a:p>
            <a:pPr marL="285750" lvl="0" indent="-285750">
              <a:lnSpc>
                <a:spcPct val="150000"/>
              </a:lnSpc>
              <a:buFont typeface="Arial" panose="020B0604020202020204" pitchFamily="34" charset="0"/>
              <a:buChar char="•"/>
            </a:pPr>
            <a:endParaRPr lang="en-IE" sz="2400" dirty="0"/>
          </a:p>
          <a:p>
            <a:pPr lvl="0">
              <a:lnSpc>
                <a:spcPct val="150000"/>
              </a:lnSpc>
            </a:pPr>
            <a:endParaRPr lang="en-IE" sz="2400" dirty="0"/>
          </a:p>
        </p:txBody>
      </p:sp>
    </p:spTree>
    <p:extLst>
      <p:ext uri="{BB962C8B-B14F-4D97-AF65-F5344CB8AC3E}">
        <p14:creationId xmlns:p14="http://schemas.microsoft.com/office/powerpoint/2010/main" xmlns="" val="78477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1"/>
          </p:nvPr>
        </p:nvSpPr>
        <p:spPr>
          <a:xfrm>
            <a:off x="2679032" y="284693"/>
            <a:ext cx="9205040" cy="857158"/>
          </a:xfrm>
        </p:spPr>
        <p:txBody>
          <a:bodyPr>
            <a:normAutofit/>
          </a:bodyPr>
          <a:lstStyle/>
          <a:p>
            <a:pPr algn="r"/>
            <a:r>
              <a:rPr lang="es-ES_tradnl" sz="4000" b="1" dirty="0"/>
              <a:t>1. </a:t>
            </a:r>
            <a:r>
              <a:rPr lang="pl-PL" sz="4000" b="1" dirty="0" smtClean="0"/>
              <a:t>Przyszłość danych</a:t>
            </a:r>
            <a:endParaRPr lang="es-ES_tradnl" sz="4000" b="1" dirty="0"/>
          </a:p>
        </p:txBody>
      </p:sp>
      <p:sp>
        <p:nvSpPr>
          <p:cNvPr id="10" name="Text Placeholder 3"/>
          <p:cNvSpPr>
            <a:spLocks noGrp="1"/>
          </p:cNvSpPr>
          <p:nvPr>
            <p:ph type="body" sz="quarter" idx="4294967295"/>
          </p:nvPr>
        </p:nvSpPr>
        <p:spPr>
          <a:xfrm>
            <a:off x="2757091" y="1174066"/>
            <a:ext cx="9205040" cy="4228118"/>
          </a:xfrm>
          <a:prstGeom prst="rect">
            <a:avLst/>
          </a:prstGeom>
        </p:spPr>
        <p:txBody>
          <a:bodyPr>
            <a:noAutofit/>
          </a:bodyPr>
          <a:lstStyle/>
          <a:p>
            <a:pPr>
              <a:spcBef>
                <a:spcPts val="2200"/>
              </a:spcBef>
            </a:pPr>
            <a:r>
              <a:rPr lang="pl-PL" sz="2300" dirty="0" smtClean="0">
                <a:solidFill>
                  <a:srgbClr val="085156"/>
                </a:solidFill>
              </a:rPr>
              <a:t>Nie ulega wątpliwości, że jesteśmy w trakcie wciąż przyspieszającej rewolucji cyfrowej i jeśli firmy chcą odnieść sukces, umiejętności w zakresie danych i wiedza muszą być w centrum tej misji. Ale to nie oznacza zwolnienia wszystkich pracowników i wprowadzenia wszędzie skrajnej robotyki. </a:t>
            </a:r>
            <a:r>
              <a:rPr lang="en-IE" sz="2300" dirty="0" smtClean="0">
                <a:solidFill>
                  <a:srgbClr val="085156"/>
                </a:solidFill>
              </a:rPr>
              <a:t> </a:t>
            </a:r>
            <a:endParaRPr lang="en-IE" sz="2300" dirty="0">
              <a:solidFill>
                <a:srgbClr val="085156"/>
              </a:solidFill>
            </a:endParaRPr>
          </a:p>
          <a:p>
            <a:pPr>
              <a:spcBef>
                <a:spcPts val="2200"/>
              </a:spcBef>
            </a:pPr>
            <a:r>
              <a:rPr lang="pl-PL" sz="2300" dirty="0" smtClean="0">
                <a:solidFill>
                  <a:srgbClr val="085156"/>
                </a:solidFill>
              </a:rPr>
              <a:t>Liderzy MŚP muszą dawać przykład, biorąc pod uwagę dane, analizy i technologie cyfrowe. W ten sposób umożliwią swoim pracownikom nowe sposoby dostępu, współpracy i pracy, które niszczą “silosy” i przyspieszają wdrażanie analiz w ich firmach.</a:t>
            </a:r>
          </a:p>
          <a:p>
            <a:pPr>
              <a:spcBef>
                <a:spcPts val="2200"/>
              </a:spcBef>
            </a:pPr>
            <a:r>
              <a:rPr lang="pl-PL" sz="2300" dirty="0" smtClean="0">
                <a:solidFill>
                  <a:srgbClr val="085156"/>
                </a:solidFill>
              </a:rPr>
              <a:t>Muszą dysponować odpowiednimi narzędziami - od łatwych w obsłudze pulpitów nawigacyjnych i rozwiązań samoobsługowych po zaawansowaną sztuczną inteligencję – które zapewniają inteligencję w momencie podejmowania decyzji. Ta umiejętność otwiera nowe drogi i inspiruje działania w zespołach.</a:t>
            </a:r>
          </a:p>
          <a:p>
            <a:pPr>
              <a:spcBef>
                <a:spcPts val="2200"/>
              </a:spcBef>
            </a:pPr>
            <a:endParaRPr lang="en-IE" sz="2300" dirty="0">
              <a:solidFill>
                <a:srgbClr val="085156"/>
              </a:solidFill>
            </a:endParaRPr>
          </a:p>
          <a:p>
            <a:pPr marL="0" indent="0">
              <a:spcBef>
                <a:spcPts val="2200"/>
              </a:spcBef>
              <a:buNone/>
            </a:pPr>
            <a:endParaRPr lang="en-US" sz="2000" i="1" dirty="0">
              <a:solidFill>
                <a:srgbClr val="085156"/>
              </a:solidFill>
            </a:endParaRPr>
          </a:p>
        </p:txBody>
      </p:sp>
    </p:spTree>
    <p:extLst>
      <p:ext uri="{BB962C8B-B14F-4D97-AF65-F5344CB8AC3E}">
        <p14:creationId xmlns:p14="http://schemas.microsoft.com/office/powerpoint/2010/main" xmlns="" val="1843433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514F338-9465-468E-931E-693D52814818}"/>
              </a:ext>
            </a:extLst>
          </p:cNvPr>
          <p:cNvSpPr>
            <a:spLocks noGrp="1"/>
          </p:cNvSpPr>
          <p:nvPr>
            <p:ph type="body" sz="quarter" idx="10"/>
          </p:nvPr>
        </p:nvSpPr>
        <p:spPr>
          <a:xfrm>
            <a:off x="576135" y="391665"/>
            <a:ext cx="6993065" cy="4129535"/>
          </a:xfrm>
        </p:spPr>
        <p:txBody>
          <a:bodyPr>
            <a:normAutofit fontScale="92500" lnSpcReduction="10000"/>
          </a:bodyPr>
          <a:lstStyle/>
          <a:p>
            <a:r>
              <a:rPr lang="pl-PL" sz="4000" b="1" dirty="0" smtClean="0"/>
              <a:t>Następny duży krok: </a:t>
            </a:r>
            <a:endParaRPr lang="pl-PL" sz="4000" b="1" dirty="0" smtClean="0"/>
          </a:p>
          <a:p>
            <a:endParaRPr lang="pl-PL" sz="4000" b="1" dirty="0" smtClean="0"/>
          </a:p>
          <a:p>
            <a:r>
              <a:rPr lang="pl-PL" sz="4000" b="1" dirty="0" smtClean="0"/>
              <a:t>rozszerzona </a:t>
            </a:r>
            <a:r>
              <a:rPr lang="pl-PL" sz="4000" b="1" dirty="0" smtClean="0"/>
              <a:t>rzeczywistość </a:t>
            </a:r>
            <a:endParaRPr lang="pl-PL" sz="4000" b="1" dirty="0" smtClean="0"/>
          </a:p>
          <a:p>
            <a:r>
              <a:rPr lang="pl-PL" sz="4000" b="1" dirty="0" smtClean="0"/>
              <a:t>(</a:t>
            </a:r>
            <a:r>
              <a:rPr lang="pl-PL" sz="4000" b="1" dirty="0" err="1" smtClean="0"/>
              <a:t>Augmented</a:t>
            </a:r>
            <a:r>
              <a:rPr lang="pl-PL" sz="4000" b="1" dirty="0" smtClean="0"/>
              <a:t> Reality - AR</a:t>
            </a:r>
            <a:r>
              <a:rPr lang="pl-PL" sz="4000" b="1" dirty="0" smtClean="0"/>
              <a:t>) </a:t>
            </a:r>
          </a:p>
          <a:p>
            <a:endParaRPr lang="pl-PL" sz="4000" b="1" dirty="0" smtClean="0"/>
          </a:p>
          <a:p>
            <a:r>
              <a:rPr lang="pl-PL" sz="4000" b="1" dirty="0" smtClean="0"/>
              <a:t>i</a:t>
            </a:r>
            <a:r>
              <a:rPr lang="pl-PL" sz="4000" b="1" dirty="0" smtClean="0"/>
              <a:t> wirtualna </a:t>
            </a:r>
            <a:r>
              <a:rPr lang="pl-PL" sz="4000" b="1" dirty="0" smtClean="0"/>
              <a:t>rzeczywistość</a:t>
            </a:r>
          </a:p>
          <a:p>
            <a:r>
              <a:rPr lang="pl-PL" sz="4000" b="1" dirty="0" smtClean="0"/>
              <a:t>(</a:t>
            </a:r>
            <a:r>
              <a:rPr lang="pl-PL" sz="4000" b="1" dirty="0" err="1" smtClean="0"/>
              <a:t>Virtual</a:t>
            </a:r>
            <a:r>
              <a:rPr lang="pl-PL" sz="4000" b="1" dirty="0" smtClean="0"/>
              <a:t> Reality - VR)</a:t>
            </a:r>
            <a:endParaRPr lang="pl-PL" sz="4000" b="1" dirty="0"/>
          </a:p>
        </p:txBody>
      </p:sp>
    </p:spTree>
    <p:extLst>
      <p:ext uri="{BB962C8B-B14F-4D97-AF65-F5344CB8AC3E}">
        <p14:creationId xmlns:p14="http://schemas.microsoft.com/office/powerpoint/2010/main" xmlns="" val="3171440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361CDDB-B4AD-4ABD-8DB9-2B0B76320DE9}"/>
              </a:ext>
            </a:extLst>
          </p:cNvPr>
          <p:cNvSpPr>
            <a:spLocks noGrp="1"/>
          </p:cNvSpPr>
          <p:nvPr>
            <p:ph type="body" sz="quarter" idx="20"/>
          </p:nvPr>
        </p:nvSpPr>
        <p:spPr>
          <a:xfrm>
            <a:off x="4778476" y="1643033"/>
            <a:ext cx="4987009" cy="3872188"/>
          </a:xfrm>
        </p:spPr>
        <p:txBody>
          <a:bodyPr/>
          <a:lstStyle/>
          <a:p>
            <a:pPr lvl="0"/>
            <a:r>
              <a:rPr lang="pl-PL" sz="2800" dirty="0" smtClean="0"/>
              <a:t>Rozszerzona rzeczywistość korzysta z obecnej rzeczywistości i dodaje coś do niej. Nie przenosi nas gdzie indziej. </a:t>
            </a:r>
            <a:endParaRPr lang="pl-PL" sz="2800" dirty="0" smtClean="0"/>
          </a:p>
          <a:p>
            <a:r>
              <a:rPr lang="pl-PL" sz="2800" dirty="0" smtClean="0"/>
              <a:t>Po prostu „poprawia” nasz obecny stan, często korzystając z filtrów </a:t>
            </a:r>
            <a:r>
              <a:rPr lang="pl-PL" sz="2800" dirty="0" err="1" smtClean="0"/>
              <a:t>Snapchat</a:t>
            </a:r>
            <a:r>
              <a:rPr lang="pl-PL" sz="2800" dirty="0" smtClean="0"/>
              <a:t>, Pokemon Go, okularów Google</a:t>
            </a:r>
            <a:r>
              <a:rPr lang="pl-PL" sz="2800" dirty="0" smtClean="0"/>
              <a:t>.</a:t>
            </a:r>
            <a:endParaRPr lang="pl-PL" sz="2800" dirty="0" smtClean="0"/>
          </a:p>
        </p:txBody>
      </p:sp>
      <p:sp>
        <p:nvSpPr>
          <p:cNvPr id="3" name="Text Placeholder 2">
            <a:extLst>
              <a:ext uri="{FF2B5EF4-FFF2-40B4-BE49-F238E27FC236}">
                <a16:creationId xmlns:a16="http://schemas.microsoft.com/office/drawing/2014/main" xmlns="" id="{6F01F6F2-418F-448F-8E36-291B3C995105}"/>
              </a:ext>
            </a:extLst>
          </p:cNvPr>
          <p:cNvSpPr>
            <a:spLocks noGrp="1"/>
          </p:cNvSpPr>
          <p:nvPr>
            <p:ph type="body" sz="quarter" idx="21"/>
          </p:nvPr>
        </p:nvSpPr>
        <p:spPr/>
        <p:txBody>
          <a:bodyPr>
            <a:noAutofit/>
          </a:bodyPr>
          <a:lstStyle/>
          <a:p>
            <a:r>
              <a:rPr lang="en-IE" sz="2800" dirty="0"/>
              <a:t>AR: AUGMENTED </a:t>
            </a:r>
            <a:r>
              <a:rPr lang="en-IE" sz="2800" dirty="0" smtClean="0"/>
              <a:t>REALITY</a:t>
            </a:r>
            <a:r>
              <a:rPr lang="pl-PL" sz="2800" dirty="0" smtClean="0"/>
              <a:t> (ROZSZERZONA RZECZYWISTOŚĆ)</a:t>
            </a:r>
            <a:endParaRPr lang="en-IE" sz="2800" dirty="0"/>
          </a:p>
        </p:txBody>
      </p:sp>
      <p:pic>
        <p:nvPicPr>
          <p:cNvPr id="4" name="Picture 3">
            <a:extLst>
              <a:ext uri="{FF2B5EF4-FFF2-40B4-BE49-F238E27FC236}">
                <a16:creationId xmlns:a16="http://schemas.microsoft.com/office/drawing/2014/main" xmlns="" id="{170DB2CE-A641-4B99-A689-B5634EF03C6B}"/>
              </a:ext>
            </a:extLst>
          </p:cNvPr>
          <p:cNvPicPr/>
          <p:nvPr/>
        </p:nvPicPr>
        <p:blipFill>
          <a:blip r:embed="rId2"/>
          <a:stretch>
            <a:fillRect/>
          </a:stretch>
        </p:blipFill>
        <p:spPr>
          <a:xfrm>
            <a:off x="314632" y="1799303"/>
            <a:ext cx="4463844" cy="4021394"/>
          </a:xfrm>
          <a:prstGeom prst="rect">
            <a:avLst/>
          </a:prstGeom>
        </p:spPr>
      </p:pic>
    </p:spTree>
    <p:extLst>
      <p:ext uri="{BB962C8B-B14F-4D97-AF65-F5344CB8AC3E}">
        <p14:creationId xmlns:p14="http://schemas.microsoft.com/office/powerpoint/2010/main" xmlns="" val="830789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361CDDB-B4AD-4ABD-8DB9-2B0B76320DE9}"/>
              </a:ext>
            </a:extLst>
          </p:cNvPr>
          <p:cNvSpPr>
            <a:spLocks noGrp="1"/>
          </p:cNvSpPr>
          <p:nvPr>
            <p:ph type="body" sz="quarter" idx="20"/>
          </p:nvPr>
        </p:nvSpPr>
        <p:spPr>
          <a:xfrm>
            <a:off x="243454" y="1261510"/>
            <a:ext cx="5408683" cy="4334980"/>
          </a:xfrm>
        </p:spPr>
        <p:txBody>
          <a:bodyPr/>
          <a:lstStyle/>
          <a:p>
            <a:pPr lvl="0" algn="just"/>
            <a:r>
              <a:rPr lang="pl-PL" sz="2000" dirty="0" smtClean="0"/>
              <a:t>Rzeczywistość </a:t>
            </a:r>
            <a:r>
              <a:rPr lang="pl-PL" sz="2000" dirty="0" smtClean="0"/>
              <a:t>wirtualna jest w stanie przetransponować użytkownika. Innymi słowy, przeprowadzi nas w inne miejsce. Poprzez zamknięte gogle, VR blokuje przestrzeń i przenosi naszą obecność w inne miejsce - mówimy o tych pudełkowatych, zamkniętych zestawach słuchawkowych z wyświetlaczami o wysokiej rozdzielczości, soczewkach i czujnikach śledzenia głowy</a:t>
            </a:r>
            <a:endParaRPr lang="en-IE" sz="2000" dirty="0"/>
          </a:p>
          <a:p>
            <a:pPr lvl="0" algn="just"/>
            <a:r>
              <a:rPr lang="pl-PL" sz="2000" dirty="0" smtClean="0"/>
              <a:t>Zostały zaprojektowane tak, aby wizualnie zanurzyć użytkownika w 360-stopniowych filmach i animacjach generowanych komputerowo z dźwiękiem 3D oraz wibrującymi lub dudniącymi akcesoriami i kontrolerami, aby poprawić </a:t>
            </a:r>
            <a:r>
              <a:rPr lang="pl-PL" sz="2000" dirty="0" smtClean="0"/>
              <a:t>efekt.</a:t>
            </a:r>
            <a:endParaRPr lang="en-IE" sz="2000" dirty="0"/>
          </a:p>
        </p:txBody>
      </p:sp>
      <p:sp>
        <p:nvSpPr>
          <p:cNvPr id="3" name="Text Placeholder 2">
            <a:extLst>
              <a:ext uri="{FF2B5EF4-FFF2-40B4-BE49-F238E27FC236}">
                <a16:creationId xmlns:a16="http://schemas.microsoft.com/office/drawing/2014/main" xmlns="" id="{6F01F6F2-418F-448F-8E36-291B3C995105}"/>
              </a:ext>
            </a:extLst>
          </p:cNvPr>
          <p:cNvSpPr>
            <a:spLocks noGrp="1"/>
          </p:cNvSpPr>
          <p:nvPr>
            <p:ph type="body" sz="quarter" idx="21"/>
          </p:nvPr>
        </p:nvSpPr>
        <p:spPr>
          <a:xfrm>
            <a:off x="560446" y="211200"/>
            <a:ext cx="9205040" cy="857158"/>
          </a:xfrm>
        </p:spPr>
        <p:txBody>
          <a:bodyPr>
            <a:normAutofit fontScale="92500"/>
          </a:bodyPr>
          <a:lstStyle/>
          <a:p>
            <a:r>
              <a:rPr lang="en-IE" dirty="0"/>
              <a:t>VR: VIRTUAL </a:t>
            </a:r>
            <a:r>
              <a:rPr lang="en-IE" dirty="0" smtClean="0"/>
              <a:t>REALITY</a:t>
            </a:r>
            <a:r>
              <a:rPr lang="pl-PL" dirty="0" smtClean="0"/>
              <a:t> (WIRTUALNA RZECZYWISTOŚĆ)</a:t>
            </a:r>
            <a:endParaRPr lang="en-IE" dirty="0"/>
          </a:p>
        </p:txBody>
      </p:sp>
      <p:pic>
        <p:nvPicPr>
          <p:cNvPr id="4" name="Picture 3">
            <a:extLst>
              <a:ext uri="{FF2B5EF4-FFF2-40B4-BE49-F238E27FC236}">
                <a16:creationId xmlns:a16="http://schemas.microsoft.com/office/drawing/2014/main" xmlns="" id="{4D9FBEE1-4120-455A-88A1-A8DB46144C51}"/>
              </a:ext>
            </a:extLst>
          </p:cNvPr>
          <p:cNvPicPr/>
          <p:nvPr/>
        </p:nvPicPr>
        <p:blipFill>
          <a:blip r:embed="rId2">
            <a:extLst>
              <a:ext uri="{28A0092B-C50C-407E-A947-70E740481C1C}">
                <a14:useLocalDpi xmlns:a14="http://schemas.microsoft.com/office/drawing/2010/main" xmlns="" val="0"/>
              </a:ext>
            </a:extLst>
          </a:blip>
          <a:stretch>
            <a:fillRect/>
          </a:stretch>
        </p:blipFill>
        <p:spPr>
          <a:xfrm>
            <a:off x="6222872" y="1643033"/>
            <a:ext cx="3398581" cy="3872187"/>
          </a:xfrm>
          <a:prstGeom prst="rect">
            <a:avLst/>
          </a:prstGeom>
        </p:spPr>
      </p:pic>
      <p:sp>
        <p:nvSpPr>
          <p:cNvPr id="5" name="Rectangle 4">
            <a:extLst>
              <a:ext uri="{FF2B5EF4-FFF2-40B4-BE49-F238E27FC236}">
                <a16:creationId xmlns:a16="http://schemas.microsoft.com/office/drawing/2014/main" xmlns="" id="{A75350A1-0D18-4008-8ED9-6A2F760BAF2A}"/>
              </a:ext>
            </a:extLst>
          </p:cNvPr>
          <p:cNvSpPr/>
          <p:nvPr/>
        </p:nvSpPr>
        <p:spPr>
          <a:xfrm>
            <a:off x="3584448" y="6300430"/>
            <a:ext cx="8485632" cy="246221"/>
          </a:xfrm>
          <a:prstGeom prst="rect">
            <a:avLst/>
          </a:prstGeom>
        </p:spPr>
        <p:txBody>
          <a:bodyPr wrap="square">
            <a:spAutoFit/>
          </a:bodyPr>
          <a:lstStyle/>
          <a:p>
            <a:r>
              <a:rPr lang="pl-PL" sz="1000" dirty="0" smtClean="0"/>
              <a:t>Źródło</a:t>
            </a:r>
            <a:r>
              <a:rPr lang="en-IE" sz="1000" dirty="0" smtClean="0"/>
              <a:t>: </a:t>
            </a:r>
            <a:r>
              <a:rPr lang="en-IE" sz="1000" dirty="0">
                <a:hlinkClick r:id="rId3"/>
              </a:rPr>
              <a:t>https://medium.com/@kavithakavy/what-is-the-difference-between-augmented-reality-ar-and-virtual-reality-vr-23071bc8ff9d</a:t>
            </a:r>
            <a:r>
              <a:rPr lang="en-IE" sz="1000" dirty="0"/>
              <a:t> </a:t>
            </a:r>
          </a:p>
        </p:txBody>
      </p:sp>
    </p:spTree>
    <p:extLst>
      <p:ext uri="{BB962C8B-B14F-4D97-AF65-F5344CB8AC3E}">
        <p14:creationId xmlns:p14="http://schemas.microsoft.com/office/powerpoint/2010/main" xmlns="" val="1907986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0821F41-2A0F-44EF-8BA8-EC7CB16175F8}"/>
              </a:ext>
            </a:extLst>
          </p:cNvPr>
          <p:cNvSpPr>
            <a:spLocks noGrp="1"/>
          </p:cNvSpPr>
          <p:nvPr>
            <p:ph type="body" sz="quarter" idx="14"/>
          </p:nvPr>
        </p:nvSpPr>
        <p:spPr/>
        <p:txBody>
          <a:bodyPr>
            <a:normAutofit fontScale="85000" lnSpcReduction="20000"/>
          </a:bodyPr>
          <a:lstStyle/>
          <a:p>
            <a:endParaRPr lang="en-IE"/>
          </a:p>
        </p:txBody>
      </p:sp>
      <p:sp>
        <p:nvSpPr>
          <p:cNvPr id="3" name="Text Placeholder 2">
            <a:extLst>
              <a:ext uri="{FF2B5EF4-FFF2-40B4-BE49-F238E27FC236}">
                <a16:creationId xmlns:a16="http://schemas.microsoft.com/office/drawing/2014/main" xmlns="" id="{6E55A964-52D0-47C9-8230-1157C877DB0F}"/>
              </a:ext>
            </a:extLst>
          </p:cNvPr>
          <p:cNvSpPr>
            <a:spLocks noGrp="1"/>
          </p:cNvSpPr>
          <p:nvPr>
            <p:ph type="body" sz="quarter" idx="15"/>
          </p:nvPr>
        </p:nvSpPr>
        <p:spPr/>
        <p:txBody>
          <a:bodyPr>
            <a:normAutofit fontScale="92500" lnSpcReduction="10000"/>
          </a:bodyPr>
          <a:lstStyle/>
          <a:p>
            <a:endParaRPr lang="en-IE"/>
          </a:p>
        </p:txBody>
      </p:sp>
      <p:sp>
        <p:nvSpPr>
          <p:cNvPr id="4" name="Text Placeholder 3">
            <a:extLst>
              <a:ext uri="{FF2B5EF4-FFF2-40B4-BE49-F238E27FC236}">
                <a16:creationId xmlns:a16="http://schemas.microsoft.com/office/drawing/2014/main" xmlns="" id="{E1453E4F-275B-4324-9A6E-251A91E91446}"/>
              </a:ext>
            </a:extLst>
          </p:cNvPr>
          <p:cNvSpPr>
            <a:spLocks noGrp="1"/>
          </p:cNvSpPr>
          <p:nvPr>
            <p:ph type="body" sz="quarter" idx="13"/>
          </p:nvPr>
        </p:nvSpPr>
        <p:spPr/>
        <p:txBody>
          <a:bodyPr>
            <a:normAutofit/>
          </a:bodyPr>
          <a:lstStyle/>
          <a:p>
            <a:r>
              <a:rPr lang="pl-PL" dirty="0" smtClean="0"/>
              <a:t>„Rzeczy, których </a:t>
            </a:r>
            <a:r>
              <a:rPr lang="pl-PL" dirty="0" smtClean="0"/>
              <a:t>musimy się nauczyć, zanim będziemy w stanie je zrobić, uczymy się poprzez ich </a:t>
            </a:r>
            <a:r>
              <a:rPr lang="pl-PL" dirty="0" smtClean="0"/>
              <a:t>robienie.”</a:t>
            </a:r>
            <a:endParaRPr lang="en-IE" dirty="0"/>
          </a:p>
          <a:p>
            <a:r>
              <a:rPr lang="pl-PL" sz="1900" i="0" dirty="0" smtClean="0"/>
              <a:t>Arystoteles</a:t>
            </a:r>
            <a:r>
              <a:rPr lang="en-IE" sz="1900" i="0" dirty="0" smtClean="0"/>
              <a:t>, </a:t>
            </a:r>
            <a:r>
              <a:rPr lang="pl-PL" sz="2000" dirty="0" smtClean="0"/>
              <a:t>Etyka </a:t>
            </a:r>
            <a:r>
              <a:rPr lang="pl-PL" sz="2000" dirty="0" err="1" smtClean="0"/>
              <a:t>Nikomachejska</a:t>
            </a:r>
            <a:endParaRPr lang="en-IE" sz="1900" dirty="0"/>
          </a:p>
        </p:txBody>
      </p:sp>
    </p:spTree>
    <p:extLst>
      <p:ext uri="{BB962C8B-B14F-4D97-AF65-F5344CB8AC3E}">
        <p14:creationId xmlns:p14="http://schemas.microsoft.com/office/powerpoint/2010/main" xmlns="" val="592125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B9B8B23-6C0F-48A0-B93C-B3A5BB1F1A06}"/>
              </a:ext>
            </a:extLst>
          </p:cNvPr>
          <p:cNvSpPr>
            <a:spLocks noGrp="1"/>
          </p:cNvSpPr>
          <p:nvPr>
            <p:ph type="body" sz="quarter" idx="20"/>
          </p:nvPr>
        </p:nvSpPr>
        <p:spPr>
          <a:xfrm>
            <a:off x="560446" y="1643032"/>
            <a:ext cx="9205040" cy="4207161"/>
          </a:xfrm>
        </p:spPr>
        <p:txBody>
          <a:bodyPr/>
          <a:lstStyle/>
          <a:p>
            <a:r>
              <a:rPr lang="pl-PL" dirty="0" smtClean="0"/>
              <a:t>Od </a:t>
            </a:r>
            <a:r>
              <a:rPr lang="pl-PL" dirty="0" smtClean="0"/>
              <a:t>roku 350 przed naszą erą i prawdopodobnie jeszcze na długo przedtem ludzkość dostrzegła wartość - i potencjalną sprzeczność - w „uczeniu się przez działanie”. </a:t>
            </a:r>
            <a:endParaRPr lang="en-IE" dirty="0"/>
          </a:p>
          <a:p>
            <a:r>
              <a:rPr lang="pl-PL" dirty="0" smtClean="0"/>
              <a:t>Niedawno jednak koncepcja opisana w Etyce </a:t>
            </a:r>
            <a:r>
              <a:rPr lang="pl-PL" dirty="0" err="1" smtClean="0"/>
              <a:t>Nikomachejskiej</a:t>
            </a:r>
            <a:r>
              <a:rPr lang="pl-PL" dirty="0" smtClean="0"/>
              <a:t> Arystotelesa została poparta dalszymi dowodami naukowymi.</a:t>
            </a:r>
          </a:p>
          <a:p>
            <a:r>
              <a:rPr lang="pl-PL" dirty="0" smtClean="0"/>
              <a:t>W 2015 r. badanie </a:t>
            </a:r>
            <a:r>
              <a:rPr lang="pl-PL" dirty="0" smtClean="0"/>
              <a:t>Uniwersytetu w Chicago wykazało, że studenci, którzy fizycznie doświadczają pojęć naukowych, takich jak moment pędu działający na koło rowerowe obracające się na trzymanej przez nich osi, rozumieją je głębiej, a także osiągają znacznie lepsze wyniki w </a:t>
            </a:r>
            <a:r>
              <a:rPr lang="pl-PL" dirty="0" smtClean="0"/>
              <a:t>testach.</a:t>
            </a:r>
            <a:endParaRPr lang="en-IE" dirty="0"/>
          </a:p>
        </p:txBody>
      </p:sp>
      <p:sp>
        <p:nvSpPr>
          <p:cNvPr id="3" name="Text Placeholder 2">
            <a:extLst>
              <a:ext uri="{FF2B5EF4-FFF2-40B4-BE49-F238E27FC236}">
                <a16:creationId xmlns:a16="http://schemas.microsoft.com/office/drawing/2014/main" xmlns="" id="{99C79FC7-586D-40EE-BA12-5A13FB052BFB}"/>
              </a:ext>
            </a:extLst>
          </p:cNvPr>
          <p:cNvSpPr>
            <a:spLocks noGrp="1"/>
          </p:cNvSpPr>
          <p:nvPr>
            <p:ph type="body" sz="quarter" idx="21"/>
          </p:nvPr>
        </p:nvSpPr>
        <p:spPr/>
        <p:txBody>
          <a:bodyPr/>
          <a:lstStyle/>
          <a:p>
            <a:r>
              <a:rPr lang="en-IE" dirty="0"/>
              <a:t>AR, VR &amp; </a:t>
            </a:r>
            <a:r>
              <a:rPr lang="pl-PL" dirty="0" smtClean="0"/>
              <a:t>UCZENIE SIĘ</a:t>
            </a:r>
            <a:endParaRPr lang="en-IE" dirty="0"/>
          </a:p>
        </p:txBody>
      </p:sp>
      <p:sp>
        <p:nvSpPr>
          <p:cNvPr id="4" name="Rectangle 3">
            <a:extLst>
              <a:ext uri="{FF2B5EF4-FFF2-40B4-BE49-F238E27FC236}">
                <a16:creationId xmlns:a16="http://schemas.microsoft.com/office/drawing/2014/main" xmlns="" id="{83D28818-6C87-40D4-9995-AAD3AE1C6A5D}"/>
              </a:ext>
            </a:extLst>
          </p:cNvPr>
          <p:cNvSpPr/>
          <p:nvPr/>
        </p:nvSpPr>
        <p:spPr>
          <a:xfrm>
            <a:off x="3413760" y="6178437"/>
            <a:ext cx="8631936" cy="400110"/>
          </a:xfrm>
          <a:prstGeom prst="rect">
            <a:avLst/>
          </a:prstGeom>
        </p:spPr>
        <p:txBody>
          <a:bodyPr wrap="square">
            <a:spAutoFit/>
          </a:bodyPr>
          <a:lstStyle/>
          <a:p>
            <a:endParaRPr lang="en-IE" sz="1000" dirty="0"/>
          </a:p>
          <a:p>
            <a:r>
              <a:rPr lang="pl-PL" sz="1000" dirty="0" smtClean="0"/>
              <a:t>Źródło</a:t>
            </a:r>
            <a:r>
              <a:rPr lang="en-IE" sz="1000" dirty="0" smtClean="0"/>
              <a:t>: </a:t>
            </a:r>
            <a:r>
              <a:rPr lang="en-IE" sz="1000" dirty="0">
                <a:hlinkClick r:id="rId2"/>
              </a:rPr>
              <a:t>https://news.uchicago.edu/story/learning-doing-helps-students-perform-better-science</a:t>
            </a:r>
            <a:endParaRPr lang="en-IE" sz="1000" dirty="0"/>
          </a:p>
        </p:txBody>
      </p:sp>
    </p:spTree>
    <p:extLst>
      <p:ext uri="{BB962C8B-B14F-4D97-AF65-F5344CB8AC3E}">
        <p14:creationId xmlns:p14="http://schemas.microsoft.com/office/powerpoint/2010/main" xmlns="" val="3735980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3643A19-6B00-4337-AF0E-02306BBBF8C3}"/>
              </a:ext>
            </a:extLst>
          </p:cNvPr>
          <p:cNvSpPr>
            <a:spLocks noGrp="1"/>
          </p:cNvSpPr>
          <p:nvPr>
            <p:ph type="body" sz="quarter" idx="20"/>
          </p:nvPr>
        </p:nvSpPr>
        <p:spPr/>
        <p:txBody>
          <a:bodyPr/>
          <a:lstStyle/>
          <a:p>
            <a:r>
              <a:rPr lang="pl-PL" dirty="0" smtClean="0"/>
              <a:t>Niektóre </a:t>
            </a:r>
            <a:r>
              <a:rPr lang="pl-PL" dirty="0" smtClean="0"/>
              <a:t>organizacje i firmy od dawna uznają tę samą podstawową zasadę. Na przykład w przemyśle lotniczym od dziesięcioleci używano symulatorów lotu do szkolenia pilotów do latania bardziej skomplikowanymi </a:t>
            </a:r>
            <a:r>
              <a:rPr lang="pl-PL" dirty="0" smtClean="0"/>
              <a:t>samolotami</a:t>
            </a:r>
            <a:endParaRPr lang="en-IE" dirty="0"/>
          </a:p>
          <a:p>
            <a:r>
              <a:rPr lang="pl-PL" dirty="0" smtClean="0"/>
              <a:t>Korzyści </a:t>
            </a:r>
            <a:r>
              <a:rPr lang="pl-PL" dirty="0" smtClean="0"/>
              <a:t>w zakresie bezpieczeństwa, kosztów i nauki są oczywiste, ale charakterystyka lotnictwa dawała mu przewagę, do której wiele innych branż i wiele innych dziedzin nauki aż do dziś nie miało dostępu.</a:t>
            </a:r>
            <a:endParaRPr lang="en-IE" dirty="0"/>
          </a:p>
        </p:txBody>
      </p:sp>
      <p:sp>
        <p:nvSpPr>
          <p:cNvPr id="3" name="Text Placeholder 2">
            <a:extLst>
              <a:ext uri="{FF2B5EF4-FFF2-40B4-BE49-F238E27FC236}">
                <a16:creationId xmlns:a16="http://schemas.microsoft.com/office/drawing/2014/main" xmlns="" id="{1D3EFA95-0EF3-4675-A94B-05345EEAB122}"/>
              </a:ext>
            </a:extLst>
          </p:cNvPr>
          <p:cNvSpPr>
            <a:spLocks noGrp="1"/>
          </p:cNvSpPr>
          <p:nvPr>
            <p:ph type="body" sz="quarter" idx="21"/>
          </p:nvPr>
        </p:nvSpPr>
        <p:spPr/>
        <p:txBody>
          <a:bodyPr/>
          <a:lstStyle/>
          <a:p>
            <a:r>
              <a:rPr lang="en-IE" dirty="0"/>
              <a:t>AR, VR &amp; </a:t>
            </a:r>
            <a:r>
              <a:rPr lang="pl-PL" dirty="0" smtClean="0"/>
              <a:t>UCZENIE SIĘ</a:t>
            </a:r>
            <a:endParaRPr lang="en-IE" dirty="0"/>
          </a:p>
          <a:p>
            <a:endParaRPr lang="en-IE" dirty="0"/>
          </a:p>
        </p:txBody>
      </p:sp>
    </p:spTree>
    <p:extLst>
      <p:ext uri="{BB962C8B-B14F-4D97-AF65-F5344CB8AC3E}">
        <p14:creationId xmlns:p14="http://schemas.microsoft.com/office/powerpoint/2010/main" xmlns="" val="613759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xmlns="" id="{E99A4937-6944-46E6-8E98-8E859A4C0C99}"/>
              </a:ext>
            </a:extLst>
          </p:cNvPr>
          <p:cNvSpPr txBox="1">
            <a:spLocks/>
          </p:cNvSpPr>
          <p:nvPr/>
        </p:nvSpPr>
        <p:spPr>
          <a:xfrm>
            <a:off x="545932" y="-71890"/>
            <a:ext cx="3363974" cy="876224"/>
          </a:xfrm>
          <a:prstGeom prst="rect">
            <a:avLst/>
          </a:prstGeom>
          <a:noFill/>
          <a:ln w="19050">
            <a:noFill/>
          </a:ln>
        </p:spPr>
        <p:txBody>
          <a:bodyPr vert="horz" wrap="square" lIns="91440" tIns="45720" rIns="91440" bIns="45720" rtlCol="0" anchor="ctr">
            <a:normAutofit/>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ts val="600"/>
              </a:spcAft>
            </a:pPr>
            <a:r>
              <a:rPr lang="pl-PL" sz="3200" b="1" kern="1200" dirty="0" smtClean="0">
                <a:solidFill>
                  <a:schemeClr val="tx1"/>
                </a:solidFill>
                <a:latin typeface="+mj-lt"/>
                <a:ea typeface="+mj-ea"/>
                <a:cs typeface="+mj-cs"/>
              </a:rPr>
              <a:t>WZROST </a:t>
            </a:r>
            <a:r>
              <a:rPr lang="en-US" sz="3200" b="1" kern="1200" dirty="0" smtClean="0">
                <a:solidFill>
                  <a:schemeClr val="tx1"/>
                </a:solidFill>
                <a:latin typeface="+mj-lt"/>
                <a:ea typeface="+mj-ea"/>
                <a:cs typeface="+mj-cs"/>
              </a:rPr>
              <a:t>VR</a:t>
            </a:r>
            <a:endParaRPr lang="en-US" sz="3200" b="1" kern="1200" dirty="0">
              <a:solidFill>
                <a:schemeClr val="tx1"/>
              </a:solidFill>
              <a:latin typeface="+mj-lt"/>
              <a:ea typeface="+mj-ea"/>
              <a:cs typeface="+mj-cs"/>
            </a:endParaRPr>
          </a:p>
        </p:txBody>
      </p:sp>
      <p:sp>
        <p:nvSpPr>
          <p:cNvPr id="5" name="Rectangle 4"/>
          <p:cNvSpPr/>
          <p:nvPr/>
        </p:nvSpPr>
        <p:spPr>
          <a:xfrm>
            <a:off x="155788" y="804334"/>
            <a:ext cx="4379636" cy="3415623"/>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r>
              <a:rPr lang="pl-PL" sz="2400" dirty="0" smtClean="0"/>
              <a:t>Uznana </a:t>
            </a:r>
            <a:r>
              <a:rPr lang="pl-PL" sz="2400" dirty="0" smtClean="0"/>
              <a:t>za najważniejszą innowację technologiczną od czasów </a:t>
            </a:r>
            <a:r>
              <a:rPr lang="pl-PL" sz="2400" dirty="0" err="1" smtClean="0"/>
              <a:t>smartfona</a:t>
            </a:r>
            <a:r>
              <a:rPr lang="pl-PL" sz="2400" dirty="0" smtClean="0"/>
              <a:t> rzeczywistość wirtualna może zmienić nasze wyobrażenia o życiu i ludzkości. </a:t>
            </a:r>
            <a:endParaRPr lang="en-US" sz="2400" dirty="0"/>
          </a:p>
          <a:p>
            <a:pPr indent="-228600" algn="just">
              <a:lnSpc>
                <a:spcPct val="90000"/>
              </a:lnSpc>
              <a:spcAft>
                <a:spcPts val="600"/>
              </a:spcAft>
              <a:buFont typeface="Arial" panose="020B0604020202020204" pitchFamily="34" charset="0"/>
              <a:buChar char="•"/>
            </a:pPr>
            <a:r>
              <a:rPr lang="pl-PL" sz="2400" dirty="0" smtClean="0"/>
              <a:t>Chociaż </a:t>
            </a:r>
            <a:r>
              <a:rPr lang="pl-PL" sz="2400" dirty="0" smtClean="0"/>
              <a:t>ta technologia jest jeszcze w powijakach, dla tych, którzy “siedzą” w tym temacie, jest </a:t>
            </a:r>
            <a:r>
              <a:rPr lang="pl-PL" sz="2400" dirty="0" smtClean="0"/>
              <a:t>przyszłością.</a:t>
            </a:r>
          </a:p>
          <a:p>
            <a:pPr indent="-228600" algn="just">
              <a:lnSpc>
                <a:spcPct val="90000"/>
              </a:lnSpc>
              <a:spcAft>
                <a:spcPts val="600"/>
              </a:spcAft>
              <a:buFont typeface="Arial" panose="020B0604020202020204" pitchFamily="34" charset="0"/>
              <a:buChar char="•"/>
            </a:pPr>
            <a:r>
              <a:rPr lang="pl-PL" sz="2400" dirty="0" smtClean="0"/>
              <a:t>VR </a:t>
            </a:r>
            <a:r>
              <a:rPr lang="pl-PL" sz="2400" dirty="0" smtClean="0"/>
              <a:t>zmieni sposób, w jaki pracujemy, jak doświadczamy rozrywki, jak odczuwamy przyjemność i inne emocje, jak postrzegamy siebie, a co najważniejsze, jak odnosimy się do siebie w prawdziwym świecie</a:t>
            </a:r>
            <a:r>
              <a:rPr lang="pl-PL" sz="2400" dirty="0" smtClean="0"/>
              <a:t>.</a:t>
            </a:r>
            <a:endParaRPr lang="pl-PL" sz="2400" dirty="0" smtClean="0"/>
          </a:p>
        </p:txBody>
      </p:sp>
      <p:pic>
        <p:nvPicPr>
          <p:cNvPr id="9" name="Picture 8" descr="A picture containing person, holding, black, hand&#10;&#10;Description automatically generated">
            <a:extLst>
              <a:ext uri="{FF2B5EF4-FFF2-40B4-BE49-F238E27FC236}">
                <a16:creationId xmlns:a16="http://schemas.microsoft.com/office/drawing/2014/main" xmlns="" id="{2E14427D-7481-4F9E-A04A-8DCECB503886}"/>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8165" r="10387" b="-1"/>
          <a:stretch/>
        </p:blipFill>
        <p:spPr>
          <a:xfrm>
            <a:off x="5932940" y="643467"/>
            <a:ext cx="4980414" cy="5410199"/>
          </a:xfrm>
          <a:prstGeom prst="rect">
            <a:avLst/>
          </a:prstGeom>
        </p:spPr>
      </p:pic>
    </p:spTree>
    <p:extLst>
      <p:ext uri="{BB962C8B-B14F-4D97-AF65-F5344CB8AC3E}">
        <p14:creationId xmlns:p14="http://schemas.microsoft.com/office/powerpoint/2010/main" xmlns="" val="2142118559"/>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erson, water, wearing, jacket&#10;&#10;Description automatically generated">
            <a:extLst>
              <a:ext uri="{FF2B5EF4-FFF2-40B4-BE49-F238E27FC236}">
                <a16:creationId xmlns:a16="http://schemas.microsoft.com/office/drawing/2014/main" xmlns="" id="{01FCC132-7805-4175-B9C9-F63B7DBEA4B8}"/>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0889"/>
          <a:stretch/>
        </p:blipFill>
        <p:spPr>
          <a:xfrm>
            <a:off x="-1" y="10"/>
            <a:ext cx="12192000" cy="6857990"/>
          </a:xfrm>
          <a:prstGeom prst="rect">
            <a:avLst/>
          </a:prstGeom>
        </p:spPr>
      </p:pic>
      <p:sp>
        <p:nvSpPr>
          <p:cNvPr id="13"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Text Placeholder 6">
            <a:extLst>
              <a:ext uri="{FF2B5EF4-FFF2-40B4-BE49-F238E27FC236}">
                <a16:creationId xmlns:a16="http://schemas.microsoft.com/office/drawing/2014/main" xmlns="" id="{E99A4937-6944-46E6-8E98-8E859A4C0C99}"/>
              </a:ext>
            </a:extLst>
          </p:cNvPr>
          <p:cNvSpPr txBox="1">
            <a:spLocks/>
          </p:cNvSpPr>
          <p:nvPr/>
        </p:nvSpPr>
        <p:spPr>
          <a:xfrm>
            <a:off x="709448" y="1651000"/>
            <a:ext cx="4204137" cy="134275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ts val="600"/>
              </a:spcAft>
            </a:pPr>
            <a:r>
              <a:rPr lang="pl-PL" b="1" dirty="0" smtClean="0">
                <a:solidFill>
                  <a:schemeClr val="tx1"/>
                </a:solidFill>
                <a:latin typeface="+mj-lt"/>
                <a:ea typeface="+mj-ea"/>
                <a:cs typeface="+mj-cs"/>
              </a:rPr>
              <a:t>WZROST </a:t>
            </a:r>
            <a:r>
              <a:rPr lang="en-US" b="1" dirty="0" smtClean="0">
                <a:solidFill>
                  <a:schemeClr val="tx1"/>
                </a:solidFill>
                <a:latin typeface="+mj-lt"/>
                <a:ea typeface="+mj-ea"/>
                <a:cs typeface="+mj-cs"/>
              </a:rPr>
              <a:t>VR</a:t>
            </a:r>
            <a:endParaRPr lang="en-US" b="1" dirty="0">
              <a:solidFill>
                <a:schemeClr val="tx1"/>
              </a:solidFill>
              <a:latin typeface="+mj-lt"/>
              <a:ea typeface="+mj-ea"/>
              <a:cs typeface="+mj-cs"/>
            </a:endParaRPr>
          </a:p>
        </p:txBody>
      </p:sp>
      <p:cxnSp>
        <p:nvCxnSpPr>
          <p:cNvPr id="15" name="Straight Connector 14">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6428" y="3787650"/>
            <a:ext cx="4936500" cy="2619839"/>
          </a:xfrm>
          <a:prstGeom prst="rect">
            <a:avLst/>
          </a:prstGeom>
        </p:spPr>
        <p:txBody>
          <a:bodyPr vert="horz" lIns="91440" tIns="45720" rIns="91440" bIns="45720" rtlCol="0" anchor="ctr">
            <a:noAutofit/>
          </a:bodyPr>
          <a:lstStyle/>
          <a:p>
            <a:r>
              <a:rPr lang="pl-PL" sz="2000" dirty="0" smtClean="0"/>
              <a:t>Ale VR nie jest po prostu nową formą mediów; zmiata bariery wszystkich poprzednich form. Czytanie czegoś na papierze, odsłuchiwanie poczty głosowej, a nawet oglądanie filmu na </a:t>
            </a:r>
            <a:r>
              <a:rPr lang="pl-PL" sz="2000" dirty="0" err="1" smtClean="0"/>
              <a:t>YouTube</a:t>
            </a:r>
            <a:r>
              <a:rPr lang="pl-PL" sz="2000" dirty="0" smtClean="0"/>
              <a:t> są przyjemne, ale wszystkie te działania są na swój sposób ograniczone. Każde z nich jest reprezentacją prawdziwej rzeczy, ale tak naprawdę wcale nie wygląda na prawdziwe.</a:t>
            </a:r>
            <a:endParaRPr lang="pl-PL" sz="2000" dirty="0"/>
          </a:p>
        </p:txBody>
      </p:sp>
      <p:sp>
        <p:nvSpPr>
          <p:cNvPr id="8" name="TextBox 7">
            <a:extLst>
              <a:ext uri="{FF2B5EF4-FFF2-40B4-BE49-F238E27FC236}">
                <a16:creationId xmlns:a16="http://schemas.microsoft.com/office/drawing/2014/main" xmlns="" id="{FA326B3B-E170-435A-AD79-7083B918E902}"/>
              </a:ext>
            </a:extLst>
          </p:cNvPr>
          <p:cNvSpPr txBox="1"/>
          <p:nvPr/>
        </p:nvSpPr>
        <p:spPr>
          <a:xfrm>
            <a:off x="10005183" y="6657945"/>
            <a:ext cx="2186816"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4" tooltip="http://scherlund.blogspot.com/2017/01/why-2017-could-be-year-of-virtual.html">
                  <a:extLst>
                    <a:ext uri="{A12FA001-AC4F-418D-AE19-62706E023703}">
                      <ahyp:hlinkClr xmlns:ahyp="http://schemas.microsoft.com/office/drawing/2018/hyperlinkcolor" xmlns="" val="tx"/>
                    </a:ext>
                  </a:extLst>
                </a:hlinkClick>
              </a:rPr>
              <a:t>This Photo</a:t>
            </a:r>
            <a:r>
              <a:rPr lang="en-IE" sz="700">
                <a:solidFill>
                  <a:srgbClr val="FFFFFF"/>
                </a:solidFill>
              </a:rPr>
              <a:t> by Unknown Author is licensed under </a:t>
            </a:r>
            <a:r>
              <a:rPr lang="en-IE" sz="700">
                <a:solidFill>
                  <a:srgbClr val="FFFFFF"/>
                </a:solidFill>
                <a:hlinkClick r:id="rId5" tooltip="https://creativecommons.org/licenses/by/3.0/">
                  <a:extLst>
                    <a:ext uri="{A12FA001-AC4F-418D-AE19-62706E023703}">
                      <ahyp:hlinkClr xmlns:ahyp="http://schemas.microsoft.com/office/drawing/2018/hyperlinkcolor" xmlns="" val="tx"/>
                    </a:ext>
                  </a:extLst>
                </a:hlinkClick>
              </a:rPr>
              <a:t>CC BY</a:t>
            </a:r>
            <a:endParaRPr lang="en-IE" sz="700">
              <a:solidFill>
                <a:srgbClr val="FFFFFF"/>
              </a:solidFill>
            </a:endParaRPr>
          </a:p>
        </p:txBody>
      </p:sp>
    </p:spTree>
    <p:extLst>
      <p:ext uri="{BB962C8B-B14F-4D97-AF65-F5344CB8AC3E}">
        <p14:creationId xmlns:p14="http://schemas.microsoft.com/office/powerpoint/2010/main" xmlns="" val="715730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E99A4937-6944-46E6-8E98-8E859A4C0C99}"/>
              </a:ext>
            </a:extLst>
          </p:cNvPr>
          <p:cNvSpPr txBox="1">
            <a:spLocks/>
          </p:cNvSpPr>
          <p:nvPr/>
        </p:nvSpPr>
        <p:spPr>
          <a:xfrm>
            <a:off x="397747" y="158499"/>
            <a:ext cx="9205040" cy="857158"/>
          </a:xfrm>
          <a:prstGeom prst="rect">
            <a:avLst/>
          </a:prstGeom>
          <a:solidFill>
            <a:schemeClr val="bg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pl-PL" b="1" dirty="0" smtClean="0"/>
              <a:t>WZROST</a:t>
            </a:r>
            <a:r>
              <a:rPr lang="en-US" b="1" dirty="0" smtClean="0"/>
              <a:t> </a:t>
            </a:r>
            <a:r>
              <a:rPr lang="en-US" b="1" dirty="0"/>
              <a:t>VR</a:t>
            </a:r>
          </a:p>
        </p:txBody>
      </p:sp>
      <p:sp>
        <p:nvSpPr>
          <p:cNvPr id="2" name="Rectangle 1">
            <a:extLst>
              <a:ext uri="{FF2B5EF4-FFF2-40B4-BE49-F238E27FC236}">
                <a16:creationId xmlns:a16="http://schemas.microsoft.com/office/drawing/2014/main" xmlns="" id="{0E8AE473-F475-4C20-954C-A02A1F293974}"/>
              </a:ext>
            </a:extLst>
          </p:cNvPr>
          <p:cNvSpPr/>
          <p:nvPr/>
        </p:nvSpPr>
        <p:spPr>
          <a:xfrm>
            <a:off x="834564" y="1861938"/>
            <a:ext cx="8041212" cy="3785652"/>
          </a:xfrm>
          <a:prstGeom prst="rect">
            <a:avLst/>
          </a:prstGeom>
        </p:spPr>
        <p:txBody>
          <a:bodyPr wrap="square">
            <a:spAutoFit/>
          </a:bodyPr>
          <a:lstStyle/>
          <a:p>
            <a:pPr algn="just"/>
            <a:r>
              <a:rPr lang="pl-PL" sz="2400" dirty="0" smtClean="0"/>
              <a:t>VR </a:t>
            </a:r>
            <a:r>
              <a:rPr lang="pl-PL" sz="2400" dirty="0" smtClean="0"/>
              <a:t>z tej masywnej czarnej skrzynki wyrósł na największą rewolucję technologiczną od czasów </a:t>
            </a:r>
            <a:r>
              <a:rPr lang="pl-PL" sz="2400" dirty="0" err="1" smtClean="0"/>
              <a:t>smartfonów</a:t>
            </a:r>
            <a:r>
              <a:rPr lang="pl-PL" sz="2400" dirty="0" smtClean="0"/>
              <a:t>. </a:t>
            </a:r>
            <a:endParaRPr lang="pl-PL" sz="2400" dirty="0" smtClean="0"/>
          </a:p>
          <a:p>
            <a:pPr algn="just"/>
            <a:endParaRPr lang="pl-PL" sz="2400" dirty="0" smtClean="0"/>
          </a:p>
          <a:p>
            <a:pPr algn="just"/>
            <a:r>
              <a:rPr lang="pl-PL" sz="2400" dirty="0" smtClean="0"/>
              <a:t>Do </a:t>
            </a:r>
            <a:r>
              <a:rPr lang="pl-PL" sz="2400" dirty="0" smtClean="0"/>
              <a:t>tej pory VR było zdominowane przez akcesoria komputerowe - HTC </a:t>
            </a:r>
            <a:r>
              <a:rPr lang="pl-PL" sz="2400" dirty="0" err="1" smtClean="0"/>
              <a:t>Vive</a:t>
            </a:r>
            <a:r>
              <a:rPr lang="pl-PL" sz="2400" dirty="0" smtClean="0"/>
              <a:t> i </a:t>
            </a:r>
            <a:r>
              <a:rPr lang="pl-PL" sz="2400" dirty="0" err="1" smtClean="0"/>
              <a:t>Oculus</a:t>
            </a:r>
            <a:r>
              <a:rPr lang="pl-PL" sz="2400" dirty="0" smtClean="0"/>
              <a:t> </a:t>
            </a:r>
            <a:r>
              <a:rPr lang="pl-PL" sz="2400" dirty="0" err="1" smtClean="0"/>
              <a:t>Rift</a:t>
            </a:r>
            <a:r>
              <a:rPr lang="pl-PL" sz="2400" dirty="0" smtClean="0"/>
              <a:t>, należący do </a:t>
            </a:r>
            <a:r>
              <a:rPr lang="pl-PL" sz="2400" dirty="0" err="1" smtClean="0"/>
              <a:t>Facebooka</a:t>
            </a:r>
            <a:r>
              <a:rPr lang="pl-PL" sz="2400" dirty="0" smtClean="0"/>
              <a:t> - które były w dziesiątkach tysięcy domów graczy od pół roku, a także zestawy słuchawkowe </a:t>
            </a:r>
            <a:r>
              <a:rPr lang="pl-PL" sz="2400" dirty="0" err="1" smtClean="0"/>
              <a:t>Gear</a:t>
            </a:r>
            <a:r>
              <a:rPr lang="pl-PL" sz="2400" dirty="0" smtClean="0"/>
              <a:t> VR firmy Samsung o wartości 80 funtów zasilane telefonami </a:t>
            </a:r>
            <a:r>
              <a:rPr lang="pl-PL" sz="2400" dirty="0" err="1" smtClean="0"/>
              <a:t>Galaxy</a:t>
            </a:r>
            <a:r>
              <a:rPr lang="pl-PL" sz="2400" dirty="0" smtClean="0"/>
              <a:t>.</a:t>
            </a:r>
          </a:p>
          <a:p>
            <a:pPr algn="just">
              <a:spcAft>
                <a:spcPts val="0"/>
              </a:spcAft>
            </a:pPr>
            <a:endParaRPr lang="en-IE" sz="2400" dirty="0">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IE" sz="2400" dirty="0">
                <a:latin typeface="Calibri" panose="020F0502020204030204" pitchFamily="34" charset="0"/>
                <a:ea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xmlns="" id="{85DC3741-137A-4113-AC4C-02B799766747}"/>
              </a:ext>
            </a:extLst>
          </p:cNvPr>
          <p:cNvSpPr/>
          <p:nvPr/>
        </p:nvSpPr>
        <p:spPr>
          <a:xfrm>
            <a:off x="560832" y="5950143"/>
            <a:ext cx="9790176" cy="369332"/>
          </a:xfrm>
          <a:prstGeom prst="rect">
            <a:avLst/>
          </a:prstGeom>
        </p:spPr>
        <p:txBody>
          <a:bodyPr wrap="square">
            <a:spAutoFit/>
          </a:bodyPr>
          <a:lstStyle/>
          <a:p>
            <a:r>
              <a:rPr lang="pl-PL" dirty="0" smtClean="0"/>
              <a:t>Źródło</a:t>
            </a:r>
            <a:r>
              <a:rPr lang="en-IE" dirty="0" smtClean="0"/>
              <a:t>: </a:t>
            </a:r>
            <a:r>
              <a:rPr lang="en-IE" dirty="0">
                <a:hlinkClick r:id="rId3"/>
              </a:rPr>
              <a:t>https://www.raconteur.net/technology/virtual-and-augmented-reality-are-shaking-up-sectors</a:t>
            </a:r>
            <a:endParaRPr lang="en-IE" dirty="0"/>
          </a:p>
        </p:txBody>
      </p:sp>
    </p:spTree>
    <p:extLst>
      <p:ext uri="{BB962C8B-B14F-4D97-AF65-F5344CB8AC3E}">
        <p14:creationId xmlns:p14="http://schemas.microsoft.com/office/powerpoint/2010/main" xmlns="" val="2220006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38" descr="A picture containing room, computer&#10;&#10;Description automatically generated">
            <a:extLst>
              <a:ext uri="{FF2B5EF4-FFF2-40B4-BE49-F238E27FC236}">
                <a16:creationId xmlns:a16="http://schemas.microsoft.com/office/drawing/2014/main" xmlns="" id="{13DAE197-F7E8-1D43-A3B7-B715CB59AF2A}"/>
              </a:ext>
            </a:extLst>
          </p:cNvPr>
          <p:cNvPicPr>
            <a:picLocks noChangeAspect="1"/>
          </p:cNvPicPr>
          <p:nvPr/>
        </p:nvPicPr>
        <p:blipFill>
          <a:blip r:embed="rId2"/>
          <a:stretch>
            <a:fillRect/>
          </a:stretch>
        </p:blipFill>
        <p:spPr>
          <a:xfrm>
            <a:off x="708439" y="1101676"/>
            <a:ext cx="9306930" cy="4618867"/>
          </a:xfrm>
          <a:prstGeom prst="rect">
            <a:avLst/>
          </a:prstGeom>
        </p:spPr>
      </p:pic>
      <p:sp>
        <p:nvSpPr>
          <p:cNvPr id="5" name="Rectangle 4">
            <a:extLst>
              <a:ext uri="{FF2B5EF4-FFF2-40B4-BE49-F238E27FC236}">
                <a16:creationId xmlns:a16="http://schemas.microsoft.com/office/drawing/2014/main" xmlns="" id="{FDC8694A-C118-EA46-9F0C-9E41DBFEAFA5}"/>
              </a:ext>
            </a:extLst>
          </p:cNvPr>
          <p:cNvSpPr/>
          <p:nvPr/>
        </p:nvSpPr>
        <p:spPr>
          <a:xfrm>
            <a:off x="-115315" y="300136"/>
            <a:ext cx="12307315" cy="461665"/>
          </a:xfrm>
          <a:prstGeom prst="rect">
            <a:avLst/>
          </a:prstGeom>
          <a:noFill/>
        </p:spPr>
        <p:txBody>
          <a:bodyPr wrap="square">
            <a:spAutoFit/>
          </a:bodyPr>
          <a:lstStyle/>
          <a:p>
            <a:pPr lvl="0" algn="ctr"/>
            <a:r>
              <a:rPr lang="pl-PL" sz="2400" b="1" dirty="0" smtClean="0">
                <a:solidFill>
                  <a:srgbClr val="085156"/>
                </a:solidFill>
              </a:rPr>
              <a:t>PRODUKTY, KTÓRYCH ZAKUP PRZY POMOCY VR KLIENCI ROZWAŻAJĄ</a:t>
            </a:r>
            <a:endParaRPr lang="en-IE" sz="2400" b="1" dirty="0">
              <a:solidFill>
                <a:srgbClr val="085156"/>
              </a:solidFill>
            </a:endParaRPr>
          </a:p>
        </p:txBody>
      </p:sp>
      <p:sp>
        <p:nvSpPr>
          <p:cNvPr id="6" name="テキスト プレースホルダー 36">
            <a:extLst>
              <a:ext uri="{FF2B5EF4-FFF2-40B4-BE49-F238E27FC236}">
                <a16:creationId xmlns:a16="http://schemas.microsoft.com/office/drawing/2014/main" xmlns="" id="{04B80F36-2830-924D-9F93-0B3BFFEAC55F}"/>
              </a:ext>
            </a:extLst>
          </p:cNvPr>
          <p:cNvSpPr txBox="1">
            <a:spLocks/>
          </p:cNvSpPr>
          <p:nvPr/>
        </p:nvSpPr>
        <p:spPr bwMode="auto">
          <a:xfrm>
            <a:off x="0" y="6415025"/>
            <a:ext cx="12192000"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8" name="Rectangle 7">
            <a:extLst>
              <a:ext uri="{FF2B5EF4-FFF2-40B4-BE49-F238E27FC236}">
                <a16:creationId xmlns:a16="http://schemas.microsoft.com/office/drawing/2014/main" xmlns="" id="{3D11084C-1C0B-CC40-AB24-B54E8C4AAC3A}"/>
              </a:ext>
            </a:extLst>
          </p:cNvPr>
          <p:cNvSpPr/>
          <p:nvPr/>
        </p:nvSpPr>
        <p:spPr>
          <a:xfrm>
            <a:off x="1661489" y="1698802"/>
            <a:ext cx="1522773" cy="374461"/>
          </a:xfrm>
          <a:prstGeom prst="rect">
            <a:avLst/>
          </a:prstGeom>
          <a:noFill/>
        </p:spPr>
        <p:txBody>
          <a:bodyPr wrap="square">
            <a:spAutoFit/>
          </a:bodyPr>
          <a:lstStyle/>
          <a:p>
            <a:pPr lvl="0" algn="ctr">
              <a:lnSpc>
                <a:spcPts val="2160"/>
              </a:lnSpc>
            </a:pPr>
            <a:r>
              <a:rPr lang="pl-PL" dirty="0" smtClean="0">
                <a:solidFill>
                  <a:srgbClr val="085156"/>
                </a:solidFill>
              </a:rPr>
              <a:t>ODZIEŻ</a:t>
            </a:r>
            <a:endParaRPr lang="en-IE" dirty="0">
              <a:solidFill>
                <a:srgbClr val="085156"/>
              </a:solidFill>
            </a:endParaRPr>
          </a:p>
        </p:txBody>
      </p:sp>
      <p:sp>
        <p:nvSpPr>
          <p:cNvPr id="11" name="Rectangle 10">
            <a:extLst>
              <a:ext uri="{FF2B5EF4-FFF2-40B4-BE49-F238E27FC236}">
                <a16:creationId xmlns:a16="http://schemas.microsoft.com/office/drawing/2014/main" xmlns="" id="{621C9DB7-8205-7248-B971-D48EBB0E0E26}"/>
              </a:ext>
            </a:extLst>
          </p:cNvPr>
          <p:cNvSpPr/>
          <p:nvPr/>
        </p:nvSpPr>
        <p:spPr>
          <a:xfrm>
            <a:off x="1661489" y="1430217"/>
            <a:ext cx="1522773" cy="439351"/>
          </a:xfrm>
          <a:prstGeom prst="rect">
            <a:avLst/>
          </a:prstGeom>
          <a:noFill/>
        </p:spPr>
        <p:txBody>
          <a:bodyPr wrap="square">
            <a:spAutoFit/>
          </a:bodyPr>
          <a:lstStyle/>
          <a:p>
            <a:pPr lvl="0" algn="ctr">
              <a:lnSpc>
                <a:spcPts val="2160"/>
              </a:lnSpc>
            </a:pPr>
            <a:r>
              <a:rPr lang="en-IE" sz="4000" b="1" dirty="0">
                <a:solidFill>
                  <a:srgbClr val="ED2891"/>
                </a:solidFill>
              </a:rPr>
              <a:t>57</a:t>
            </a:r>
            <a:r>
              <a:rPr lang="en-IE" sz="4000" dirty="0">
                <a:solidFill>
                  <a:srgbClr val="ED2891"/>
                </a:solidFill>
              </a:rPr>
              <a:t>%</a:t>
            </a:r>
          </a:p>
        </p:txBody>
      </p:sp>
      <p:sp>
        <p:nvSpPr>
          <p:cNvPr id="12" name="Rectangle 11">
            <a:extLst>
              <a:ext uri="{FF2B5EF4-FFF2-40B4-BE49-F238E27FC236}">
                <a16:creationId xmlns:a16="http://schemas.microsoft.com/office/drawing/2014/main" xmlns="" id="{B8457451-C0FC-9444-9777-A596B7E1779F}"/>
              </a:ext>
            </a:extLst>
          </p:cNvPr>
          <p:cNvSpPr/>
          <p:nvPr/>
        </p:nvSpPr>
        <p:spPr>
          <a:xfrm>
            <a:off x="1661489" y="3389980"/>
            <a:ext cx="1522773" cy="374461"/>
          </a:xfrm>
          <a:prstGeom prst="rect">
            <a:avLst/>
          </a:prstGeom>
          <a:noFill/>
        </p:spPr>
        <p:txBody>
          <a:bodyPr wrap="square">
            <a:spAutoFit/>
          </a:bodyPr>
          <a:lstStyle/>
          <a:p>
            <a:pPr lvl="0" algn="ctr">
              <a:lnSpc>
                <a:spcPts val="2160"/>
              </a:lnSpc>
            </a:pPr>
            <a:r>
              <a:rPr lang="en-IE" dirty="0" smtClean="0">
                <a:solidFill>
                  <a:srgbClr val="085156"/>
                </a:solidFill>
              </a:rPr>
              <a:t>ELECTRONI</a:t>
            </a:r>
            <a:r>
              <a:rPr lang="pl-PL" dirty="0" smtClean="0">
                <a:solidFill>
                  <a:srgbClr val="085156"/>
                </a:solidFill>
              </a:rPr>
              <a:t>KA</a:t>
            </a:r>
            <a:endParaRPr lang="en-IE" dirty="0">
              <a:solidFill>
                <a:srgbClr val="085156"/>
              </a:solidFill>
            </a:endParaRPr>
          </a:p>
        </p:txBody>
      </p:sp>
      <p:sp>
        <p:nvSpPr>
          <p:cNvPr id="13" name="Rectangle 12">
            <a:extLst>
              <a:ext uri="{FF2B5EF4-FFF2-40B4-BE49-F238E27FC236}">
                <a16:creationId xmlns:a16="http://schemas.microsoft.com/office/drawing/2014/main" xmlns="" id="{BC31D697-6681-7846-B88A-44BAA011C94E}"/>
              </a:ext>
            </a:extLst>
          </p:cNvPr>
          <p:cNvSpPr/>
          <p:nvPr/>
        </p:nvSpPr>
        <p:spPr>
          <a:xfrm>
            <a:off x="1661489" y="3121395"/>
            <a:ext cx="1522773" cy="439351"/>
          </a:xfrm>
          <a:prstGeom prst="rect">
            <a:avLst/>
          </a:prstGeom>
          <a:noFill/>
        </p:spPr>
        <p:txBody>
          <a:bodyPr wrap="square">
            <a:spAutoFit/>
          </a:bodyPr>
          <a:lstStyle/>
          <a:p>
            <a:pPr lvl="0" algn="ctr">
              <a:lnSpc>
                <a:spcPts val="2160"/>
              </a:lnSpc>
            </a:pPr>
            <a:r>
              <a:rPr lang="en-IE" sz="4000" b="1" dirty="0">
                <a:solidFill>
                  <a:srgbClr val="ED2891"/>
                </a:solidFill>
              </a:rPr>
              <a:t>41</a:t>
            </a:r>
            <a:r>
              <a:rPr lang="en-IE" sz="4000" dirty="0">
                <a:solidFill>
                  <a:srgbClr val="ED2891"/>
                </a:solidFill>
              </a:rPr>
              <a:t>%</a:t>
            </a:r>
          </a:p>
        </p:txBody>
      </p:sp>
      <p:sp>
        <p:nvSpPr>
          <p:cNvPr id="14" name="Rectangle 13">
            <a:extLst>
              <a:ext uri="{FF2B5EF4-FFF2-40B4-BE49-F238E27FC236}">
                <a16:creationId xmlns:a16="http://schemas.microsoft.com/office/drawing/2014/main" xmlns="" id="{ABB8CB9C-9A5D-AC42-B2FC-4616649674E8}"/>
              </a:ext>
            </a:extLst>
          </p:cNvPr>
          <p:cNvSpPr/>
          <p:nvPr/>
        </p:nvSpPr>
        <p:spPr>
          <a:xfrm>
            <a:off x="1661489" y="4860671"/>
            <a:ext cx="1522773" cy="656590"/>
          </a:xfrm>
          <a:prstGeom prst="rect">
            <a:avLst/>
          </a:prstGeom>
          <a:noFill/>
        </p:spPr>
        <p:txBody>
          <a:bodyPr wrap="square">
            <a:spAutoFit/>
          </a:bodyPr>
          <a:lstStyle/>
          <a:p>
            <a:pPr lvl="0" algn="ctr">
              <a:lnSpc>
                <a:spcPts val="2160"/>
              </a:lnSpc>
            </a:pPr>
            <a:r>
              <a:rPr lang="pl-PL" dirty="0" smtClean="0">
                <a:solidFill>
                  <a:srgbClr val="085156"/>
                </a:solidFill>
              </a:rPr>
              <a:t>DOBRA DOMOWE</a:t>
            </a:r>
            <a:endParaRPr lang="en-IE" dirty="0">
              <a:solidFill>
                <a:srgbClr val="085156"/>
              </a:solidFill>
            </a:endParaRPr>
          </a:p>
        </p:txBody>
      </p:sp>
      <p:sp>
        <p:nvSpPr>
          <p:cNvPr id="15" name="Rectangle 14">
            <a:extLst>
              <a:ext uri="{FF2B5EF4-FFF2-40B4-BE49-F238E27FC236}">
                <a16:creationId xmlns:a16="http://schemas.microsoft.com/office/drawing/2014/main" xmlns="" id="{5D565A7C-2EC6-DE4C-A877-19E28A435C81}"/>
              </a:ext>
            </a:extLst>
          </p:cNvPr>
          <p:cNvSpPr/>
          <p:nvPr/>
        </p:nvSpPr>
        <p:spPr>
          <a:xfrm>
            <a:off x="1661489" y="4592086"/>
            <a:ext cx="1522773" cy="439351"/>
          </a:xfrm>
          <a:prstGeom prst="rect">
            <a:avLst/>
          </a:prstGeom>
          <a:noFill/>
        </p:spPr>
        <p:txBody>
          <a:bodyPr wrap="square">
            <a:spAutoFit/>
          </a:bodyPr>
          <a:lstStyle/>
          <a:p>
            <a:pPr lvl="0" algn="ctr">
              <a:lnSpc>
                <a:spcPts val="2160"/>
              </a:lnSpc>
            </a:pPr>
            <a:r>
              <a:rPr lang="en-IE" sz="4000" b="1" dirty="0">
                <a:solidFill>
                  <a:srgbClr val="ED2891"/>
                </a:solidFill>
              </a:rPr>
              <a:t>40</a:t>
            </a:r>
            <a:r>
              <a:rPr lang="en-IE" sz="4000" dirty="0">
                <a:solidFill>
                  <a:srgbClr val="ED2891"/>
                </a:solidFill>
              </a:rPr>
              <a:t>%</a:t>
            </a:r>
          </a:p>
        </p:txBody>
      </p:sp>
      <p:sp>
        <p:nvSpPr>
          <p:cNvPr id="16" name="Rectangle 15">
            <a:extLst>
              <a:ext uri="{FF2B5EF4-FFF2-40B4-BE49-F238E27FC236}">
                <a16:creationId xmlns:a16="http://schemas.microsoft.com/office/drawing/2014/main" xmlns="" id="{58CAFFC8-86F5-1445-9AA6-DC2C00B757CE}"/>
              </a:ext>
            </a:extLst>
          </p:cNvPr>
          <p:cNvSpPr/>
          <p:nvPr/>
        </p:nvSpPr>
        <p:spPr>
          <a:xfrm>
            <a:off x="4388474" y="1747711"/>
            <a:ext cx="1522773" cy="656590"/>
          </a:xfrm>
          <a:prstGeom prst="rect">
            <a:avLst/>
          </a:prstGeom>
          <a:noFill/>
        </p:spPr>
        <p:txBody>
          <a:bodyPr wrap="square">
            <a:spAutoFit/>
          </a:bodyPr>
          <a:lstStyle/>
          <a:p>
            <a:pPr lvl="0" algn="ctr">
              <a:lnSpc>
                <a:spcPts val="2160"/>
              </a:lnSpc>
            </a:pPr>
            <a:r>
              <a:rPr lang="pl-PL" dirty="0" smtClean="0">
                <a:solidFill>
                  <a:srgbClr val="085156"/>
                </a:solidFill>
              </a:rPr>
              <a:t>DOBRA LUKSUSOWE</a:t>
            </a:r>
            <a:endParaRPr lang="en-IE" dirty="0">
              <a:solidFill>
                <a:srgbClr val="085156"/>
              </a:solidFill>
            </a:endParaRPr>
          </a:p>
        </p:txBody>
      </p:sp>
      <p:sp>
        <p:nvSpPr>
          <p:cNvPr id="17" name="Rectangle 16">
            <a:extLst>
              <a:ext uri="{FF2B5EF4-FFF2-40B4-BE49-F238E27FC236}">
                <a16:creationId xmlns:a16="http://schemas.microsoft.com/office/drawing/2014/main" xmlns="" id="{81431C74-C06D-5F4C-BDE8-F6BD44018F54}"/>
              </a:ext>
            </a:extLst>
          </p:cNvPr>
          <p:cNvSpPr/>
          <p:nvPr/>
        </p:nvSpPr>
        <p:spPr>
          <a:xfrm>
            <a:off x="4388474" y="1479126"/>
            <a:ext cx="1522773" cy="439351"/>
          </a:xfrm>
          <a:prstGeom prst="rect">
            <a:avLst/>
          </a:prstGeom>
          <a:noFill/>
        </p:spPr>
        <p:txBody>
          <a:bodyPr wrap="square">
            <a:spAutoFit/>
          </a:bodyPr>
          <a:lstStyle/>
          <a:p>
            <a:pPr lvl="0" algn="ctr">
              <a:lnSpc>
                <a:spcPts val="2160"/>
              </a:lnSpc>
            </a:pPr>
            <a:r>
              <a:rPr lang="en-IE" sz="4000" b="1" dirty="0">
                <a:solidFill>
                  <a:srgbClr val="ED2891"/>
                </a:solidFill>
              </a:rPr>
              <a:t>34</a:t>
            </a:r>
            <a:r>
              <a:rPr lang="en-IE" sz="4000" dirty="0">
                <a:solidFill>
                  <a:srgbClr val="ED2891"/>
                </a:solidFill>
              </a:rPr>
              <a:t>%</a:t>
            </a:r>
          </a:p>
        </p:txBody>
      </p:sp>
      <p:sp>
        <p:nvSpPr>
          <p:cNvPr id="18" name="Rectangle 17">
            <a:extLst>
              <a:ext uri="{FF2B5EF4-FFF2-40B4-BE49-F238E27FC236}">
                <a16:creationId xmlns:a16="http://schemas.microsoft.com/office/drawing/2014/main" xmlns="" id="{589CD276-33CD-A24B-A062-F52867FF1E92}"/>
              </a:ext>
            </a:extLst>
          </p:cNvPr>
          <p:cNvSpPr/>
          <p:nvPr/>
        </p:nvSpPr>
        <p:spPr>
          <a:xfrm>
            <a:off x="4388474" y="3438889"/>
            <a:ext cx="1522773" cy="374461"/>
          </a:xfrm>
          <a:prstGeom prst="rect">
            <a:avLst/>
          </a:prstGeom>
          <a:noFill/>
        </p:spPr>
        <p:txBody>
          <a:bodyPr wrap="square">
            <a:spAutoFit/>
          </a:bodyPr>
          <a:lstStyle/>
          <a:p>
            <a:pPr lvl="0" algn="ctr">
              <a:lnSpc>
                <a:spcPts val="2160"/>
              </a:lnSpc>
            </a:pPr>
            <a:r>
              <a:rPr lang="pl-PL" dirty="0" smtClean="0">
                <a:solidFill>
                  <a:srgbClr val="085156"/>
                </a:solidFill>
              </a:rPr>
              <a:t>KSIĄŻKI</a:t>
            </a:r>
            <a:endParaRPr lang="en-IE" dirty="0">
              <a:solidFill>
                <a:srgbClr val="085156"/>
              </a:solidFill>
            </a:endParaRPr>
          </a:p>
        </p:txBody>
      </p:sp>
      <p:sp>
        <p:nvSpPr>
          <p:cNvPr id="19" name="Rectangle 18">
            <a:extLst>
              <a:ext uri="{FF2B5EF4-FFF2-40B4-BE49-F238E27FC236}">
                <a16:creationId xmlns:a16="http://schemas.microsoft.com/office/drawing/2014/main" xmlns="" id="{B728BA49-D2A2-3042-B8C2-61E48502B1B4}"/>
              </a:ext>
            </a:extLst>
          </p:cNvPr>
          <p:cNvSpPr/>
          <p:nvPr/>
        </p:nvSpPr>
        <p:spPr>
          <a:xfrm>
            <a:off x="4388474" y="3170304"/>
            <a:ext cx="1522773" cy="439351"/>
          </a:xfrm>
          <a:prstGeom prst="rect">
            <a:avLst/>
          </a:prstGeom>
          <a:noFill/>
        </p:spPr>
        <p:txBody>
          <a:bodyPr wrap="square">
            <a:spAutoFit/>
          </a:bodyPr>
          <a:lstStyle/>
          <a:p>
            <a:pPr lvl="0" algn="ctr">
              <a:lnSpc>
                <a:spcPts val="2160"/>
              </a:lnSpc>
            </a:pPr>
            <a:r>
              <a:rPr lang="en-IE" sz="4000" b="1" dirty="0">
                <a:solidFill>
                  <a:srgbClr val="ED2891"/>
                </a:solidFill>
              </a:rPr>
              <a:t>34</a:t>
            </a:r>
            <a:r>
              <a:rPr lang="en-IE" sz="4000" dirty="0">
                <a:solidFill>
                  <a:srgbClr val="ED2891"/>
                </a:solidFill>
              </a:rPr>
              <a:t>%</a:t>
            </a:r>
          </a:p>
        </p:txBody>
      </p:sp>
      <p:sp>
        <p:nvSpPr>
          <p:cNvPr id="20" name="Rectangle 19">
            <a:extLst>
              <a:ext uri="{FF2B5EF4-FFF2-40B4-BE49-F238E27FC236}">
                <a16:creationId xmlns:a16="http://schemas.microsoft.com/office/drawing/2014/main" xmlns="" id="{A1E75EC2-E219-3646-AD11-8276605501FB}"/>
              </a:ext>
            </a:extLst>
          </p:cNvPr>
          <p:cNvSpPr/>
          <p:nvPr/>
        </p:nvSpPr>
        <p:spPr>
          <a:xfrm>
            <a:off x="4388474" y="4909580"/>
            <a:ext cx="1522773" cy="646972"/>
          </a:xfrm>
          <a:prstGeom prst="rect">
            <a:avLst/>
          </a:prstGeom>
          <a:noFill/>
        </p:spPr>
        <p:txBody>
          <a:bodyPr wrap="square">
            <a:spAutoFit/>
          </a:bodyPr>
          <a:lstStyle/>
          <a:p>
            <a:pPr lvl="0" algn="ctr">
              <a:lnSpc>
                <a:spcPts val="2160"/>
              </a:lnSpc>
            </a:pPr>
            <a:r>
              <a:rPr lang="pl-PL" dirty="0" smtClean="0">
                <a:solidFill>
                  <a:srgbClr val="085156"/>
                </a:solidFill>
              </a:rPr>
              <a:t>ARTYKUŁY SPORTOWE</a:t>
            </a:r>
            <a:endParaRPr lang="en-IE" dirty="0">
              <a:solidFill>
                <a:srgbClr val="085156"/>
              </a:solidFill>
            </a:endParaRPr>
          </a:p>
        </p:txBody>
      </p:sp>
      <p:sp>
        <p:nvSpPr>
          <p:cNvPr id="21" name="Rectangle 20">
            <a:extLst>
              <a:ext uri="{FF2B5EF4-FFF2-40B4-BE49-F238E27FC236}">
                <a16:creationId xmlns:a16="http://schemas.microsoft.com/office/drawing/2014/main" xmlns="" id="{EC5E9D5F-30ED-0448-9366-B516D823CABE}"/>
              </a:ext>
            </a:extLst>
          </p:cNvPr>
          <p:cNvSpPr/>
          <p:nvPr/>
        </p:nvSpPr>
        <p:spPr>
          <a:xfrm>
            <a:off x="4388474" y="4640995"/>
            <a:ext cx="1522773" cy="439351"/>
          </a:xfrm>
          <a:prstGeom prst="rect">
            <a:avLst/>
          </a:prstGeom>
          <a:noFill/>
        </p:spPr>
        <p:txBody>
          <a:bodyPr wrap="square">
            <a:spAutoFit/>
          </a:bodyPr>
          <a:lstStyle/>
          <a:p>
            <a:pPr lvl="0" algn="ctr">
              <a:lnSpc>
                <a:spcPts val="2160"/>
              </a:lnSpc>
            </a:pPr>
            <a:r>
              <a:rPr lang="en-IE" sz="4000" b="1" dirty="0">
                <a:solidFill>
                  <a:srgbClr val="ED2891"/>
                </a:solidFill>
              </a:rPr>
              <a:t>33</a:t>
            </a:r>
            <a:r>
              <a:rPr lang="en-IE" sz="4000" dirty="0">
                <a:solidFill>
                  <a:srgbClr val="ED2891"/>
                </a:solidFill>
              </a:rPr>
              <a:t>%</a:t>
            </a:r>
          </a:p>
        </p:txBody>
      </p:sp>
      <p:sp>
        <p:nvSpPr>
          <p:cNvPr id="22" name="Rectangle 21">
            <a:extLst>
              <a:ext uri="{FF2B5EF4-FFF2-40B4-BE49-F238E27FC236}">
                <a16:creationId xmlns:a16="http://schemas.microsoft.com/office/drawing/2014/main" xmlns="" id="{2E4998A4-9779-E142-820D-7B62868E9288}"/>
              </a:ext>
            </a:extLst>
          </p:cNvPr>
          <p:cNvSpPr/>
          <p:nvPr/>
        </p:nvSpPr>
        <p:spPr>
          <a:xfrm>
            <a:off x="6867124" y="1747711"/>
            <a:ext cx="1522773" cy="364843"/>
          </a:xfrm>
          <a:prstGeom prst="rect">
            <a:avLst/>
          </a:prstGeom>
          <a:noFill/>
        </p:spPr>
        <p:txBody>
          <a:bodyPr wrap="square">
            <a:spAutoFit/>
          </a:bodyPr>
          <a:lstStyle/>
          <a:p>
            <a:pPr lvl="0" algn="ctr">
              <a:lnSpc>
                <a:spcPts val="2160"/>
              </a:lnSpc>
            </a:pPr>
            <a:r>
              <a:rPr lang="pl-PL" dirty="0" smtClean="0">
                <a:solidFill>
                  <a:srgbClr val="085156"/>
                </a:solidFill>
              </a:rPr>
              <a:t>NARZĘDZIA</a:t>
            </a:r>
            <a:endParaRPr lang="en-IE" dirty="0">
              <a:solidFill>
                <a:srgbClr val="085156"/>
              </a:solidFill>
            </a:endParaRPr>
          </a:p>
        </p:txBody>
      </p:sp>
      <p:sp>
        <p:nvSpPr>
          <p:cNvPr id="23" name="Rectangle 22">
            <a:extLst>
              <a:ext uri="{FF2B5EF4-FFF2-40B4-BE49-F238E27FC236}">
                <a16:creationId xmlns:a16="http://schemas.microsoft.com/office/drawing/2014/main" xmlns="" id="{61892181-E43A-114D-8147-FD0F104213F5}"/>
              </a:ext>
            </a:extLst>
          </p:cNvPr>
          <p:cNvSpPr/>
          <p:nvPr/>
        </p:nvSpPr>
        <p:spPr>
          <a:xfrm>
            <a:off x="6867124" y="1479126"/>
            <a:ext cx="1522773" cy="439351"/>
          </a:xfrm>
          <a:prstGeom prst="rect">
            <a:avLst/>
          </a:prstGeom>
          <a:noFill/>
        </p:spPr>
        <p:txBody>
          <a:bodyPr wrap="square">
            <a:spAutoFit/>
          </a:bodyPr>
          <a:lstStyle/>
          <a:p>
            <a:pPr lvl="0" algn="ctr">
              <a:lnSpc>
                <a:spcPts val="2160"/>
              </a:lnSpc>
            </a:pPr>
            <a:r>
              <a:rPr lang="en-IE" sz="4000" b="1" dirty="0">
                <a:solidFill>
                  <a:srgbClr val="ED2891"/>
                </a:solidFill>
              </a:rPr>
              <a:t>32</a:t>
            </a:r>
            <a:r>
              <a:rPr lang="en-IE" sz="4000" dirty="0">
                <a:solidFill>
                  <a:srgbClr val="ED2891"/>
                </a:solidFill>
              </a:rPr>
              <a:t>%</a:t>
            </a:r>
          </a:p>
        </p:txBody>
      </p:sp>
      <p:sp>
        <p:nvSpPr>
          <p:cNvPr id="24" name="Rectangle 23">
            <a:extLst>
              <a:ext uri="{FF2B5EF4-FFF2-40B4-BE49-F238E27FC236}">
                <a16:creationId xmlns:a16="http://schemas.microsoft.com/office/drawing/2014/main" xmlns="" id="{A4370126-15D9-3A42-8633-3FB359F6E4BD}"/>
              </a:ext>
            </a:extLst>
          </p:cNvPr>
          <p:cNvSpPr/>
          <p:nvPr/>
        </p:nvSpPr>
        <p:spPr>
          <a:xfrm>
            <a:off x="6867124" y="3438889"/>
            <a:ext cx="1522773" cy="646972"/>
          </a:xfrm>
          <a:prstGeom prst="rect">
            <a:avLst/>
          </a:prstGeom>
          <a:noFill/>
        </p:spPr>
        <p:txBody>
          <a:bodyPr wrap="square">
            <a:spAutoFit/>
          </a:bodyPr>
          <a:lstStyle/>
          <a:p>
            <a:pPr lvl="0" algn="ctr">
              <a:lnSpc>
                <a:spcPts val="2160"/>
              </a:lnSpc>
            </a:pPr>
            <a:r>
              <a:rPr lang="pl-PL" dirty="0" smtClean="0">
                <a:solidFill>
                  <a:srgbClr val="085156"/>
                </a:solidFill>
              </a:rPr>
              <a:t>ARTYKUŁY BIUROWE</a:t>
            </a:r>
            <a:endParaRPr lang="en-IE" dirty="0">
              <a:solidFill>
                <a:srgbClr val="085156"/>
              </a:solidFill>
            </a:endParaRPr>
          </a:p>
        </p:txBody>
      </p:sp>
      <p:sp>
        <p:nvSpPr>
          <p:cNvPr id="25" name="Rectangle 24">
            <a:extLst>
              <a:ext uri="{FF2B5EF4-FFF2-40B4-BE49-F238E27FC236}">
                <a16:creationId xmlns:a16="http://schemas.microsoft.com/office/drawing/2014/main" xmlns="" id="{4C5E5AD6-F5BD-964E-B3D9-65C09032D984}"/>
              </a:ext>
            </a:extLst>
          </p:cNvPr>
          <p:cNvSpPr/>
          <p:nvPr/>
        </p:nvSpPr>
        <p:spPr>
          <a:xfrm>
            <a:off x="6867124" y="3170304"/>
            <a:ext cx="1522773" cy="439351"/>
          </a:xfrm>
          <a:prstGeom prst="rect">
            <a:avLst/>
          </a:prstGeom>
          <a:noFill/>
        </p:spPr>
        <p:txBody>
          <a:bodyPr wrap="square">
            <a:spAutoFit/>
          </a:bodyPr>
          <a:lstStyle/>
          <a:p>
            <a:pPr lvl="0" algn="ctr">
              <a:lnSpc>
                <a:spcPts val="2160"/>
              </a:lnSpc>
            </a:pPr>
            <a:r>
              <a:rPr lang="en-IE" sz="4000" b="1" dirty="0">
                <a:solidFill>
                  <a:srgbClr val="ED2891"/>
                </a:solidFill>
              </a:rPr>
              <a:t>29</a:t>
            </a:r>
            <a:r>
              <a:rPr lang="en-IE" sz="4000" dirty="0">
                <a:solidFill>
                  <a:srgbClr val="ED2891"/>
                </a:solidFill>
              </a:rPr>
              <a:t>%</a:t>
            </a:r>
          </a:p>
        </p:txBody>
      </p:sp>
      <p:sp>
        <p:nvSpPr>
          <p:cNvPr id="26" name="Rectangle 25">
            <a:extLst>
              <a:ext uri="{FF2B5EF4-FFF2-40B4-BE49-F238E27FC236}">
                <a16:creationId xmlns:a16="http://schemas.microsoft.com/office/drawing/2014/main" xmlns="" id="{4F47DDF0-AB84-4245-96BC-7102002FAD8B}"/>
              </a:ext>
            </a:extLst>
          </p:cNvPr>
          <p:cNvSpPr/>
          <p:nvPr/>
        </p:nvSpPr>
        <p:spPr>
          <a:xfrm>
            <a:off x="6867124" y="4909580"/>
            <a:ext cx="1522773" cy="364843"/>
          </a:xfrm>
          <a:prstGeom prst="rect">
            <a:avLst/>
          </a:prstGeom>
          <a:noFill/>
        </p:spPr>
        <p:txBody>
          <a:bodyPr wrap="square">
            <a:spAutoFit/>
          </a:bodyPr>
          <a:lstStyle/>
          <a:p>
            <a:pPr lvl="0" algn="ctr">
              <a:lnSpc>
                <a:spcPts val="2160"/>
              </a:lnSpc>
            </a:pPr>
            <a:r>
              <a:rPr lang="pl-PL" dirty="0" smtClean="0">
                <a:solidFill>
                  <a:srgbClr val="085156"/>
                </a:solidFill>
              </a:rPr>
              <a:t>ZWIERZĘTA</a:t>
            </a:r>
            <a:endParaRPr lang="en-IE" dirty="0">
              <a:solidFill>
                <a:srgbClr val="085156"/>
              </a:solidFill>
            </a:endParaRPr>
          </a:p>
        </p:txBody>
      </p:sp>
      <p:sp>
        <p:nvSpPr>
          <p:cNvPr id="27" name="Rectangle 26">
            <a:extLst>
              <a:ext uri="{FF2B5EF4-FFF2-40B4-BE49-F238E27FC236}">
                <a16:creationId xmlns:a16="http://schemas.microsoft.com/office/drawing/2014/main" xmlns="" id="{756765A3-60F0-534F-ABAA-AB2A4023E08C}"/>
              </a:ext>
            </a:extLst>
          </p:cNvPr>
          <p:cNvSpPr/>
          <p:nvPr/>
        </p:nvSpPr>
        <p:spPr>
          <a:xfrm>
            <a:off x="6867124" y="4640995"/>
            <a:ext cx="1522773" cy="439351"/>
          </a:xfrm>
          <a:prstGeom prst="rect">
            <a:avLst/>
          </a:prstGeom>
          <a:noFill/>
        </p:spPr>
        <p:txBody>
          <a:bodyPr wrap="square">
            <a:spAutoFit/>
          </a:bodyPr>
          <a:lstStyle/>
          <a:p>
            <a:pPr lvl="0" algn="ctr">
              <a:lnSpc>
                <a:spcPts val="2160"/>
              </a:lnSpc>
            </a:pPr>
            <a:r>
              <a:rPr lang="en-IE" sz="4000" b="1" dirty="0">
                <a:solidFill>
                  <a:srgbClr val="ED2891"/>
                </a:solidFill>
              </a:rPr>
              <a:t>25</a:t>
            </a:r>
            <a:r>
              <a:rPr lang="en-IE" sz="4000" dirty="0">
                <a:solidFill>
                  <a:srgbClr val="ED2891"/>
                </a:solidFill>
              </a:rPr>
              <a:t>%</a:t>
            </a:r>
          </a:p>
        </p:txBody>
      </p:sp>
      <p:sp>
        <p:nvSpPr>
          <p:cNvPr id="28" name="Rectangle 27">
            <a:extLst>
              <a:ext uri="{FF2B5EF4-FFF2-40B4-BE49-F238E27FC236}">
                <a16:creationId xmlns:a16="http://schemas.microsoft.com/office/drawing/2014/main" xmlns="" id="{BFDF2C44-E45F-1B47-B53C-6A6A8A216EBC}"/>
              </a:ext>
            </a:extLst>
          </p:cNvPr>
          <p:cNvSpPr/>
          <p:nvPr/>
        </p:nvSpPr>
        <p:spPr>
          <a:xfrm>
            <a:off x="9764885" y="1698802"/>
            <a:ext cx="1522773" cy="364843"/>
          </a:xfrm>
          <a:prstGeom prst="rect">
            <a:avLst/>
          </a:prstGeom>
          <a:noFill/>
        </p:spPr>
        <p:txBody>
          <a:bodyPr wrap="square">
            <a:spAutoFit/>
          </a:bodyPr>
          <a:lstStyle/>
          <a:p>
            <a:pPr lvl="0" algn="ctr">
              <a:lnSpc>
                <a:spcPts val="2160"/>
              </a:lnSpc>
            </a:pPr>
            <a:r>
              <a:rPr lang="pl-PL" dirty="0" smtClean="0">
                <a:solidFill>
                  <a:srgbClr val="085156"/>
                </a:solidFill>
              </a:rPr>
              <a:t>OPAKOWANIA</a:t>
            </a:r>
            <a:endParaRPr lang="en-IE" dirty="0">
              <a:solidFill>
                <a:srgbClr val="085156"/>
              </a:solidFill>
            </a:endParaRPr>
          </a:p>
        </p:txBody>
      </p:sp>
      <p:sp>
        <p:nvSpPr>
          <p:cNvPr id="29" name="Rectangle 28">
            <a:extLst>
              <a:ext uri="{FF2B5EF4-FFF2-40B4-BE49-F238E27FC236}">
                <a16:creationId xmlns:a16="http://schemas.microsoft.com/office/drawing/2014/main" xmlns="" id="{61FF3A9D-A981-D14A-9FAA-9CC8DB6190FF}"/>
              </a:ext>
            </a:extLst>
          </p:cNvPr>
          <p:cNvSpPr/>
          <p:nvPr/>
        </p:nvSpPr>
        <p:spPr>
          <a:xfrm>
            <a:off x="9764885" y="1430217"/>
            <a:ext cx="1522773" cy="439351"/>
          </a:xfrm>
          <a:prstGeom prst="rect">
            <a:avLst/>
          </a:prstGeom>
          <a:noFill/>
        </p:spPr>
        <p:txBody>
          <a:bodyPr wrap="square">
            <a:spAutoFit/>
          </a:bodyPr>
          <a:lstStyle/>
          <a:p>
            <a:pPr lvl="0" algn="ctr">
              <a:lnSpc>
                <a:spcPts val="2160"/>
              </a:lnSpc>
            </a:pPr>
            <a:r>
              <a:rPr lang="en-IE" sz="4000" b="1" dirty="0">
                <a:solidFill>
                  <a:srgbClr val="ED2891"/>
                </a:solidFill>
              </a:rPr>
              <a:t>24</a:t>
            </a:r>
            <a:r>
              <a:rPr lang="en-IE" sz="4000" dirty="0">
                <a:solidFill>
                  <a:srgbClr val="ED2891"/>
                </a:solidFill>
              </a:rPr>
              <a:t>%</a:t>
            </a:r>
          </a:p>
        </p:txBody>
      </p:sp>
      <p:sp>
        <p:nvSpPr>
          <p:cNvPr id="30" name="Rectangle 29">
            <a:extLst>
              <a:ext uri="{FF2B5EF4-FFF2-40B4-BE49-F238E27FC236}">
                <a16:creationId xmlns:a16="http://schemas.microsoft.com/office/drawing/2014/main" xmlns="" id="{4FF73C85-8E9C-6E4D-99C6-7CA47BB3AE0C}"/>
              </a:ext>
            </a:extLst>
          </p:cNvPr>
          <p:cNvSpPr/>
          <p:nvPr/>
        </p:nvSpPr>
        <p:spPr>
          <a:xfrm>
            <a:off x="9764885" y="3389980"/>
            <a:ext cx="1522773" cy="374461"/>
          </a:xfrm>
          <a:prstGeom prst="rect">
            <a:avLst/>
          </a:prstGeom>
          <a:noFill/>
        </p:spPr>
        <p:txBody>
          <a:bodyPr wrap="square">
            <a:spAutoFit/>
          </a:bodyPr>
          <a:lstStyle/>
          <a:p>
            <a:pPr lvl="0" algn="ctr">
              <a:lnSpc>
                <a:spcPts val="2160"/>
              </a:lnSpc>
            </a:pPr>
            <a:r>
              <a:rPr lang="pl-PL" dirty="0" smtClean="0">
                <a:solidFill>
                  <a:srgbClr val="085156"/>
                </a:solidFill>
              </a:rPr>
              <a:t>ŻYWNOŚĆ</a:t>
            </a:r>
            <a:endParaRPr lang="en-IE" dirty="0">
              <a:solidFill>
                <a:srgbClr val="085156"/>
              </a:solidFill>
            </a:endParaRPr>
          </a:p>
        </p:txBody>
      </p:sp>
      <p:sp>
        <p:nvSpPr>
          <p:cNvPr id="31" name="Rectangle 30">
            <a:extLst>
              <a:ext uri="{FF2B5EF4-FFF2-40B4-BE49-F238E27FC236}">
                <a16:creationId xmlns:a16="http://schemas.microsoft.com/office/drawing/2014/main" xmlns="" id="{4C7BD400-DB79-0D46-9E6A-1487DF0B1E51}"/>
              </a:ext>
            </a:extLst>
          </p:cNvPr>
          <p:cNvSpPr/>
          <p:nvPr/>
        </p:nvSpPr>
        <p:spPr>
          <a:xfrm>
            <a:off x="9764885" y="3121395"/>
            <a:ext cx="1522773" cy="439351"/>
          </a:xfrm>
          <a:prstGeom prst="rect">
            <a:avLst/>
          </a:prstGeom>
          <a:noFill/>
        </p:spPr>
        <p:txBody>
          <a:bodyPr wrap="square">
            <a:spAutoFit/>
          </a:bodyPr>
          <a:lstStyle/>
          <a:p>
            <a:pPr lvl="0" algn="ctr">
              <a:lnSpc>
                <a:spcPts val="2160"/>
              </a:lnSpc>
            </a:pPr>
            <a:r>
              <a:rPr lang="en-IE" sz="4000" b="1" dirty="0">
                <a:solidFill>
                  <a:srgbClr val="ED2891"/>
                </a:solidFill>
              </a:rPr>
              <a:t>20</a:t>
            </a:r>
            <a:r>
              <a:rPr lang="en-IE" sz="4000" dirty="0">
                <a:solidFill>
                  <a:srgbClr val="ED2891"/>
                </a:solidFill>
              </a:rPr>
              <a:t>%</a:t>
            </a:r>
          </a:p>
        </p:txBody>
      </p:sp>
      <p:sp>
        <p:nvSpPr>
          <p:cNvPr id="32" name="Rectangle 31">
            <a:extLst>
              <a:ext uri="{FF2B5EF4-FFF2-40B4-BE49-F238E27FC236}">
                <a16:creationId xmlns:a16="http://schemas.microsoft.com/office/drawing/2014/main" xmlns="" id="{EA882A12-6DFF-F54D-AA5C-8B8AC6CD3C87}"/>
              </a:ext>
            </a:extLst>
          </p:cNvPr>
          <p:cNvSpPr/>
          <p:nvPr/>
        </p:nvSpPr>
        <p:spPr>
          <a:xfrm>
            <a:off x="9764885" y="4860671"/>
            <a:ext cx="1522773" cy="1220847"/>
          </a:xfrm>
          <a:prstGeom prst="rect">
            <a:avLst/>
          </a:prstGeom>
          <a:noFill/>
        </p:spPr>
        <p:txBody>
          <a:bodyPr wrap="square">
            <a:spAutoFit/>
          </a:bodyPr>
          <a:lstStyle/>
          <a:p>
            <a:pPr lvl="0" algn="ctr">
              <a:lnSpc>
                <a:spcPts val="2160"/>
              </a:lnSpc>
            </a:pPr>
            <a:r>
              <a:rPr lang="pl-PL" dirty="0" smtClean="0">
                <a:solidFill>
                  <a:srgbClr val="085156"/>
                </a:solidFill>
              </a:rPr>
              <a:t>NIE CHCĘ KUPOWAĆ PRZY POMOCY VR</a:t>
            </a:r>
            <a:endParaRPr lang="en-IE" dirty="0">
              <a:solidFill>
                <a:srgbClr val="085156"/>
              </a:solidFill>
            </a:endParaRPr>
          </a:p>
        </p:txBody>
      </p:sp>
      <p:sp>
        <p:nvSpPr>
          <p:cNvPr id="33" name="Rectangle 32">
            <a:extLst>
              <a:ext uri="{FF2B5EF4-FFF2-40B4-BE49-F238E27FC236}">
                <a16:creationId xmlns:a16="http://schemas.microsoft.com/office/drawing/2014/main" xmlns="" id="{86C6EC2E-33F3-6942-863F-F7939F92AD9F}"/>
              </a:ext>
            </a:extLst>
          </p:cNvPr>
          <p:cNvSpPr/>
          <p:nvPr/>
        </p:nvSpPr>
        <p:spPr>
          <a:xfrm>
            <a:off x="9764885" y="4592086"/>
            <a:ext cx="1522773" cy="439351"/>
          </a:xfrm>
          <a:prstGeom prst="rect">
            <a:avLst/>
          </a:prstGeom>
          <a:noFill/>
        </p:spPr>
        <p:txBody>
          <a:bodyPr wrap="square">
            <a:spAutoFit/>
          </a:bodyPr>
          <a:lstStyle/>
          <a:p>
            <a:pPr lvl="0" algn="ctr">
              <a:lnSpc>
                <a:spcPts val="2160"/>
              </a:lnSpc>
            </a:pPr>
            <a:r>
              <a:rPr lang="en-IE" sz="4000" b="1" dirty="0">
                <a:solidFill>
                  <a:srgbClr val="ED2891"/>
                </a:solidFill>
              </a:rPr>
              <a:t>28</a:t>
            </a:r>
            <a:r>
              <a:rPr lang="en-IE" sz="4000" dirty="0">
                <a:solidFill>
                  <a:srgbClr val="ED2891"/>
                </a:solidFill>
              </a:rPr>
              <a:t>%</a:t>
            </a:r>
          </a:p>
        </p:txBody>
      </p:sp>
      <p:cxnSp>
        <p:nvCxnSpPr>
          <p:cNvPr id="34" name="Straight Connector 33">
            <a:extLst>
              <a:ext uri="{FF2B5EF4-FFF2-40B4-BE49-F238E27FC236}">
                <a16:creationId xmlns:a16="http://schemas.microsoft.com/office/drawing/2014/main" xmlns="" id="{BC54CD74-AB99-0942-B9EF-696D1AE0038B}"/>
              </a:ext>
            </a:extLst>
          </p:cNvPr>
          <p:cNvCxnSpPr>
            <a:cxnSpLocks/>
          </p:cNvCxnSpPr>
          <p:nvPr/>
        </p:nvCxnSpPr>
        <p:spPr>
          <a:xfrm flipV="1">
            <a:off x="8432929" y="1205014"/>
            <a:ext cx="0" cy="4373054"/>
          </a:xfrm>
          <a:prstGeom prst="line">
            <a:avLst/>
          </a:prstGeom>
          <a:ln w="19050">
            <a:solidFill>
              <a:srgbClr val="085156"/>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AF13808-C4BF-A540-A763-F15CA0396086}"/>
              </a:ext>
            </a:extLst>
          </p:cNvPr>
          <p:cNvCxnSpPr>
            <a:cxnSpLocks/>
          </p:cNvCxnSpPr>
          <p:nvPr/>
        </p:nvCxnSpPr>
        <p:spPr>
          <a:xfrm flipV="1">
            <a:off x="5827060" y="1156105"/>
            <a:ext cx="0" cy="4373054"/>
          </a:xfrm>
          <a:prstGeom prst="line">
            <a:avLst/>
          </a:prstGeom>
          <a:ln w="19050">
            <a:solidFill>
              <a:srgbClr val="085156"/>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DADAFEC5-3930-3B43-B017-226D1E480072}"/>
              </a:ext>
            </a:extLst>
          </p:cNvPr>
          <p:cNvCxnSpPr>
            <a:cxnSpLocks/>
          </p:cNvCxnSpPr>
          <p:nvPr/>
        </p:nvCxnSpPr>
        <p:spPr>
          <a:xfrm flipV="1">
            <a:off x="3238777" y="1155534"/>
            <a:ext cx="0" cy="4373054"/>
          </a:xfrm>
          <a:prstGeom prst="line">
            <a:avLst/>
          </a:prstGeom>
          <a:ln w="19050">
            <a:solidFill>
              <a:srgbClr val="085156"/>
            </a:solidFill>
            <a:prstDash val="sysDot"/>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AE4E367F-4E39-9B4F-AE65-05321F6477EB}"/>
              </a:ext>
            </a:extLst>
          </p:cNvPr>
          <p:cNvSpPr/>
          <p:nvPr/>
        </p:nvSpPr>
        <p:spPr>
          <a:xfrm>
            <a:off x="590404" y="5551007"/>
            <a:ext cx="2733706" cy="344518"/>
          </a:xfrm>
          <a:prstGeom prst="rect">
            <a:avLst/>
          </a:prstGeom>
          <a:noFill/>
        </p:spPr>
        <p:txBody>
          <a:bodyPr wrap="square">
            <a:spAutoFit/>
          </a:bodyPr>
          <a:lstStyle/>
          <a:p>
            <a:pPr lvl="0">
              <a:lnSpc>
                <a:spcPts val="2160"/>
              </a:lnSpc>
            </a:pPr>
            <a:r>
              <a:rPr lang="en-IE" sz="1200" i="1" dirty="0">
                <a:solidFill>
                  <a:srgbClr val="085156"/>
                </a:solidFill>
              </a:rPr>
              <a:t>Source: Walker Sands 2016</a:t>
            </a:r>
          </a:p>
        </p:txBody>
      </p:sp>
    </p:spTree>
    <p:extLst>
      <p:ext uri="{BB962C8B-B14F-4D97-AF65-F5344CB8AC3E}">
        <p14:creationId xmlns:p14="http://schemas.microsoft.com/office/powerpoint/2010/main" xmlns="" val="26509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4EF4D0F-06AC-4DDB-AC5B-2624D860B252}"/>
              </a:ext>
            </a:extLst>
          </p:cNvPr>
          <p:cNvSpPr>
            <a:spLocks noGrp="1"/>
          </p:cNvSpPr>
          <p:nvPr>
            <p:ph type="body" sz="quarter" idx="25"/>
          </p:nvPr>
        </p:nvSpPr>
        <p:spPr/>
        <p:txBody>
          <a:bodyPr/>
          <a:lstStyle/>
          <a:p>
            <a:r>
              <a:rPr lang="pl-PL" dirty="0" smtClean="0"/>
              <a:t>Rewolucja robotów</a:t>
            </a:r>
            <a:endParaRPr lang="en-IE" dirty="0"/>
          </a:p>
        </p:txBody>
      </p:sp>
      <p:sp>
        <p:nvSpPr>
          <p:cNvPr id="3" name="Text Placeholder 2">
            <a:extLst>
              <a:ext uri="{FF2B5EF4-FFF2-40B4-BE49-F238E27FC236}">
                <a16:creationId xmlns:a16="http://schemas.microsoft.com/office/drawing/2014/main" xmlns="" id="{98F0C06D-936A-4A36-95DD-0F8CA1F58105}"/>
              </a:ext>
            </a:extLst>
          </p:cNvPr>
          <p:cNvSpPr>
            <a:spLocks noGrp="1"/>
          </p:cNvSpPr>
          <p:nvPr>
            <p:ph type="body" sz="quarter" idx="20"/>
          </p:nvPr>
        </p:nvSpPr>
        <p:spPr/>
        <p:txBody>
          <a:bodyPr/>
          <a:lstStyle/>
          <a:p>
            <a:r>
              <a:rPr lang="pl-PL" sz="2800" dirty="0" smtClean="0"/>
              <a:t>Sztuczna inteligencja</a:t>
            </a:r>
            <a:r>
              <a:rPr lang="en-IE" sz="2800" dirty="0"/>
              <a:t>	</a:t>
            </a:r>
          </a:p>
        </p:txBody>
      </p:sp>
      <p:sp>
        <p:nvSpPr>
          <p:cNvPr id="4" name="Text Placeholder 3">
            <a:extLst>
              <a:ext uri="{FF2B5EF4-FFF2-40B4-BE49-F238E27FC236}">
                <a16:creationId xmlns:a16="http://schemas.microsoft.com/office/drawing/2014/main" xmlns="" id="{BF28A136-2BC3-456B-80CA-097574E9F89D}"/>
              </a:ext>
            </a:extLst>
          </p:cNvPr>
          <p:cNvSpPr>
            <a:spLocks noGrp="1"/>
          </p:cNvSpPr>
          <p:nvPr>
            <p:ph type="body" sz="quarter" idx="23"/>
          </p:nvPr>
        </p:nvSpPr>
        <p:spPr/>
        <p:txBody>
          <a:bodyPr/>
          <a:lstStyle/>
          <a:p>
            <a:r>
              <a:rPr lang="pl-PL" dirty="0" smtClean="0"/>
              <a:t>Bądźmy szczerzy – o tym myślisz, gdy słyszysz słowa „AI”: Terminator, </a:t>
            </a:r>
            <a:r>
              <a:rPr lang="pl-PL" dirty="0" err="1" smtClean="0"/>
              <a:t>Skynet</a:t>
            </a:r>
            <a:r>
              <a:rPr lang="pl-PL" dirty="0" smtClean="0"/>
              <a:t>, Ex Machina itd. Przerażające zakończenie uczenia maszyn myślenia.</a:t>
            </a:r>
          </a:p>
          <a:p>
            <a:r>
              <a:rPr lang="pl-PL" dirty="0" smtClean="0"/>
              <a:t>Nie panikuj! Wciąż jesteśmy daleko od prawdziwie myślącej maszyny - takiej jak te przedstawiane w mediach (i koszmarach)</a:t>
            </a:r>
          </a:p>
          <a:p>
            <a:endParaRPr lang="en-IE" dirty="0"/>
          </a:p>
          <a:p>
            <a:endParaRPr lang="en-IE" dirty="0"/>
          </a:p>
        </p:txBody>
      </p:sp>
      <p:pic>
        <p:nvPicPr>
          <p:cNvPr id="6" name="Picture Placeholder 5">
            <a:extLst>
              <a:ext uri="{FF2B5EF4-FFF2-40B4-BE49-F238E27FC236}">
                <a16:creationId xmlns:a16="http://schemas.microsoft.com/office/drawing/2014/main" xmlns="" id="{8FBB264A-0C5C-43AE-86FE-5293E2ACCA68}"/>
              </a:ext>
            </a:extLst>
          </p:cNvPr>
          <p:cNvPicPr>
            <a:picLocks noGrp="1"/>
          </p:cNvPicPr>
          <p:nvPr>
            <p:ph type="pic" sz="quarter" idx="26"/>
          </p:nvPr>
        </p:nvPicPr>
        <p:blipFill>
          <a:blip r:embed="rId2"/>
          <a:srcRect t="24902" b="24902"/>
          <a:stretch>
            <a:fillRect/>
          </a:stretch>
        </p:blipFill>
        <p:spPr>
          <a:xfrm>
            <a:off x="1745624" y="0"/>
            <a:ext cx="3389793" cy="2780372"/>
          </a:xfrm>
          <a:prstGeom prst="rect">
            <a:avLst/>
          </a:prstGeom>
        </p:spPr>
      </p:pic>
      <p:pic>
        <p:nvPicPr>
          <p:cNvPr id="7" name="Picture 6">
            <a:extLst>
              <a:ext uri="{FF2B5EF4-FFF2-40B4-BE49-F238E27FC236}">
                <a16:creationId xmlns:a16="http://schemas.microsoft.com/office/drawing/2014/main" xmlns="" id="{DB191C08-35B3-4209-B959-47D293AEF545}"/>
              </a:ext>
            </a:extLst>
          </p:cNvPr>
          <p:cNvPicPr/>
          <p:nvPr/>
        </p:nvPicPr>
        <p:blipFill>
          <a:blip r:embed="rId3"/>
          <a:stretch>
            <a:fillRect/>
          </a:stretch>
        </p:blipFill>
        <p:spPr>
          <a:xfrm>
            <a:off x="5628572" y="1"/>
            <a:ext cx="2486025" cy="2780372"/>
          </a:xfrm>
          <a:prstGeom prst="rect">
            <a:avLst/>
          </a:prstGeom>
        </p:spPr>
      </p:pic>
    </p:spTree>
    <p:extLst>
      <p:ext uri="{BB962C8B-B14F-4D97-AF65-F5344CB8AC3E}">
        <p14:creationId xmlns:p14="http://schemas.microsoft.com/office/powerpoint/2010/main" xmlns="" val="3264901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24625" y="317714"/>
            <a:ext cx="3830343" cy="2308324"/>
          </a:xfrm>
          <a:prstGeom prst="rect">
            <a:avLst/>
          </a:prstGeom>
          <a:noFill/>
        </p:spPr>
        <p:txBody>
          <a:bodyPr wrap="square" rtlCol="0">
            <a:spAutoFit/>
          </a:bodyPr>
          <a:lstStyle/>
          <a:p>
            <a:r>
              <a:rPr lang="pl-PL" sz="3600" dirty="0" smtClean="0">
                <a:solidFill>
                  <a:schemeClr val="bg1"/>
                </a:solidFill>
              </a:rPr>
              <a:t>ZASTOSOWANIA DLA AR W DZISIEJSZYCH CZASACH</a:t>
            </a:r>
            <a:endParaRPr lang="es-ES_tradnl" dirty="0">
              <a:solidFill>
                <a:schemeClr val="bg1"/>
              </a:solidFill>
            </a:endParaRPr>
          </a:p>
        </p:txBody>
      </p:sp>
      <p:sp>
        <p:nvSpPr>
          <p:cNvPr id="10" name="Rectangle 21"/>
          <p:cNvSpPr>
            <a:spLocks noChangeArrowheads="1"/>
          </p:cNvSpPr>
          <p:nvPr/>
        </p:nvSpPr>
        <p:spPr bwMode="auto">
          <a:xfrm>
            <a:off x="520505" y="2626038"/>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4" name="Rectangle 3"/>
          <p:cNvSpPr/>
          <p:nvPr/>
        </p:nvSpPr>
        <p:spPr>
          <a:xfrm>
            <a:off x="4891928" y="496206"/>
            <a:ext cx="5520433" cy="3046988"/>
          </a:xfrm>
          <a:prstGeom prst="rect">
            <a:avLst/>
          </a:prstGeom>
        </p:spPr>
        <p:txBody>
          <a:bodyPr wrap="square">
            <a:spAutoFit/>
          </a:bodyPr>
          <a:lstStyle/>
          <a:p>
            <a:pPr marL="285750" indent="-285750">
              <a:buFont typeface="Arial" panose="020B0604020202020204" pitchFamily="34" charset="0"/>
              <a:buChar char="•"/>
            </a:pPr>
            <a:r>
              <a:rPr lang="pl-PL" sz="2400" dirty="0" smtClean="0"/>
              <a:t>Zdalna pomoc</a:t>
            </a:r>
          </a:p>
          <a:p>
            <a:pPr marL="285750" indent="-285750">
              <a:buFont typeface="Arial" panose="020B0604020202020204" pitchFamily="34" charset="0"/>
              <a:buChar char="•"/>
            </a:pPr>
            <a:r>
              <a:rPr lang="pl-PL" sz="2400" dirty="0" smtClean="0"/>
              <a:t>Szkolenie </a:t>
            </a:r>
            <a:r>
              <a:rPr lang="pl-PL" sz="2400" dirty="0" smtClean="0"/>
              <a:t>w trakcie pracy </a:t>
            </a:r>
            <a:endParaRPr lang="pl-PL" sz="2400" dirty="0" smtClean="0"/>
          </a:p>
          <a:p>
            <a:pPr marL="285750" indent="-285750">
              <a:buFont typeface="Arial" panose="020B0604020202020204" pitchFamily="34" charset="0"/>
              <a:buChar char="•"/>
            </a:pPr>
            <a:r>
              <a:rPr lang="pl-PL" sz="2400" dirty="0" smtClean="0"/>
              <a:t>Zdalna współpraca</a:t>
            </a:r>
          </a:p>
          <a:p>
            <a:pPr marL="285750" indent="-285750">
              <a:buFont typeface="Arial" panose="020B0604020202020204" pitchFamily="34" charset="0"/>
              <a:buChar char="•"/>
            </a:pPr>
            <a:r>
              <a:rPr lang="pl-PL" sz="2400" dirty="0" smtClean="0"/>
              <a:t>Zadania </a:t>
            </a:r>
            <a:r>
              <a:rPr lang="pl-PL" sz="2400" dirty="0" smtClean="0"/>
              <a:t>wspomagane </a:t>
            </a:r>
            <a:r>
              <a:rPr lang="pl-PL" sz="2400" dirty="0" smtClean="0"/>
              <a:t>komputerowo</a:t>
            </a:r>
          </a:p>
          <a:p>
            <a:pPr marL="285750" indent="-285750">
              <a:buFont typeface="Arial" panose="020B0604020202020204" pitchFamily="34" charset="0"/>
              <a:buChar char="•"/>
            </a:pPr>
            <a:r>
              <a:rPr lang="pl-PL" sz="2400" dirty="0" smtClean="0"/>
              <a:t>Konserwacja produktu</a:t>
            </a:r>
          </a:p>
          <a:p>
            <a:pPr marL="285750" indent="-285750">
              <a:buFont typeface="Arial" panose="020B0604020202020204" pitchFamily="34" charset="0"/>
              <a:buChar char="•"/>
            </a:pPr>
            <a:r>
              <a:rPr lang="pl-PL" sz="2400" dirty="0" smtClean="0"/>
              <a:t>Dzielenie </a:t>
            </a:r>
            <a:r>
              <a:rPr lang="pl-PL" sz="2400" dirty="0" smtClean="0"/>
              <a:t>się wiedzą - rejestrowanie zdarzeń na potrzeby </a:t>
            </a:r>
            <a:r>
              <a:rPr lang="pl-PL" sz="2400" dirty="0" smtClean="0"/>
              <a:t>szkolenia</a:t>
            </a:r>
          </a:p>
          <a:p>
            <a:pPr marL="285750" indent="-285750">
              <a:buFont typeface="Arial" panose="020B0604020202020204" pitchFamily="34" charset="0"/>
              <a:buChar char="•"/>
            </a:pPr>
            <a:r>
              <a:rPr lang="pl-PL" sz="2400" dirty="0" smtClean="0"/>
              <a:t>Sprzedaż </a:t>
            </a:r>
            <a:r>
              <a:rPr lang="pl-PL" sz="2400" dirty="0" smtClean="0"/>
              <a:t>– </a:t>
            </a:r>
            <a:r>
              <a:rPr lang="pl-PL" sz="2400" dirty="0" smtClean="0"/>
              <a:t>projektowanie</a:t>
            </a:r>
            <a:endParaRPr lang="en-IE" sz="2400" dirty="0"/>
          </a:p>
        </p:txBody>
      </p:sp>
      <p:pic>
        <p:nvPicPr>
          <p:cNvPr id="11" name="Picture 10" descr="AR sofa">
            <a:extLst>
              <a:ext uri="{FF2B5EF4-FFF2-40B4-BE49-F238E27FC236}">
                <a16:creationId xmlns:a16="http://schemas.microsoft.com/office/drawing/2014/main" xmlns="" id="{E4C7D5C0-5E86-4057-923F-B99A93858B7E}"/>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5602891" y="3798498"/>
            <a:ext cx="4232719" cy="2559040"/>
          </a:xfrm>
          <a:prstGeom prst="rect">
            <a:avLst/>
          </a:prstGeom>
          <a:noFill/>
          <a:ln>
            <a:noFill/>
          </a:ln>
        </p:spPr>
      </p:pic>
    </p:spTree>
    <p:extLst>
      <p:ext uri="{BB962C8B-B14F-4D97-AF65-F5344CB8AC3E}">
        <p14:creationId xmlns:p14="http://schemas.microsoft.com/office/powerpoint/2010/main" xmlns="" val="1572486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grpSp>
        <p:nvGrpSpPr>
          <p:cNvPr id="6" name="Group 5"/>
          <p:cNvGrpSpPr/>
          <p:nvPr/>
        </p:nvGrpSpPr>
        <p:grpSpPr>
          <a:xfrm>
            <a:off x="1" y="-4"/>
            <a:ext cx="4350846"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324625" y="317714"/>
            <a:ext cx="3830343" cy="2308324"/>
          </a:xfrm>
          <a:prstGeom prst="rect">
            <a:avLst/>
          </a:prstGeom>
          <a:noFill/>
        </p:spPr>
        <p:txBody>
          <a:bodyPr wrap="square" rtlCol="0">
            <a:spAutoFit/>
          </a:bodyPr>
          <a:lstStyle/>
          <a:p>
            <a:r>
              <a:rPr lang="pl-PL" sz="3600" dirty="0" smtClean="0">
                <a:solidFill>
                  <a:schemeClr val="bg1"/>
                </a:solidFill>
              </a:rPr>
              <a:t>ZASTOSOWANIA DLA </a:t>
            </a:r>
            <a:r>
              <a:rPr lang="pl-PL" sz="3600" dirty="0" smtClean="0">
                <a:solidFill>
                  <a:schemeClr val="bg1"/>
                </a:solidFill>
              </a:rPr>
              <a:t>VR </a:t>
            </a:r>
            <a:r>
              <a:rPr lang="pl-PL" sz="3600" dirty="0" smtClean="0">
                <a:solidFill>
                  <a:schemeClr val="bg1"/>
                </a:solidFill>
              </a:rPr>
              <a:t>W DZISIEJSZYCH CZASACH</a:t>
            </a:r>
            <a:endParaRPr lang="es-ES_tradnl" sz="3600" dirty="0">
              <a:solidFill>
                <a:schemeClr val="bg1"/>
              </a:solidFill>
            </a:endParaRPr>
          </a:p>
        </p:txBody>
      </p:sp>
      <p:sp>
        <p:nvSpPr>
          <p:cNvPr id="10" name="Rectangle 21"/>
          <p:cNvSpPr>
            <a:spLocks noChangeArrowheads="1"/>
          </p:cNvSpPr>
          <p:nvPr/>
        </p:nvSpPr>
        <p:spPr bwMode="auto">
          <a:xfrm>
            <a:off x="520505" y="2580319"/>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4" name="Rectangle 3"/>
          <p:cNvSpPr/>
          <p:nvPr/>
        </p:nvSpPr>
        <p:spPr>
          <a:xfrm>
            <a:off x="4891928" y="496206"/>
            <a:ext cx="5520433" cy="1754326"/>
          </a:xfrm>
          <a:prstGeom prst="rect">
            <a:avLst/>
          </a:prstGeom>
        </p:spPr>
        <p:txBody>
          <a:bodyPr wrap="square">
            <a:spAutoFit/>
          </a:bodyPr>
          <a:lstStyle/>
          <a:p>
            <a:pPr>
              <a:buFont typeface="Arial" pitchFamily="34" charset="0"/>
              <a:buChar char="•"/>
            </a:pPr>
            <a:r>
              <a:rPr lang="pl-PL" sz="3600" dirty="0" smtClean="0"/>
              <a:t>Wirtualne </a:t>
            </a:r>
            <a:r>
              <a:rPr lang="pl-PL" sz="3600" dirty="0" smtClean="0"/>
              <a:t>wycieczki</a:t>
            </a:r>
          </a:p>
          <a:p>
            <a:pPr>
              <a:buFont typeface="Arial" pitchFamily="34" charset="0"/>
              <a:buChar char="•"/>
            </a:pPr>
            <a:r>
              <a:rPr lang="pl-PL" sz="3600" dirty="0" smtClean="0"/>
              <a:t>Trening punktu widzenia</a:t>
            </a:r>
          </a:p>
          <a:p>
            <a:pPr>
              <a:buFont typeface="Arial" pitchFamily="34" charset="0"/>
              <a:buChar char="•"/>
            </a:pPr>
            <a:r>
              <a:rPr lang="pl-PL" sz="3600" dirty="0" smtClean="0"/>
              <a:t>Granie</a:t>
            </a:r>
            <a:endParaRPr lang="pl-PL" sz="3600" dirty="0" smtClean="0"/>
          </a:p>
        </p:txBody>
      </p:sp>
      <p:pic>
        <p:nvPicPr>
          <p:cNvPr id="12" name="Picture 11">
            <a:extLst>
              <a:ext uri="{FF2B5EF4-FFF2-40B4-BE49-F238E27FC236}">
                <a16:creationId xmlns:a16="http://schemas.microsoft.com/office/drawing/2014/main" xmlns="" id="{52B5F487-21FA-4D44-AB75-2D67C52668C9}"/>
              </a:ext>
            </a:extLst>
          </p:cNvPr>
          <p:cNvPicPr/>
          <p:nvPr/>
        </p:nvPicPr>
        <p:blipFill>
          <a:blip r:embed="rId4"/>
          <a:stretch>
            <a:fillRect/>
          </a:stretch>
        </p:blipFill>
        <p:spPr>
          <a:xfrm>
            <a:off x="4975401" y="2823155"/>
            <a:ext cx="5731510" cy="2660015"/>
          </a:xfrm>
          <a:prstGeom prst="rect">
            <a:avLst/>
          </a:prstGeom>
        </p:spPr>
      </p:pic>
    </p:spTree>
    <p:extLst>
      <p:ext uri="{BB962C8B-B14F-4D97-AF65-F5344CB8AC3E}">
        <p14:creationId xmlns:p14="http://schemas.microsoft.com/office/powerpoint/2010/main" xmlns="" val="2995852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rminator 6"/>
          <p:cNvSpPr/>
          <p:nvPr/>
        </p:nvSpPr>
        <p:spPr>
          <a:xfrm>
            <a:off x="1338" y="296585"/>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rminator 8"/>
          <p:cNvSpPr/>
          <p:nvPr/>
        </p:nvSpPr>
        <p:spPr>
          <a:xfrm>
            <a:off x="-54476" y="557930"/>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6" y="1644776"/>
            <a:ext cx="12192000" cy="521322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en-US" sz="2000" b="1" dirty="0">
              <a:solidFill>
                <a:schemeClr val="bg1"/>
              </a:solidFill>
              <a:ea typeface="Calibri" charset="0"/>
              <a:cs typeface="Times New Roman" charset="0"/>
            </a:endParaRPr>
          </a:p>
        </p:txBody>
      </p:sp>
      <p:sp>
        <p:nvSpPr>
          <p:cNvPr id="13" name="Oval 12"/>
          <p:cNvSpPr/>
          <p:nvPr/>
        </p:nvSpPr>
        <p:spPr>
          <a:xfrm>
            <a:off x="4070353" y="434748"/>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60424" y="514357"/>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p:nvSpPr>
        <p:spPr bwMode="auto">
          <a:xfrm>
            <a:off x="834662" y="6301557"/>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6" name="Oval 15"/>
          <p:cNvSpPr/>
          <p:nvPr/>
        </p:nvSpPr>
        <p:spPr>
          <a:xfrm>
            <a:off x="702256" y="657908"/>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4"/>
          <p:cNvSpPr txBox="1">
            <a:spLocks/>
          </p:cNvSpPr>
          <p:nvPr/>
        </p:nvSpPr>
        <p:spPr>
          <a:xfrm>
            <a:off x="485192" y="1110386"/>
            <a:ext cx="10957508" cy="62998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Mini </a:t>
            </a:r>
            <a:r>
              <a:rPr lang="pl-PL" b="1" dirty="0" smtClean="0"/>
              <a:t>studium przypadku</a:t>
            </a:r>
            <a:r>
              <a:rPr lang="en-US" b="1" dirty="0" smtClean="0"/>
              <a:t>: </a:t>
            </a:r>
            <a:r>
              <a:rPr lang="en-US" b="1" dirty="0"/>
              <a:t>VTS SOFTWARE, </a:t>
            </a:r>
            <a:r>
              <a:rPr lang="pl-PL" b="1" dirty="0" smtClean="0"/>
              <a:t>NOWY JORK</a:t>
            </a:r>
            <a:endParaRPr lang="en-US" b="1" dirty="0"/>
          </a:p>
        </p:txBody>
      </p:sp>
      <p:sp>
        <p:nvSpPr>
          <p:cNvPr id="5" name="TextBox 4"/>
          <p:cNvSpPr txBox="1"/>
          <p:nvPr/>
        </p:nvSpPr>
        <p:spPr>
          <a:xfrm>
            <a:off x="485191" y="1786406"/>
            <a:ext cx="5148693" cy="5109091"/>
          </a:xfrm>
          <a:prstGeom prst="rect">
            <a:avLst/>
          </a:prstGeom>
          <a:noFill/>
        </p:spPr>
        <p:txBody>
          <a:bodyPr wrap="square" rtlCol="0">
            <a:spAutoFit/>
          </a:bodyPr>
          <a:lstStyle/>
          <a:p>
            <a:r>
              <a:rPr lang="pl-PL" sz="1600" dirty="0" smtClean="0">
                <a:solidFill>
                  <a:schemeClr val="bg1"/>
                </a:solidFill>
              </a:rPr>
              <a:t>VTS to firma programistyczna z Nowego Jorku, która posiada innowacyjną platformę zaprojektowaną do obsługi sektora finansowego. Platforma służy jako rynek zbytu dla banków do wyświetlania i sprzedaży swoich nieruchomości bezpośrednio nabywcom domów i deweloperom. Nieruchomości są sprzedawane cyfrowo, wszystkie inicjowane na podstawie inteligentnych umów i zapisywane na prywatnym </a:t>
            </a:r>
            <a:r>
              <a:rPr lang="pl-PL" sz="1600" dirty="0" err="1" smtClean="0">
                <a:solidFill>
                  <a:schemeClr val="bg1"/>
                </a:solidFill>
              </a:rPr>
              <a:t>blockchainie</a:t>
            </a:r>
            <a:r>
              <a:rPr lang="pl-PL" sz="1600" dirty="0" smtClean="0">
                <a:solidFill>
                  <a:schemeClr val="bg1"/>
                </a:solidFill>
              </a:rPr>
              <a:t>.</a:t>
            </a:r>
          </a:p>
          <a:p>
            <a:pPr algn="just"/>
            <a:r>
              <a:rPr lang="en-IE" sz="1600" dirty="0">
                <a:solidFill>
                  <a:schemeClr val="bg1"/>
                </a:solidFill>
              </a:rPr>
              <a:t> </a:t>
            </a:r>
          </a:p>
          <a:p>
            <a:r>
              <a:rPr lang="pl-PL" sz="1600" dirty="0" smtClean="0">
                <a:solidFill>
                  <a:schemeClr val="bg1"/>
                </a:solidFill>
              </a:rPr>
              <a:t>Platforma przedkłada gotowe dokumenty i umowy do podpisu elektronicznego, które minimalizują przesył dokumentów w tę i z powrotem i upraszczają proces podpisywania dla banków i nabywców domów. Wszystkie dokumenty są rejestrowane i śledzone w </a:t>
            </a:r>
            <a:r>
              <a:rPr lang="pl-PL" sz="1600" dirty="0" err="1" smtClean="0">
                <a:solidFill>
                  <a:schemeClr val="bg1"/>
                </a:solidFill>
              </a:rPr>
              <a:t>blockchain</a:t>
            </a:r>
            <a:r>
              <a:rPr lang="pl-PL" sz="1600" dirty="0" smtClean="0">
                <a:solidFill>
                  <a:schemeClr val="bg1"/>
                </a:solidFill>
              </a:rPr>
              <a:t>. Użytkownicy mogą przeglądać profile i łączyć się bezpośrednio z pośrednikami w obrocie nieruchomościami, agentami, prawnikami, inspektorami i innymi specjalistami.</a:t>
            </a:r>
          </a:p>
          <a:p>
            <a:pPr algn="just"/>
            <a:endParaRPr lang="es-ES_tradnl" sz="1600" dirty="0">
              <a:solidFill>
                <a:schemeClr val="bg1"/>
              </a:solidFill>
            </a:endParaRPr>
          </a:p>
          <a:p>
            <a:pPr algn="just"/>
            <a:endParaRPr lang="es-ES_tradnl" sz="1600" dirty="0">
              <a:solidFill>
                <a:schemeClr val="bg1"/>
              </a:solidFill>
            </a:endParaRPr>
          </a:p>
          <a:p>
            <a:pPr algn="just"/>
            <a:endParaRPr lang="es-ES_tradnl" sz="1600" dirty="0">
              <a:solidFill>
                <a:schemeClr val="bg1"/>
              </a:solidFill>
            </a:endParaRPr>
          </a:p>
        </p:txBody>
      </p:sp>
      <p:sp>
        <p:nvSpPr>
          <p:cNvPr id="12" name="TextBox 11">
            <a:extLst>
              <a:ext uri="{FF2B5EF4-FFF2-40B4-BE49-F238E27FC236}">
                <a16:creationId xmlns:a16="http://schemas.microsoft.com/office/drawing/2014/main" xmlns="" id="{3B4775A0-69F8-4DE4-8FEA-079F6E55784A}"/>
              </a:ext>
            </a:extLst>
          </p:cNvPr>
          <p:cNvSpPr txBox="1"/>
          <p:nvPr/>
        </p:nvSpPr>
        <p:spPr>
          <a:xfrm>
            <a:off x="6096000" y="1748909"/>
            <a:ext cx="5747827" cy="5386090"/>
          </a:xfrm>
          <a:prstGeom prst="rect">
            <a:avLst/>
          </a:prstGeom>
          <a:noFill/>
        </p:spPr>
        <p:txBody>
          <a:bodyPr wrap="square" rtlCol="0">
            <a:spAutoFit/>
          </a:bodyPr>
          <a:lstStyle/>
          <a:p>
            <a:r>
              <a:rPr lang="pl-PL" dirty="0" smtClean="0"/>
              <a:t/>
            </a:r>
            <a:br>
              <a:rPr lang="pl-PL" dirty="0" smtClean="0"/>
            </a:br>
            <a:r>
              <a:rPr lang="pl-PL" dirty="0" smtClean="0">
                <a:solidFill>
                  <a:schemeClr val="bg1"/>
                </a:solidFill>
              </a:rPr>
              <a:t>Podobnie jak niektóre znane systemy płatności, takie jak </a:t>
            </a:r>
            <a:r>
              <a:rPr lang="pl-PL" dirty="0" err="1" smtClean="0">
                <a:solidFill>
                  <a:schemeClr val="bg1"/>
                </a:solidFill>
              </a:rPr>
              <a:t>PayPal</a:t>
            </a:r>
            <a:r>
              <a:rPr lang="pl-PL" dirty="0" smtClean="0">
                <a:solidFill>
                  <a:schemeClr val="bg1"/>
                </a:solidFill>
              </a:rPr>
              <a:t>, platforma przetwarza płatności i transakcje </a:t>
            </a:r>
            <a:r>
              <a:rPr lang="pl-PL" dirty="0" err="1" smtClean="0">
                <a:solidFill>
                  <a:schemeClr val="bg1"/>
                </a:solidFill>
              </a:rPr>
              <a:t>online</a:t>
            </a:r>
            <a:r>
              <a:rPr lang="pl-PL" dirty="0" smtClean="0">
                <a:solidFill>
                  <a:schemeClr val="bg1"/>
                </a:solidFill>
              </a:rPr>
              <a:t>. Płatności za usługi związane z nieruchomościami i zakup nieruchomości są oparte na inteligentnych umowach, a następnie rejestrowane i śledzone na ich </a:t>
            </a:r>
            <a:r>
              <a:rPr lang="pl-PL" dirty="0" err="1" smtClean="0">
                <a:solidFill>
                  <a:schemeClr val="bg1"/>
                </a:solidFill>
              </a:rPr>
              <a:t>blockchainie</a:t>
            </a:r>
            <a:r>
              <a:rPr lang="pl-PL" dirty="0" smtClean="0">
                <a:solidFill>
                  <a:schemeClr val="bg1"/>
                </a:solidFill>
              </a:rPr>
              <a:t>.</a:t>
            </a:r>
          </a:p>
          <a:p>
            <a:pPr algn="just"/>
            <a:r>
              <a:rPr lang="en-IE" dirty="0">
                <a:solidFill>
                  <a:schemeClr val="bg1"/>
                </a:solidFill>
              </a:rPr>
              <a:t> </a:t>
            </a:r>
          </a:p>
          <a:p>
            <a:pPr algn="just"/>
            <a:r>
              <a:rPr lang="pl-PL" dirty="0" smtClean="0">
                <a:solidFill>
                  <a:schemeClr val="bg1"/>
                </a:solidFill>
              </a:rPr>
              <a:t>Użytkownicy mogą również przeglądać aktualne plany pięter, zdjęcia nieruchomości, podróżować po obiekcie w 3D. Otrzymują również bezpieczny portfel internetowy. Mogą przechowywać, odbierać lub wysyłać płatności cyfrowe innym użytkownikom na platformie, a wszystkie płatności są rejestrowane i śledzone na ich prywatnym </a:t>
            </a:r>
            <a:r>
              <a:rPr lang="pl-PL" dirty="0" err="1" smtClean="0">
                <a:solidFill>
                  <a:schemeClr val="bg1"/>
                </a:solidFill>
              </a:rPr>
              <a:t>blockchainie</a:t>
            </a:r>
            <a:r>
              <a:rPr lang="pl-PL" dirty="0" smtClean="0">
                <a:solidFill>
                  <a:schemeClr val="bg1"/>
                </a:solidFill>
              </a:rPr>
              <a:t>.</a:t>
            </a:r>
            <a:r>
              <a:rPr lang="en-IE" dirty="0">
                <a:solidFill>
                  <a:schemeClr val="bg1"/>
                </a:solidFill>
              </a:rPr>
              <a:t> </a:t>
            </a:r>
          </a:p>
          <a:p>
            <a:pPr algn="just"/>
            <a:r>
              <a:rPr lang="en-IE" dirty="0">
                <a:solidFill>
                  <a:schemeClr val="bg1"/>
                </a:solidFill>
              </a:rPr>
              <a:t> </a:t>
            </a:r>
          </a:p>
          <a:p>
            <a:pPr algn="just"/>
            <a:r>
              <a:rPr lang="en-IE" dirty="0">
                <a:solidFill>
                  <a:schemeClr val="bg1"/>
                </a:solidFill>
              </a:rPr>
              <a:t> </a:t>
            </a:r>
          </a:p>
          <a:p>
            <a:pPr algn="just"/>
            <a:endParaRPr lang="es-ES_tradnl" sz="2000" b="1" dirty="0">
              <a:solidFill>
                <a:schemeClr val="bg1"/>
              </a:solidFill>
            </a:endParaRPr>
          </a:p>
          <a:p>
            <a:pPr algn="just"/>
            <a:endParaRPr lang="es-ES_tradnl" dirty="0">
              <a:solidFill>
                <a:schemeClr val="bg1"/>
              </a:solidFill>
            </a:endParaRPr>
          </a:p>
          <a:p>
            <a:pPr algn="just"/>
            <a:endParaRPr lang="es-ES_tradnl" dirty="0">
              <a:solidFill>
                <a:schemeClr val="bg1"/>
              </a:solidFill>
            </a:endParaRPr>
          </a:p>
        </p:txBody>
      </p:sp>
      <p:sp>
        <p:nvSpPr>
          <p:cNvPr id="2" name="Rectangle 1">
            <a:extLst>
              <a:ext uri="{FF2B5EF4-FFF2-40B4-BE49-F238E27FC236}">
                <a16:creationId xmlns:a16="http://schemas.microsoft.com/office/drawing/2014/main" xmlns="" id="{1488EB71-4293-4D6B-A394-1DC889220421}"/>
              </a:ext>
            </a:extLst>
          </p:cNvPr>
          <p:cNvSpPr/>
          <p:nvPr/>
        </p:nvSpPr>
        <p:spPr>
          <a:xfrm>
            <a:off x="6540283" y="6315194"/>
            <a:ext cx="1702710" cy="246221"/>
          </a:xfrm>
          <a:prstGeom prst="rect">
            <a:avLst/>
          </a:prstGeom>
        </p:spPr>
        <p:txBody>
          <a:bodyPr wrap="none">
            <a:spAutoFit/>
          </a:bodyPr>
          <a:lstStyle/>
          <a:p>
            <a:pPr algn="just"/>
            <a:r>
              <a:rPr lang="pl-PL" sz="1000" dirty="0" smtClean="0">
                <a:solidFill>
                  <a:schemeClr val="bg1"/>
                </a:solidFill>
              </a:rPr>
              <a:t>Źródło</a:t>
            </a:r>
            <a:r>
              <a:rPr lang="en-IE" sz="1000" dirty="0" smtClean="0">
                <a:solidFill>
                  <a:schemeClr val="bg1"/>
                </a:solidFill>
              </a:rPr>
              <a:t>: </a:t>
            </a:r>
            <a:r>
              <a:rPr lang="en-IE" sz="1000" u="sng" dirty="0">
                <a:solidFill>
                  <a:schemeClr val="bg1"/>
                </a:solidFill>
                <a:hlinkClick r:id="rId3"/>
              </a:rPr>
              <a:t>https://www.vts.com</a:t>
            </a:r>
            <a:endParaRPr lang="en-IE" sz="1000" dirty="0">
              <a:solidFill>
                <a:schemeClr val="bg1"/>
              </a:solidFill>
            </a:endParaRPr>
          </a:p>
        </p:txBody>
      </p:sp>
    </p:spTree>
    <p:extLst>
      <p:ext uri="{BB962C8B-B14F-4D97-AF65-F5344CB8AC3E}">
        <p14:creationId xmlns:p14="http://schemas.microsoft.com/office/powerpoint/2010/main" xmlns="" val="872515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a:t>
            </a:r>
            <a:r>
              <a:rPr lang="en-US" dirty="0" smtClean="0"/>
              <a:t>1</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3200" dirty="0"/>
          </a:p>
        </p:txBody>
      </p:sp>
      <p:sp>
        <p:nvSpPr>
          <p:cNvPr id="3" name="TextBox 2">
            <a:extLst>
              <a:ext uri="{FF2B5EF4-FFF2-40B4-BE49-F238E27FC236}">
                <a16:creationId xmlns:a16="http://schemas.microsoft.com/office/drawing/2014/main" xmlns="" id="{CFADE90A-E2FB-4B4D-8574-47B65F50DBD0}"/>
              </a:ext>
            </a:extLst>
          </p:cNvPr>
          <p:cNvSpPr txBox="1"/>
          <p:nvPr/>
        </p:nvSpPr>
        <p:spPr>
          <a:xfrm>
            <a:off x="159132" y="2300748"/>
            <a:ext cx="3143575" cy="1200329"/>
          </a:xfrm>
          <a:prstGeom prst="rect">
            <a:avLst/>
          </a:prstGeom>
          <a:noFill/>
        </p:spPr>
        <p:txBody>
          <a:bodyPr wrap="square" rtlCol="0">
            <a:spAutoFit/>
          </a:bodyPr>
          <a:lstStyle/>
          <a:p>
            <a:r>
              <a:rPr lang="pl-PL" sz="3600" dirty="0" smtClean="0">
                <a:solidFill>
                  <a:schemeClr val="bg1"/>
                </a:solidFill>
              </a:rPr>
              <a:t>Kluczowe kwestie</a:t>
            </a:r>
            <a:endParaRPr lang="en-IE" sz="3600" dirty="0">
              <a:solidFill>
                <a:schemeClr val="bg1"/>
              </a:solidFill>
            </a:endParaRPr>
          </a:p>
        </p:txBody>
      </p:sp>
      <p:sp>
        <p:nvSpPr>
          <p:cNvPr id="5" name="TextBox 4">
            <a:extLst>
              <a:ext uri="{FF2B5EF4-FFF2-40B4-BE49-F238E27FC236}">
                <a16:creationId xmlns:a16="http://schemas.microsoft.com/office/drawing/2014/main" xmlns="" id="{CAA2E475-8F65-440D-9AD5-1FE5D2839422}"/>
              </a:ext>
            </a:extLst>
          </p:cNvPr>
          <p:cNvSpPr txBox="1"/>
          <p:nvPr/>
        </p:nvSpPr>
        <p:spPr>
          <a:xfrm>
            <a:off x="3745899" y="391756"/>
            <a:ext cx="7204530" cy="5632311"/>
          </a:xfrm>
          <a:prstGeom prst="rect">
            <a:avLst/>
          </a:prstGeom>
          <a:noFill/>
        </p:spPr>
        <p:txBody>
          <a:bodyPr wrap="square" rtlCol="0">
            <a:spAutoFit/>
          </a:bodyPr>
          <a:lstStyle/>
          <a:p>
            <a:r>
              <a:rPr lang="pl-PL" sz="2000" dirty="0" smtClean="0"/>
              <a:t>Przed </a:t>
            </a:r>
            <a:r>
              <a:rPr lang="pl-PL" sz="2000" dirty="0" smtClean="0"/>
              <a:t>przyjęciem zupełnie nowej technologii, takiej jak </a:t>
            </a:r>
            <a:r>
              <a:rPr lang="pl-PL" sz="2000" dirty="0" err="1" smtClean="0"/>
              <a:t>Virtual</a:t>
            </a:r>
            <a:r>
              <a:rPr lang="pl-PL" sz="2000" dirty="0" smtClean="0"/>
              <a:t> Reality, należy rozważyć kilka kluczowych </a:t>
            </a:r>
            <a:r>
              <a:rPr lang="pl-PL" sz="2000" dirty="0" smtClean="0"/>
              <a:t>pytań.</a:t>
            </a:r>
            <a:r>
              <a:rPr lang="pl-PL" sz="2000" dirty="0" smtClean="0"/>
              <a:t/>
            </a:r>
            <a:br>
              <a:rPr lang="pl-PL" sz="2000" dirty="0" smtClean="0"/>
            </a:br>
            <a:r>
              <a:rPr lang="pl-PL" sz="2000" dirty="0" smtClean="0"/>
              <a:t/>
            </a:r>
            <a:br>
              <a:rPr lang="pl-PL" sz="2000" dirty="0" smtClean="0"/>
            </a:br>
            <a:r>
              <a:rPr lang="pl-PL" sz="2000" dirty="0" smtClean="0"/>
              <a:t>Poświęć kilka minut na omówienie</a:t>
            </a:r>
            <a:r>
              <a:rPr lang="pl-PL" sz="2000" dirty="0" smtClean="0"/>
              <a:t>: </a:t>
            </a:r>
          </a:p>
          <a:p>
            <a:endParaRPr lang="pl-PL" sz="2000" dirty="0" smtClean="0"/>
          </a:p>
          <a:p>
            <a:pPr>
              <a:buFont typeface="Arial" pitchFamily="34" charset="0"/>
              <a:buChar char="•"/>
            </a:pPr>
            <a:r>
              <a:rPr lang="pl-PL" sz="2000" dirty="0" smtClean="0"/>
              <a:t> Dlaczego </a:t>
            </a:r>
            <a:r>
              <a:rPr lang="pl-PL" sz="2000" dirty="0" smtClean="0"/>
              <a:t>potrzebujemy wirtualnej rzeczywistości? </a:t>
            </a:r>
            <a:r>
              <a:rPr lang="pl-PL" sz="2000" dirty="0" smtClean="0"/>
              <a:t>Czy w ogóle jej potrzebujemy?</a:t>
            </a:r>
          </a:p>
          <a:p>
            <a:pPr>
              <a:buFont typeface="Arial" pitchFamily="34" charset="0"/>
              <a:buChar char="•"/>
            </a:pPr>
            <a:r>
              <a:rPr lang="pl-PL" sz="2000" dirty="0" smtClean="0"/>
              <a:t> Jaki jest jej cel </a:t>
            </a:r>
            <a:r>
              <a:rPr lang="pl-PL" sz="2000" dirty="0" smtClean="0"/>
              <a:t>i </a:t>
            </a:r>
            <a:r>
              <a:rPr lang="pl-PL" sz="2000" dirty="0" smtClean="0"/>
              <a:t>funkcja?</a:t>
            </a:r>
          </a:p>
          <a:p>
            <a:pPr>
              <a:buFont typeface="Arial" pitchFamily="34" charset="0"/>
              <a:buChar char="•"/>
            </a:pPr>
            <a:r>
              <a:rPr lang="pl-PL" sz="2000" dirty="0" smtClean="0"/>
              <a:t> Jak </a:t>
            </a:r>
            <a:r>
              <a:rPr lang="pl-PL" sz="2000" dirty="0" smtClean="0"/>
              <a:t>technologia będzie wykorzystywana i </a:t>
            </a:r>
            <a:r>
              <a:rPr lang="pl-PL" sz="2000" dirty="0" smtClean="0"/>
              <a:t>zarządzana?</a:t>
            </a:r>
          </a:p>
          <a:p>
            <a:pPr>
              <a:buFont typeface="Arial" pitchFamily="34" charset="0"/>
              <a:buChar char="•"/>
            </a:pPr>
            <a:r>
              <a:rPr lang="pl-PL" sz="2000" dirty="0" smtClean="0"/>
              <a:t> Jak </a:t>
            </a:r>
            <a:r>
              <a:rPr lang="pl-PL" sz="2000" dirty="0" smtClean="0"/>
              <a:t>te urządzenia zmieszczą się w naszych istniejących zasobach </a:t>
            </a:r>
            <a:r>
              <a:rPr lang="pl-PL" sz="2000" dirty="0" smtClean="0"/>
              <a:t>teleinformatycznych </a:t>
            </a:r>
            <a:r>
              <a:rPr lang="pl-PL" sz="2000" dirty="0" smtClean="0"/>
              <a:t>i za jaką </a:t>
            </a:r>
            <a:r>
              <a:rPr lang="pl-PL" sz="2000" dirty="0" smtClean="0"/>
              <a:t>cenę?</a:t>
            </a:r>
          </a:p>
          <a:p>
            <a:pPr>
              <a:buFont typeface="Arial" pitchFamily="34" charset="0"/>
              <a:buChar char="•"/>
            </a:pPr>
            <a:r>
              <a:rPr lang="pl-PL" sz="2000" dirty="0" smtClean="0"/>
              <a:t> Jak zamierzamy szkolić </a:t>
            </a:r>
            <a:r>
              <a:rPr lang="pl-PL" sz="2000" dirty="0" smtClean="0"/>
              <a:t>naszych pracowników w zakresie korzystania z </a:t>
            </a:r>
            <a:r>
              <a:rPr lang="pl-PL" sz="2000" dirty="0" smtClean="0"/>
              <a:t>VR?</a:t>
            </a:r>
          </a:p>
          <a:p>
            <a:pPr>
              <a:buFont typeface="Arial" pitchFamily="34" charset="0"/>
              <a:buChar char="•"/>
            </a:pPr>
            <a:r>
              <a:rPr lang="pl-PL" sz="2000" dirty="0" smtClean="0"/>
              <a:t> Jak zmierzymy przyrost wyników dzięki VR?</a:t>
            </a:r>
            <a:r>
              <a:rPr lang="pl-PL" sz="2000" dirty="0" smtClean="0"/>
              <a:t/>
            </a:r>
            <a:br>
              <a:rPr lang="pl-PL" sz="2000" dirty="0" smtClean="0"/>
            </a:br>
            <a:r>
              <a:rPr lang="pl-PL" sz="2000" dirty="0" smtClean="0"/>
              <a:t/>
            </a:r>
            <a:br>
              <a:rPr lang="pl-PL" sz="2000" dirty="0" smtClean="0"/>
            </a:br>
            <a:r>
              <a:rPr lang="pl-PL" sz="2000" dirty="0" smtClean="0"/>
              <a:t>Bardzo ważne jest wzięcie pod </a:t>
            </a:r>
            <a:r>
              <a:rPr lang="pl-PL" sz="2000" dirty="0" smtClean="0"/>
              <a:t>uwagę </a:t>
            </a:r>
            <a:r>
              <a:rPr lang="pl-PL" sz="2000" dirty="0" smtClean="0"/>
              <a:t>tych pytań (i wielu innych) </a:t>
            </a:r>
            <a:r>
              <a:rPr lang="pl-PL" sz="2000" dirty="0" smtClean="0"/>
              <a:t>oraz pełne zrozumienie, w jaki sposób wirtualna rzeczywistość może być wykorzystana </a:t>
            </a:r>
            <a:r>
              <a:rPr lang="pl-PL" sz="2000" dirty="0" smtClean="0"/>
              <a:t>np. w </a:t>
            </a:r>
            <a:r>
              <a:rPr lang="pl-PL" sz="2000" dirty="0" smtClean="0"/>
              <a:t>placówce </a:t>
            </a:r>
            <a:r>
              <a:rPr lang="pl-PL" sz="2000" dirty="0" smtClean="0"/>
              <a:t>edukacyjnej. </a:t>
            </a:r>
            <a:endParaRPr lang="en-IE" sz="2000" dirty="0"/>
          </a:p>
        </p:txBody>
      </p:sp>
    </p:spTree>
    <p:extLst>
      <p:ext uri="{BB962C8B-B14F-4D97-AF65-F5344CB8AC3E}">
        <p14:creationId xmlns:p14="http://schemas.microsoft.com/office/powerpoint/2010/main" xmlns="" val="387245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a:t>
            </a:r>
            <a:r>
              <a:rPr lang="en-US" dirty="0" smtClean="0"/>
              <a:t>2</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3200" dirty="0"/>
          </a:p>
        </p:txBody>
      </p:sp>
      <p:sp>
        <p:nvSpPr>
          <p:cNvPr id="11" name="TextBox 10">
            <a:extLst>
              <a:ext uri="{FF2B5EF4-FFF2-40B4-BE49-F238E27FC236}">
                <a16:creationId xmlns:a16="http://schemas.microsoft.com/office/drawing/2014/main" xmlns="" id="{55E73396-EE21-4CAA-A770-D73FF7E1AA9D}"/>
              </a:ext>
            </a:extLst>
          </p:cNvPr>
          <p:cNvSpPr txBox="1"/>
          <p:nvPr/>
        </p:nvSpPr>
        <p:spPr>
          <a:xfrm>
            <a:off x="3974007" y="376637"/>
            <a:ext cx="7588536" cy="6555641"/>
          </a:xfrm>
          <a:prstGeom prst="rect">
            <a:avLst/>
          </a:prstGeom>
          <a:noFill/>
        </p:spPr>
        <p:txBody>
          <a:bodyPr wrap="square" rtlCol="0">
            <a:spAutoFit/>
          </a:bodyPr>
          <a:lstStyle/>
          <a:p>
            <a:endParaRPr lang="en-IE" sz="2400" dirty="0"/>
          </a:p>
          <a:p>
            <a:r>
              <a:rPr lang="pl-PL" sz="2400" dirty="0" smtClean="0"/>
              <a:t>Obejrzyj wideo:</a:t>
            </a:r>
            <a:endParaRPr lang="en-IE" sz="2400" dirty="0"/>
          </a:p>
          <a:p>
            <a:endParaRPr lang="en-IE" sz="2400" dirty="0"/>
          </a:p>
          <a:p>
            <a:endParaRPr lang="en-IE" sz="2400" dirty="0"/>
          </a:p>
          <a:p>
            <a:endParaRPr lang="en-IE" sz="2400" dirty="0"/>
          </a:p>
          <a:p>
            <a:endParaRPr lang="en-IE" sz="2400" dirty="0"/>
          </a:p>
          <a:p>
            <a:endParaRPr lang="en-IE" sz="2400" dirty="0"/>
          </a:p>
          <a:p>
            <a:endParaRPr lang="en-IE" sz="2400" dirty="0"/>
          </a:p>
          <a:p>
            <a:endParaRPr lang="en-IE" sz="2400" dirty="0"/>
          </a:p>
          <a:p>
            <a:endParaRPr lang="en-IE" sz="2400" dirty="0"/>
          </a:p>
          <a:p>
            <a:endParaRPr lang="en-IE" sz="2400" dirty="0"/>
          </a:p>
          <a:p>
            <a:endParaRPr lang="en-IE" sz="2400" dirty="0"/>
          </a:p>
          <a:p>
            <a:endParaRPr lang="en-IE" sz="2400" dirty="0"/>
          </a:p>
          <a:p>
            <a:r>
              <a:rPr lang="pl-PL" sz="2400" dirty="0" smtClean="0"/>
              <a:t>Poświęć kilka minut na dyskusję</a:t>
            </a:r>
            <a:r>
              <a:rPr lang="en-IE" sz="2400" dirty="0" smtClean="0"/>
              <a:t>: </a:t>
            </a:r>
            <a:endParaRPr lang="en-IE" sz="2400" dirty="0"/>
          </a:p>
          <a:p>
            <a:pPr marL="285750" indent="-285750">
              <a:buFont typeface="Arial" panose="020B0604020202020204" pitchFamily="34" charset="0"/>
              <a:buChar char="•"/>
            </a:pPr>
            <a:r>
              <a:rPr lang="pl-PL" sz="2400" dirty="0" smtClean="0"/>
              <a:t>Jak twoja firma może skorzystać z tej technologii?</a:t>
            </a:r>
            <a:endParaRPr lang="en-IE" sz="2400" dirty="0"/>
          </a:p>
          <a:p>
            <a:pPr marL="285750" indent="-285750">
              <a:buFont typeface="Arial" panose="020B0604020202020204" pitchFamily="34" charset="0"/>
              <a:buChar char="•"/>
            </a:pPr>
            <a:r>
              <a:rPr lang="pl-PL" sz="2400" dirty="0" smtClean="0"/>
              <a:t>Jakie dane będzie musiał zapisywać twój </a:t>
            </a:r>
            <a:r>
              <a:rPr lang="en-IE" sz="2400" dirty="0" err="1" smtClean="0"/>
              <a:t>blockchain</a:t>
            </a:r>
            <a:r>
              <a:rPr lang="en-IE" sz="2400" dirty="0" smtClean="0"/>
              <a:t>? </a:t>
            </a:r>
            <a:endParaRPr lang="en-IE" sz="2400" dirty="0"/>
          </a:p>
          <a:p>
            <a:endParaRPr lang="en-IE" dirty="0"/>
          </a:p>
          <a:p>
            <a:endParaRPr lang="en-IE" dirty="0"/>
          </a:p>
        </p:txBody>
      </p:sp>
      <p:sp>
        <p:nvSpPr>
          <p:cNvPr id="13" name="TextBox 12">
            <a:extLst>
              <a:ext uri="{FF2B5EF4-FFF2-40B4-BE49-F238E27FC236}">
                <a16:creationId xmlns:a16="http://schemas.microsoft.com/office/drawing/2014/main" xmlns="" id="{5453607B-68E3-47C3-85DA-82D0CDCD5D98}"/>
              </a:ext>
            </a:extLst>
          </p:cNvPr>
          <p:cNvSpPr txBox="1"/>
          <p:nvPr/>
        </p:nvSpPr>
        <p:spPr>
          <a:xfrm>
            <a:off x="159132" y="2300748"/>
            <a:ext cx="3143575" cy="646331"/>
          </a:xfrm>
          <a:prstGeom prst="rect">
            <a:avLst/>
          </a:prstGeom>
          <a:noFill/>
        </p:spPr>
        <p:txBody>
          <a:bodyPr wrap="square" rtlCol="0">
            <a:spAutoFit/>
          </a:bodyPr>
          <a:lstStyle/>
          <a:p>
            <a:r>
              <a:rPr lang="en-IE" sz="3600" dirty="0">
                <a:solidFill>
                  <a:schemeClr val="bg1"/>
                </a:solidFill>
              </a:rPr>
              <a:t>BLOCKCHAIN</a:t>
            </a:r>
          </a:p>
        </p:txBody>
      </p:sp>
      <p:pic>
        <p:nvPicPr>
          <p:cNvPr id="2" name="Online Media 1">
            <a:hlinkClick r:id="" action="ppaction://media"/>
            <a:extLst>
              <a:ext uri="{FF2B5EF4-FFF2-40B4-BE49-F238E27FC236}">
                <a16:creationId xmlns:a16="http://schemas.microsoft.com/office/drawing/2014/main" xmlns="" id="{1C7274BA-4528-4314-ADD7-E972EE7964BA}"/>
              </a:ext>
            </a:extLst>
          </p:cNvPr>
          <p:cNvPicPr>
            <a:picLocks noRot="1" noChangeAspect="1"/>
          </p:cNvPicPr>
          <p:nvPr>
            <a:videoFile r:link="rId1"/>
          </p:nvPr>
        </p:nvPicPr>
        <p:blipFill>
          <a:blip r:embed="rId3"/>
          <a:stretch>
            <a:fillRect/>
          </a:stretch>
        </p:blipFill>
        <p:spPr>
          <a:xfrm>
            <a:off x="4337925" y="1379041"/>
            <a:ext cx="6096000" cy="3429000"/>
          </a:xfrm>
          <a:prstGeom prst="rect">
            <a:avLst/>
          </a:prstGeom>
        </p:spPr>
      </p:pic>
      <p:sp>
        <p:nvSpPr>
          <p:cNvPr id="3" name="Rectangle 2">
            <a:extLst>
              <a:ext uri="{FF2B5EF4-FFF2-40B4-BE49-F238E27FC236}">
                <a16:creationId xmlns:a16="http://schemas.microsoft.com/office/drawing/2014/main" xmlns="" id="{ACD40958-F8CB-4F8D-9088-5AAC6EFEAD56}"/>
              </a:ext>
            </a:extLst>
          </p:cNvPr>
          <p:cNvSpPr/>
          <p:nvPr/>
        </p:nvSpPr>
        <p:spPr>
          <a:xfrm>
            <a:off x="3998976" y="6403181"/>
            <a:ext cx="8193024" cy="246221"/>
          </a:xfrm>
          <a:prstGeom prst="rect">
            <a:avLst/>
          </a:prstGeom>
        </p:spPr>
        <p:txBody>
          <a:bodyPr wrap="square">
            <a:spAutoFit/>
          </a:bodyPr>
          <a:lstStyle/>
          <a:p>
            <a:r>
              <a:rPr lang="pl-PL" sz="1000" dirty="0" smtClean="0"/>
              <a:t>Źródło</a:t>
            </a:r>
            <a:r>
              <a:rPr lang="en-IE" sz="1000" dirty="0" smtClean="0"/>
              <a:t>: </a:t>
            </a:r>
            <a:r>
              <a:rPr lang="en-IE" sz="1000" dirty="0">
                <a:hlinkClick r:id="rId4"/>
              </a:rPr>
              <a:t>https://www.youtube.com/watch?v=QphJEO9ZX6s&amp;feature=emb_logo</a:t>
            </a:r>
            <a:endParaRPr lang="en-IE" sz="1000" dirty="0"/>
          </a:p>
        </p:txBody>
      </p:sp>
    </p:spTree>
    <p:extLst>
      <p:ext uri="{BB962C8B-B14F-4D97-AF65-F5344CB8AC3E}">
        <p14:creationId xmlns:p14="http://schemas.microsoft.com/office/powerpoint/2010/main" xmlns="" val="127544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D34E98F-A2AE-4639-B3A3-27E72E34EDE9}"/>
              </a:ext>
            </a:extLst>
          </p:cNvPr>
          <p:cNvPicPr/>
          <p:nvPr/>
        </p:nvPicPr>
        <p:blipFill>
          <a:blip r:embed="rId3">
            <a:extLst>
              <a:ext uri="{28A0092B-C50C-407E-A947-70E740481C1C}">
                <a14:useLocalDpi xmlns:a14="http://schemas.microsoft.com/office/drawing/2010/main" xmlns="" val="0"/>
              </a:ext>
            </a:extLst>
          </a:blip>
          <a:stretch>
            <a:fillRect/>
          </a:stretch>
        </p:blipFill>
        <p:spPr>
          <a:xfrm>
            <a:off x="14681" y="0"/>
            <a:ext cx="5199824" cy="5840361"/>
          </a:xfrm>
          <a:prstGeom prst="rect">
            <a:avLst/>
          </a:prstGeom>
        </p:spPr>
      </p:pic>
      <p:sp>
        <p:nvSpPr>
          <p:cNvPr id="2" name="Text Placeholder 1"/>
          <p:cNvSpPr>
            <a:spLocks noGrp="1"/>
          </p:cNvSpPr>
          <p:nvPr>
            <p:ph type="body" sz="quarter" idx="10"/>
          </p:nvPr>
        </p:nvSpPr>
        <p:spPr>
          <a:xfrm>
            <a:off x="5472601" y="96698"/>
            <a:ext cx="5199824" cy="3224991"/>
          </a:xfrm>
        </p:spPr>
        <p:txBody>
          <a:bodyPr>
            <a:normAutofit/>
          </a:bodyPr>
          <a:lstStyle/>
          <a:p>
            <a:r>
              <a:rPr lang="pl-PL" sz="4800" dirty="0" smtClean="0"/>
              <a:t>Ta maszyna jest najlepsza na rynku: </a:t>
            </a:r>
            <a:r>
              <a:rPr lang="pl-PL" sz="4800" dirty="0" err="1" smtClean="0"/>
              <a:t>Pepper</a:t>
            </a:r>
            <a:r>
              <a:rPr lang="pl-PL" sz="4800" dirty="0" smtClean="0"/>
              <a:t> </a:t>
            </a:r>
            <a:r>
              <a:rPr lang="pl-PL" sz="4800" dirty="0" err="1" smtClean="0"/>
              <a:t>the</a:t>
            </a:r>
            <a:r>
              <a:rPr lang="pl-PL" sz="4800" dirty="0" smtClean="0"/>
              <a:t> Robot</a:t>
            </a:r>
          </a:p>
          <a:p>
            <a:pPr algn="ctr"/>
            <a:endParaRPr lang="es-ES_tradnl" sz="1600" i="0" dirty="0"/>
          </a:p>
        </p:txBody>
      </p:sp>
      <p:sp>
        <p:nvSpPr>
          <p:cNvPr id="12" name="Text Placeholder 1">
            <a:extLst>
              <a:ext uri="{FF2B5EF4-FFF2-40B4-BE49-F238E27FC236}">
                <a16:creationId xmlns:a16="http://schemas.microsoft.com/office/drawing/2014/main" xmlns="" id="{138A113D-6926-43C5-83B2-2A251B93504F}"/>
              </a:ext>
            </a:extLst>
          </p:cNvPr>
          <p:cNvSpPr txBox="1">
            <a:spLocks/>
          </p:cNvSpPr>
          <p:nvPr/>
        </p:nvSpPr>
        <p:spPr>
          <a:xfrm>
            <a:off x="5389747" y="2011829"/>
            <a:ext cx="6341336" cy="32249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5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400" dirty="0"/>
              <a:t> </a:t>
            </a:r>
          </a:p>
          <a:p>
            <a:r>
              <a:rPr lang="pl-PL" sz="2400" dirty="0" err="1" smtClean="0"/>
              <a:t>Pepper</a:t>
            </a:r>
            <a:r>
              <a:rPr lang="pl-PL" sz="2400" dirty="0" smtClean="0"/>
              <a:t> </a:t>
            </a:r>
            <a:r>
              <a:rPr lang="pl-PL" sz="2400" dirty="0" err="1" smtClean="0"/>
              <a:t>the</a:t>
            </a:r>
            <a:r>
              <a:rPr lang="pl-PL" sz="2400" dirty="0" smtClean="0"/>
              <a:t> Robot jest zaprogramowany do rozpoznawania ludzkich emocji poprzez mimikę twarzy. Jest używany w sklepach i biurach do odbierania wiadomości, „czatowania” z ludźmi i powiadomień dźwiękowych</a:t>
            </a:r>
            <a:endParaRPr lang="en-IE" sz="2400" dirty="0"/>
          </a:p>
          <a:p>
            <a:r>
              <a:rPr lang="en-IE" sz="2400" dirty="0"/>
              <a:t> </a:t>
            </a:r>
          </a:p>
          <a:p>
            <a:r>
              <a:rPr lang="en-IE" sz="2400" u="sng" dirty="0">
                <a:solidFill>
                  <a:schemeClr val="bg1">
                    <a:lumMod val="95000"/>
                  </a:schemeClr>
                </a:solidFill>
                <a:hlinkClick r:id="rId4">
                  <a:extLst>
                    <a:ext uri="{A12FA001-AC4F-418D-AE19-62706E023703}">
                      <ahyp:hlinkClr xmlns:ahyp="http://schemas.microsoft.com/office/drawing/2018/hyperlinkcolor" xmlns="" val="tx"/>
                    </a:ext>
                  </a:extLst>
                </a:hlinkClick>
              </a:rPr>
              <a:t>https://www.softbankrobotics.com/emea/index.php/en/pepper</a:t>
            </a:r>
            <a:endParaRPr lang="en-IE" sz="2400" dirty="0">
              <a:solidFill>
                <a:schemeClr val="bg1">
                  <a:lumMod val="95000"/>
                </a:schemeClr>
              </a:solidFill>
            </a:endParaRPr>
          </a:p>
          <a:p>
            <a:r>
              <a:rPr lang="en-IE" sz="2400" dirty="0"/>
              <a:t> </a:t>
            </a:r>
          </a:p>
          <a:p>
            <a:pPr algn="ctr"/>
            <a:endParaRPr lang="es-ES_tradnl" sz="2400" dirty="0"/>
          </a:p>
        </p:txBody>
      </p:sp>
    </p:spTree>
    <p:extLst>
      <p:ext uri="{BB962C8B-B14F-4D97-AF65-F5344CB8AC3E}">
        <p14:creationId xmlns:p14="http://schemas.microsoft.com/office/powerpoint/2010/main" xmlns="" val="22225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a:extLst>
              <a:ext uri="{FF2B5EF4-FFF2-40B4-BE49-F238E27FC236}">
                <a16:creationId xmlns:a16="http://schemas.microsoft.com/office/drawing/2014/main" xmlns="" id="{7FC8C7B7-FB46-4C4C-9F2C-035A45B7C63C}"/>
              </a:ext>
            </a:extLst>
          </p:cNvPr>
          <p:cNvCxnSpPr>
            <a:cxnSpLocks/>
          </p:cNvCxnSpPr>
          <p:nvPr/>
        </p:nvCxnSpPr>
        <p:spPr>
          <a:xfrm>
            <a:off x="11793607" y="1721856"/>
            <a:ext cx="0" cy="2125892"/>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xmlns="" id="{1C400D1C-ED40-854B-B0E9-0E31794F1BC9}"/>
              </a:ext>
            </a:extLst>
          </p:cNvPr>
          <p:cNvCxnSpPr>
            <a:cxnSpLocks/>
          </p:cNvCxnSpPr>
          <p:nvPr/>
        </p:nvCxnSpPr>
        <p:spPr>
          <a:xfrm>
            <a:off x="-2977" y="1711610"/>
            <a:ext cx="11796584"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DA5F368-E9D8-134B-9DBE-A02987DE6EF1}"/>
              </a:ext>
            </a:extLst>
          </p:cNvPr>
          <p:cNvCxnSpPr>
            <a:cxnSpLocks/>
          </p:cNvCxnSpPr>
          <p:nvPr/>
        </p:nvCxnSpPr>
        <p:spPr>
          <a:xfrm>
            <a:off x="2371401" y="1396510"/>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0E25F0EF-7497-D74C-85C4-E0A375643D13}"/>
              </a:ext>
            </a:extLst>
          </p:cNvPr>
          <p:cNvSpPr/>
          <p:nvPr/>
        </p:nvSpPr>
        <p:spPr>
          <a:xfrm>
            <a:off x="1708598" y="407741"/>
            <a:ext cx="1300890" cy="954107"/>
          </a:xfrm>
          <a:prstGeom prst="rect">
            <a:avLst/>
          </a:prstGeom>
        </p:spPr>
        <p:txBody>
          <a:bodyPr wrap="square">
            <a:spAutoFit/>
          </a:bodyPr>
          <a:lstStyle/>
          <a:p>
            <a:pPr lvl="0" algn="ctr"/>
            <a:r>
              <a:rPr lang="en-IE" sz="1400" b="1" dirty="0" err="1">
                <a:solidFill>
                  <a:srgbClr val="085156"/>
                </a:solidFill>
              </a:rPr>
              <a:t>Issac</a:t>
            </a:r>
            <a:r>
              <a:rPr lang="en-IE" sz="1400" b="1" dirty="0">
                <a:solidFill>
                  <a:srgbClr val="085156"/>
                </a:solidFill>
              </a:rPr>
              <a:t> Asimov </a:t>
            </a:r>
            <a:r>
              <a:rPr lang="pl-PL" sz="1400" dirty="0" smtClean="0">
                <a:solidFill>
                  <a:srgbClr val="085156"/>
                </a:solidFill>
              </a:rPr>
              <a:t>publikuje swoje trzy prawa robotyki</a:t>
            </a:r>
            <a:endParaRPr lang="en-IE" sz="1400" dirty="0">
              <a:solidFill>
                <a:srgbClr val="085156"/>
              </a:solidFill>
            </a:endParaRPr>
          </a:p>
        </p:txBody>
      </p:sp>
      <p:sp>
        <p:nvSpPr>
          <p:cNvPr id="26" name="Rounded Rectangle 25">
            <a:extLst>
              <a:ext uri="{FF2B5EF4-FFF2-40B4-BE49-F238E27FC236}">
                <a16:creationId xmlns:a16="http://schemas.microsoft.com/office/drawing/2014/main" xmlns="" id="{81F6BE27-76DA-254B-A835-F15E7E550175}"/>
              </a:ext>
            </a:extLst>
          </p:cNvPr>
          <p:cNvSpPr/>
          <p:nvPr/>
        </p:nvSpPr>
        <p:spPr>
          <a:xfrm>
            <a:off x="2025411" y="1550969"/>
            <a:ext cx="716692" cy="333632"/>
          </a:xfrm>
          <a:prstGeom prst="roundRect">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1942</a:t>
            </a:r>
          </a:p>
        </p:txBody>
      </p:sp>
      <p:cxnSp>
        <p:nvCxnSpPr>
          <p:cNvPr id="27" name="Straight Connector 26">
            <a:extLst>
              <a:ext uri="{FF2B5EF4-FFF2-40B4-BE49-F238E27FC236}">
                <a16:creationId xmlns:a16="http://schemas.microsoft.com/office/drawing/2014/main" xmlns="" id="{0B282B67-8C30-0C46-A19C-FF76790C4F66}"/>
              </a:ext>
            </a:extLst>
          </p:cNvPr>
          <p:cNvCxnSpPr>
            <a:cxnSpLocks/>
          </p:cNvCxnSpPr>
          <p:nvPr/>
        </p:nvCxnSpPr>
        <p:spPr>
          <a:xfrm>
            <a:off x="4002684" y="1396510"/>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E37AD256-02C9-2D4C-B7D1-E274E9ABEDFE}"/>
              </a:ext>
            </a:extLst>
          </p:cNvPr>
          <p:cNvSpPr/>
          <p:nvPr/>
        </p:nvSpPr>
        <p:spPr>
          <a:xfrm>
            <a:off x="3021845" y="407780"/>
            <a:ext cx="1941813" cy="954107"/>
          </a:xfrm>
          <a:prstGeom prst="rect">
            <a:avLst/>
          </a:prstGeom>
        </p:spPr>
        <p:txBody>
          <a:bodyPr wrap="square">
            <a:spAutoFit/>
          </a:bodyPr>
          <a:lstStyle/>
          <a:p>
            <a:pPr lvl="0" algn="ctr"/>
            <a:r>
              <a:rPr lang="en-IE" sz="1400" b="1" dirty="0">
                <a:solidFill>
                  <a:srgbClr val="085156"/>
                </a:solidFill>
              </a:rPr>
              <a:t>Alan Turing </a:t>
            </a:r>
            <a:r>
              <a:rPr lang="pl-PL" sz="1400" dirty="0" smtClean="0">
                <a:solidFill>
                  <a:srgbClr val="085156"/>
                </a:solidFill>
              </a:rPr>
              <a:t>tworzy test Turinga aby ocenić czy maszyna jest inteligentna czy nie</a:t>
            </a:r>
            <a:endParaRPr lang="en-IE" sz="1400" dirty="0">
              <a:solidFill>
                <a:srgbClr val="085156"/>
              </a:solidFill>
            </a:endParaRPr>
          </a:p>
        </p:txBody>
      </p:sp>
      <p:sp>
        <p:nvSpPr>
          <p:cNvPr id="29" name="Rounded Rectangle 28">
            <a:extLst>
              <a:ext uri="{FF2B5EF4-FFF2-40B4-BE49-F238E27FC236}">
                <a16:creationId xmlns:a16="http://schemas.microsoft.com/office/drawing/2014/main" xmlns="" id="{7C8E97F7-B5AF-4144-839F-C61E2E96C9DE}"/>
              </a:ext>
            </a:extLst>
          </p:cNvPr>
          <p:cNvSpPr/>
          <p:nvPr/>
        </p:nvSpPr>
        <p:spPr>
          <a:xfrm>
            <a:off x="3656694" y="1550969"/>
            <a:ext cx="716692" cy="333632"/>
          </a:xfrm>
          <a:prstGeom prst="round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1950</a:t>
            </a:r>
          </a:p>
        </p:txBody>
      </p:sp>
      <p:cxnSp>
        <p:nvCxnSpPr>
          <p:cNvPr id="30" name="Straight Connector 29">
            <a:extLst>
              <a:ext uri="{FF2B5EF4-FFF2-40B4-BE49-F238E27FC236}">
                <a16:creationId xmlns:a16="http://schemas.microsoft.com/office/drawing/2014/main" xmlns="" id="{A8121D8D-B6C3-EA4C-9384-C07C56EE2C31}"/>
              </a:ext>
            </a:extLst>
          </p:cNvPr>
          <p:cNvCxnSpPr>
            <a:cxnSpLocks/>
          </p:cNvCxnSpPr>
          <p:nvPr/>
        </p:nvCxnSpPr>
        <p:spPr>
          <a:xfrm>
            <a:off x="5890391" y="1384153"/>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B0F45613-90C5-3946-AA83-981B2844FEFC}"/>
              </a:ext>
            </a:extLst>
          </p:cNvPr>
          <p:cNvSpPr/>
          <p:nvPr/>
        </p:nvSpPr>
        <p:spPr>
          <a:xfrm>
            <a:off x="4988924" y="192336"/>
            <a:ext cx="1886516" cy="1169551"/>
          </a:xfrm>
          <a:prstGeom prst="rect">
            <a:avLst/>
          </a:prstGeom>
        </p:spPr>
        <p:txBody>
          <a:bodyPr wrap="square">
            <a:spAutoFit/>
          </a:bodyPr>
          <a:lstStyle/>
          <a:p>
            <a:pPr lvl="0" algn="ctr"/>
            <a:r>
              <a:rPr lang="pl-PL" sz="1400" dirty="0" smtClean="0">
                <a:solidFill>
                  <a:srgbClr val="085156"/>
                </a:solidFill>
              </a:rPr>
              <a:t>Termin „</a:t>
            </a:r>
            <a:r>
              <a:rPr lang="pl-PL" sz="1400" b="1" dirty="0" smtClean="0">
                <a:solidFill>
                  <a:srgbClr val="085156"/>
                </a:solidFill>
              </a:rPr>
              <a:t>sztuczna inteligencja</a:t>
            </a:r>
            <a:r>
              <a:rPr lang="pl-PL" sz="1400" dirty="0" smtClean="0">
                <a:solidFill>
                  <a:srgbClr val="085156"/>
                </a:solidFill>
              </a:rPr>
              <a:t>” powstał podczas letniej konferencji </a:t>
            </a:r>
            <a:r>
              <a:rPr lang="pl-PL" sz="1400" dirty="0" err="1" smtClean="0">
                <a:solidFill>
                  <a:srgbClr val="085156"/>
                </a:solidFill>
              </a:rPr>
              <a:t>Dartmouth</a:t>
            </a:r>
            <a:r>
              <a:rPr lang="pl-PL" sz="1400" dirty="0" smtClean="0">
                <a:solidFill>
                  <a:srgbClr val="085156"/>
                </a:solidFill>
              </a:rPr>
              <a:t> College</a:t>
            </a:r>
            <a:endParaRPr lang="en-IE" sz="1400" dirty="0">
              <a:solidFill>
                <a:srgbClr val="085156"/>
              </a:solidFill>
            </a:endParaRPr>
          </a:p>
        </p:txBody>
      </p:sp>
      <p:sp>
        <p:nvSpPr>
          <p:cNvPr id="32" name="Rounded Rectangle 31">
            <a:extLst>
              <a:ext uri="{FF2B5EF4-FFF2-40B4-BE49-F238E27FC236}">
                <a16:creationId xmlns:a16="http://schemas.microsoft.com/office/drawing/2014/main" xmlns="" id="{5D38B56C-DBBA-694D-9560-0E3C8894E3AD}"/>
              </a:ext>
            </a:extLst>
          </p:cNvPr>
          <p:cNvSpPr/>
          <p:nvPr/>
        </p:nvSpPr>
        <p:spPr>
          <a:xfrm>
            <a:off x="5544401" y="1538612"/>
            <a:ext cx="716692" cy="333632"/>
          </a:xfrm>
          <a:prstGeom prst="round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1956</a:t>
            </a:r>
          </a:p>
        </p:txBody>
      </p:sp>
      <p:cxnSp>
        <p:nvCxnSpPr>
          <p:cNvPr id="33" name="Straight Connector 32">
            <a:extLst>
              <a:ext uri="{FF2B5EF4-FFF2-40B4-BE49-F238E27FC236}">
                <a16:creationId xmlns:a16="http://schemas.microsoft.com/office/drawing/2014/main" xmlns="" id="{9ED6BB9F-A02E-9345-AC07-0366AFDE4038}"/>
              </a:ext>
            </a:extLst>
          </p:cNvPr>
          <p:cNvCxnSpPr>
            <a:cxnSpLocks/>
          </p:cNvCxnSpPr>
          <p:nvPr/>
        </p:nvCxnSpPr>
        <p:spPr>
          <a:xfrm>
            <a:off x="7675762" y="1396510"/>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56CBB979-3CB8-EF4F-BD47-6C0C1D4690E2}"/>
              </a:ext>
            </a:extLst>
          </p:cNvPr>
          <p:cNvSpPr/>
          <p:nvPr/>
        </p:nvSpPr>
        <p:spPr>
          <a:xfrm>
            <a:off x="6875440" y="231820"/>
            <a:ext cx="1579471" cy="1169551"/>
          </a:xfrm>
          <a:prstGeom prst="rect">
            <a:avLst/>
          </a:prstGeom>
        </p:spPr>
        <p:txBody>
          <a:bodyPr wrap="square">
            <a:spAutoFit/>
          </a:bodyPr>
          <a:lstStyle/>
          <a:p>
            <a:pPr lvl="0" algn="ctr"/>
            <a:r>
              <a:rPr lang="en-IE" sz="1400" b="1" dirty="0">
                <a:solidFill>
                  <a:srgbClr val="085156"/>
                </a:solidFill>
              </a:rPr>
              <a:t>John McCarthy </a:t>
            </a:r>
            <a:r>
              <a:rPr lang="pl-PL" sz="1400" dirty="0" smtClean="0">
                <a:solidFill>
                  <a:srgbClr val="085156"/>
                </a:solidFill>
              </a:rPr>
              <a:t>tworzy </a:t>
            </a:r>
            <a:r>
              <a:rPr lang="en-IE" sz="1400" dirty="0" smtClean="0">
                <a:solidFill>
                  <a:srgbClr val="085156"/>
                </a:solidFill>
              </a:rPr>
              <a:t>LISP </a:t>
            </a:r>
            <a:r>
              <a:rPr lang="pl-PL" sz="1400" dirty="0" smtClean="0">
                <a:solidFill>
                  <a:srgbClr val="085156"/>
                </a:solidFill>
              </a:rPr>
              <a:t>do programowania wczesnej sztucznej inteligencji</a:t>
            </a:r>
            <a:endParaRPr lang="en-IE" sz="1400" dirty="0">
              <a:solidFill>
                <a:srgbClr val="085156"/>
              </a:solidFill>
            </a:endParaRPr>
          </a:p>
        </p:txBody>
      </p:sp>
      <p:sp>
        <p:nvSpPr>
          <p:cNvPr id="35" name="Rounded Rectangle 34">
            <a:extLst>
              <a:ext uri="{FF2B5EF4-FFF2-40B4-BE49-F238E27FC236}">
                <a16:creationId xmlns:a16="http://schemas.microsoft.com/office/drawing/2014/main" xmlns="" id="{051051BB-AA15-574F-939A-58F606AF0598}"/>
              </a:ext>
            </a:extLst>
          </p:cNvPr>
          <p:cNvSpPr/>
          <p:nvPr/>
        </p:nvSpPr>
        <p:spPr>
          <a:xfrm>
            <a:off x="7329772" y="1550969"/>
            <a:ext cx="716692" cy="333632"/>
          </a:xfrm>
          <a:prstGeom prst="round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1958</a:t>
            </a:r>
          </a:p>
        </p:txBody>
      </p:sp>
      <p:cxnSp>
        <p:nvCxnSpPr>
          <p:cNvPr id="36" name="Straight Connector 35">
            <a:extLst>
              <a:ext uri="{FF2B5EF4-FFF2-40B4-BE49-F238E27FC236}">
                <a16:creationId xmlns:a16="http://schemas.microsoft.com/office/drawing/2014/main" xmlns="" id="{0C3EC3F4-40BC-9949-A3AB-6CAAE4C89E5A}"/>
              </a:ext>
            </a:extLst>
          </p:cNvPr>
          <p:cNvCxnSpPr>
            <a:cxnSpLocks/>
          </p:cNvCxnSpPr>
          <p:nvPr/>
        </p:nvCxnSpPr>
        <p:spPr>
          <a:xfrm>
            <a:off x="9480039" y="1396510"/>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34F62D52-0337-B943-8259-CBB1060838DA}"/>
              </a:ext>
            </a:extLst>
          </p:cNvPr>
          <p:cNvSpPr/>
          <p:nvPr/>
        </p:nvSpPr>
        <p:spPr>
          <a:xfrm>
            <a:off x="8550284" y="395660"/>
            <a:ext cx="1816175" cy="1169551"/>
          </a:xfrm>
          <a:prstGeom prst="rect">
            <a:avLst/>
          </a:prstGeom>
        </p:spPr>
        <p:txBody>
          <a:bodyPr wrap="square">
            <a:spAutoFit/>
          </a:bodyPr>
          <a:lstStyle/>
          <a:p>
            <a:pPr lvl="0" algn="ctr"/>
            <a:r>
              <a:rPr lang="pl-PL" sz="1400" b="1" dirty="0" smtClean="0">
                <a:solidFill>
                  <a:srgbClr val="085156"/>
                </a:solidFill>
              </a:rPr>
              <a:t>Joseph </a:t>
            </a:r>
            <a:r>
              <a:rPr lang="pl-PL" sz="1400" b="1" dirty="0" err="1" smtClean="0">
                <a:solidFill>
                  <a:srgbClr val="085156"/>
                </a:solidFill>
              </a:rPr>
              <a:t>Weizenbaum</a:t>
            </a:r>
            <a:r>
              <a:rPr lang="pl-PL" sz="1400" b="1" dirty="0" smtClean="0">
                <a:solidFill>
                  <a:srgbClr val="085156"/>
                </a:solidFill>
              </a:rPr>
              <a:t> </a:t>
            </a:r>
            <a:r>
              <a:rPr lang="pl-PL" sz="1400" dirty="0" smtClean="0">
                <a:solidFill>
                  <a:srgbClr val="085156"/>
                </a:solidFill>
              </a:rPr>
              <a:t>wprowadza ELIZA, wczesny program do przetwarzania języka naturalnego.</a:t>
            </a:r>
            <a:endParaRPr lang="en-IE" sz="1400" dirty="0">
              <a:solidFill>
                <a:srgbClr val="085156"/>
              </a:solidFill>
            </a:endParaRPr>
          </a:p>
        </p:txBody>
      </p:sp>
      <p:sp>
        <p:nvSpPr>
          <p:cNvPr id="38" name="Rounded Rectangle 37">
            <a:extLst>
              <a:ext uri="{FF2B5EF4-FFF2-40B4-BE49-F238E27FC236}">
                <a16:creationId xmlns:a16="http://schemas.microsoft.com/office/drawing/2014/main" xmlns="" id="{E60DEC0B-ED7B-8F40-9861-E415402E9215}"/>
              </a:ext>
            </a:extLst>
          </p:cNvPr>
          <p:cNvSpPr/>
          <p:nvPr/>
        </p:nvSpPr>
        <p:spPr>
          <a:xfrm>
            <a:off x="9134049" y="1550969"/>
            <a:ext cx="716692" cy="333632"/>
          </a:xfrm>
          <a:prstGeom prst="roundRect">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1966</a:t>
            </a:r>
          </a:p>
        </p:txBody>
      </p:sp>
      <p:cxnSp>
        <p:nvCxnSpPr>
          <p:cNvPr id="59" name="Straight Connector 58">
            <a:extLst>
              <a:ext uri="{FF2B5EF4-FFF2-40B4-BE49-F238E27FC236}">
                <a16:creationId xmlns:a16="http://schemas.microsoft.com/office/drawing/2014/main" xmlns="" id="{E4A0DB16-1D53-844B-A3DC-7B0836112328}"/>
              </a:ext>
            </a:extLst>
          </p:cNvPr>
          <p:cNvCxnSpPr>
            <a:cxnSpLocks/>
          </p:cNvCxnSpPr>
          <p:nvPr/>
        </p:nvCxnSpPr>
        <p:spPr>
          <a:xfrm>
            <a:off x="642744" y="5949641"/>
            <a:ext cx="11546279"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6A203669-8127-C244-9BDB-FD0770ADFE96}"/>
              </a:ext>
            </a:extLst>
          </p:cNvPr>
          <p:cNvCxnSpPr>
            <a:cxnSpLocks/>
          </p:cNvCxnSpPr>
          <p:nvPr/>
        </p:nvCxnSpPr>
        <p:spPr>
          <a:xfrm>
            <a:off x="642744" y="3837502"/>
            <a:ext cx="11150863"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7C83327C-B4BB-2543-A7FA-A7425464B619}"/>
              </a:ext>
            </a:extLst>
          </p:cNvPr>
          <p:cNvCxnSpPr>
            <a:cxnSpLocks/>
          </p:cNvCxnSpPr>
          <p:nvPr/>
        </p:nvCxnSpPr>
        <p:spPr>
          <a:xfrm>
            <a:off x="11102080" y="1401371"/>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xmlns="" id="{85A1BD72-F2F5-6C41-A8BF-446D0C901500}"/>
              </a:ext>
            </a:extLst>
          </p:cNvPr>
          <p:cNvSpPr/>
          <p:nvPr/>
        </p:nvSpPr>
        <p:spPr>
          <a:xfrm>
            <a:off x="10468889" y="437590"/>
            <a:ext cx="1267060" cy="954107"/>
          </a:xfrm>
          <a:prstGeom prst="rect">
            <a:avLst/>
          </a:prstGeom>
        </p:spPr>
        <p:txBody>
          <a:bodyPr wrap="square">
            <a:spAutoFit/>
          </a:bodyPr>
          <a:lstStyle/>
          <a:p>
            <a:pPr lvl="0" algn="ctr"/>
            <a:r>
              <a:rPr lang="pl-PL" sz="1400" dirty="0" smtClean="0">
                <a:solidFill>
                  <a:srgbClr val="085156"/>
                </a:solidFill>
              </a:rPr>
              <a:t>Wydany zostaje film </a:t>
            </a:r>
            <a:r>
              <a:rPr lang="en-IE" sz="1400" b="1" dirty="0" smtClean="0">
                <a:solidFill>
                  <a:srgbClr val="085156"/>
                </a:solidFill>
              </a:rPr>
              <a:t>2001</a:t>
            </a:r>
            <a:r>
              <a:rPr lang="en-IE" sz="1400" b="1" dirty="0">
                <a:solidFill>
                  <a:srgbClr val="085156"/>
                </a:solidFill>
              </a:rPr>
              <a:t>: A space </a:t>
            </a:r>
            <a:r>
              <a:rPr lang="en-IE" sz="1400" b="1" dirty="0" smtClean="0">
                <a:solidFill>
                  <a:srgbClr val="085156"/>
                </a:solidFill>
              </a:rPr>
              <a:t>Odyssey</a:t>
            </a:r>
            <a:endParaRPr lang="en-IE" sz="1400" dirty="0">
              <a:solidFill>
                <a:srgbClr val="085156"/>
              </a:solidFill>
            </a:endParaRPr>
          </a:p>
        </p:txBody>
      </p:sp>
      <p:sp>
        <p:nvSpPr>
          <p:cNvPr id="107" name="Rounded Rectangle 106">
            <a:extLst>
              <a:ext uri="{FF2B5EF4-FFF2-40B4-BE49-F238E27FC236}">
                <a16:creationId xmlns:a16="http://schemas.microsoft.com/office/drawing/2014/main" xmlns="" id="{45721F18-D8A9-6E4E-8308-146E2D9A0565}"/>
              </a:ext>
            </a:extLst>
          </p:cNvPr>
          <p:cNvSpPr/>
          <p:nvPr/>
        </p:nvSpPr>
        <p:spPr>
          <a:xfrm>
            <a:off x="10756090" y="1555830"/>
            <a:ext cx="716692" cy="333632"/>
          </a:xfrm>
          <a:prstGeom prst="roundRect">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1968</a:t>
            </a:r>
          </a:p>
        </p:txBody>
      </p:sp>
      <p:sp>
        <p:nvSpPr>
          <p:cNvPr id="109" name="Rectangle 108">
            <a:extLst>
              <a:ext uri="{FF2B5EF4-FFF2-40B4-BE49-F238E27FC236}">
                <a16:creationId xmlns:a16="http://schemas.microsoft.com/office/drawing/2014/main" xmlns="" id="{4C0DFD36-AD6F-AD47-9260-C49156450C4C}"/>
              </a:ext>
            </a:extLst>
          </p:cNvPr>
          <p:cNvSpPr/>
          <p:nvPr/>
        </p:nvSpPr>
        <p:spPr>
          <a:xfrm>
            <a:off x="68824" y="1333987"/>
            <a:ext cx="1666369" cy="523220"/>
          </a:xfrm>
          <a:prstGeom prst="rect">
            <a:avLst/>
          </a:prstGeom>
        </p:spPr>
        <p:txBody>
          <a:bodyPr wrap="square">
            <a:spAutoFit/>
          </a:bodyPr>
          <a:lstStyle/>
          <a:p>
            <a:pPr lvl="0"/>
            <a:r>
              <a:rPr lang="pl-PL" sz="2800" b="1" dirty="0" smtClean="0">
                <a:solidFill>
                  <a:srgbClr val="085156"/>
                </a:solidFill>
              </a:rPr>
              <a:t>OŚ CZASU</a:t>
            </a:r>
            <a:endParaRPr lang="en-IE" sz="2800" dirty="0">
              <a:solidFill>
                <a:srgbClr val="085156"/>
              </a:solidFill>
            </a:endParaRPr>
          </a:p>
        </p:txBody>
      </p:sp>
      <p:cxnSp>
        <p:nvCxnSpPr>
          <p:cNvPr id="110" name="Straight Connector 109">
            <a:extLst>
              <a:ext uri="{FF2B5EF4-FFF2-40B4-BE49-F238E27FC236}">
                <a16:creationId xmlns:a16="http://schemas.microsoft.com/office/drawing/2014/main" xmlns="" id="{7129503B-7BF6-324C-BC7B-D55F4D1F07C6}"/>
              </a:ext>
            </a:extLst>
          </p:cNvPr>
          <p:cNvCxnSpPr>
            <a:cxnSpLocks/>
          </p:cNvCxnSpPr>
          <p:nvPr/>
        </p:nvCxnSpPr>
        <p:spPr>
          <a:xfrm>
            <a:off x="2133350" y="3514831"/>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xmlns="" id="{845BC22C-A338-3A42-A083-445D90CC71EA}"/>
              </a:ext>
            </a:extLst>
          </p:cNvPr>
          <p:cNvSpPr/>
          <p:nvPr/>
        </p:nvSpPr>
        <p:spPr>
          <a:xfrm>
            <a:off x="1050517" y="2526022"/>
            <a:ext cx="2189857" cy="954107"/>
          </a:xfrm>
          <a:prstGeom prst="rect">
            <a:avLst/>
          </a:prstGeom>
        </p:spPr>
        <p:txBody>
          <a:bodyPr wrap="square">
            <a:spAutoFit/>
          </a:bodyPr>
          <a:lstStyle/>
          <a:p>
            <a:pPr lvl="0" algn="ctr"/>
            <a:r>
              <a:rPr lang="pl-PL" sz="1400" dirty="0" smtClean="0">
                <a:solidFill>
                  <a:srgbClr val="085156"/>
                </a:solidFill>
              </a:rPr>
              <a:t>Po raz pierwszy odbywa się </a:t>
            </a:r>
            <a:r>
              <a:rPr lang="pl-PL" sz="1400" b="1" dirty="0" smtClean="0">
                <a:solidFill>
                  <a:srgbClr val="085156"/>
                </a:solidFill>
              </a:rPr>
              <a:t>DARPA Grand Challenge</a:t>
            </a:r>
            <a:r>
              <a:rPr lang="pl-PL" sz="1400" dirty="0" smtClean="0">
                <a:solidFill>
                  <a:srgbClr val="085156"/>
                </a:solidFill>
              </a:rPr>
              <a:t>, konkurs na pojazdy autonomiczne.</a:t>
            </a:r>
            <a:endParaRPr lang="en-IE" sz="1400" dirty="0">
              <a:solidFill>
                <a:srgbClr val="085156"/>
              </a:solidFill>
            </a:endParaRPr>
          </a:p>
        </p:txBody>
      </p:sp>
      <p:sp>
        <p:nvSpPr>
          <p:cNvPr id="112" name="Rounded Rectangle 111">
            <a:extLst>
              <a:ext uri="{FF2B5EF4-FFF2-40B4-BE49-F238E27FC236}">
                <a16:creationId xmlns:a16="http://schemas.microsoft.com/office/drawing/2014/main" xmlns="" id="{B083F460-9A90-3844-9550-B13C7835434F}"/>
              </a:ext>
            </a:extLst>
          </p:cNvPr>
          <p:cNvSpPr/>
          <p:nvPr/>
        </p:nvSpPr>
        <p:spPr>
          <a:xfrm>
            <a:off x="1787360" y="3669290"/>
            <a:ext cx="716692" cy="333632"/>
          </a:xfrm>
          <a:prstGeom prst="round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2004</a:t>
            </a:r>
          </a:p>
        </p:txBody>
      </p:sp>
      <p:cxnSp>
        <p:nvCxnSpPr>
          <p:cNvPr id="113" name="Straight Connector 112">
            <a:extLst>
              <a:ext uri="{FF2B5EF4-FFF2-40B4-BE49-F238E27FC236}">
                <a16:creationId xmlns:a16="http://schemas.microsoft.com/office/drawing/2014/main" xmlns="" id="{41E8431B-FF11-474B-9ACE-49A8B6C40384}"/>
              </a:ext>
            </a:extLst>
          </p:cNvPr>
          <p:cNvCxnSpPr>
            <a:cxnSpLocks/>
          </p:cNvCxnSpPr>
          <p:nvPr/>
        </p:nvCxnSpPr>
        <p:spPr>
          <a:xfrm>
            <a:off x="3900556" y="3514831"/>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xmlns="" id="{5D266019-B276-134F-9221-D098B46A56A4}"/>
              </a:ext>
            </a:extLst>
          </p:cNvPr>
          <p:cNvSpPr/>
          <p:nvPr/>
        </p:nvSpPr>
        <p:spPr>
          <a:xfrm>
            <a:off x="3194332" y="2526022"/>
            <a:ext cx="1414667" cy="954107"/>
          </a:xfrm>
          <a:prstGeom prst="rect">
            <a:avLst/>
          </a:prstGeom>
        </p:spPr>
        <p:txBody>
          <a:bodyPr wrap="square">
            <a:spAutoFit/>
          </a:bodyPr>
          <a:lstStyle/>
          <a:p>
            <a:pPr lvl="0" algn="ctr"/>
            <a:r>
              <a:rPr lang="pl-PL" sz="1400" dirty="0" smtClean="0">
                <a:solidFill>
                  <a:srgbClr val="085156"/>
                </a:solidFill>
              </a:rPr>
              <a:t>Powstaje </a:t>
            </a:r>
            <a:r>
              <a:rPr lang="pl-PL" sz="1400" b="1" dirty="0" err="1" smtClean="0">
                <a:solidFill>
                  <a:srgbClr val="085156"/>
                </a:solidFill>
              </a:rPr>
              <a:t>Roomba</a:t>
            </a:r>
            <a:r>
              <a:rPr lang="pl-PL" sz="1400" b="1" dirty="0" smtClean="0">
                <a:solidFill>
                  <a:srgbClr val="085156"/>
                </a:solidFill>
              </a:rPr>
              <a:t> </a:t>
            </a:r>
            <a:r>
              <a:rPr lang="pl-PL" sz="1400" dirty="0" smtClean="0">
                <a:solidFill>
                  <a:srgbClr val="085156"/>
                </a:solidFill>
              </a:rPr>
              <a:t>– odkurzający robot.</a:t>
            </a:r>
            <a:endParaRPr lang="en-IE" sz="1400" dirty="0">
              <a:solidFill>
                <a:srgbClr val="085156"/>
              </a:solidFill>
            </a:endParaRPr>
          </a:p>
        </p:txBody>
      </p:sp>
      <p:sp>
        <p:nvSpPr>
          <p:cNvPr id="115" name="Rounded Rectangle 114">
            <a:extLst>
              <a:ext uri="{FF2B5EF4-FFF2-40B4-BE49-F238E27FC236}">
                <a16:creationId xmlns:a16="http://schemas.microsoft.com/office/drawing/2014/main" xmlns="" id="{3B4892E5-6C63-F545-8DEC-1D7684BB67BD}"/>
              </a:ext>
            </a:extLst>
          </p:cNvPr>
          <p:cNvSpPr/>
          <p:nvPr/>
        </p:nvSpPr>
        <p:spPr>
          <a:xfrm>
            <a:off x="3554566" y="3669290"/>
            <a:ext cx="716692" cy="333632"/>
          </a:xfrm>
          <a:prstGeom prst="roundRect">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2002</a:t>
            </a:r>
          </a:p>
        </p:txBody>
      </p:sp>
      <p:cxnSp>
        <p:nvCxnSpPr>
          <p:cNvPr id="116" name="Straight Connector 115">
            <a:extLst>
              <a:ext uri="{FF2B5EF4-FFF2-40B4-BE49-F238E27FC236}">
                <a16:creationId xmlns:a16="http://schemas.microsoft.com/office/drawing/2014/main" xmlns="" id="{F65979AD-F3A9-E54D-B26A-180F58382953}"/>
              </a:ext>
            </a:extLst>
          </p:cNvPr>
          <p:cNvCxnSpPr>
            <a:cxnSpLocks/>
          </p:cNvCxnSpPr>
          <p:nvPr/>
        </p:nvCxnSpPr>
        <p:spPr>
          <a:xfrm>
            <a:off x="5442274" y="3502474"/>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xmlns="" id="{93058FD7-CA20-AA41-8E83-1536A3F5A04E}"/>
              </a:ext>
            </a:extLst>
          </p:cNvPr>
          <p:cNvSpPr/>
          <p:nvPr/>
        </p:nvSpPr>
        <p:spPr>
          <a:xfrm>
            <a:off x="4798733" y="2134697"/>
            <a:ext cx="1414668" cy="1384995"/>
          </a:xfrm>
          <a:prstGeom prst="rect">
            <a:avLst/>
          </a:prstGeom>
        </p:spPr>
        <p:txBody>
          <a:bodyPr wrap="square">
            <a:spAutoFit/>
          </a:bodyPr>
          <a:lstStyle/>
          <a:p>
            <a:pPr lvl="0" algn="ctr"/>
            <a:r>
              <a:rPr lang="pl-PL" sz="1400" b="1" dirty="0" err="1" smtClean="0">
                <a:solidFill>
                  <a:srgbClr val="085156"/>
                </a:solidFill>
              </a:rPr>
              <a:t>Deep</a:t>
            </a:r>
            <a:r>
              <a:rPr lang="pl-PL" sz="1400" b="1" dirty="0" smtClean="0">
                <a:solidFill>
                  <a:srgbClr val="085156"/>
                </a:solidFill>
              </a:rPr>
              <a:t> </a:t>
            </a:r>
            <a:r>
              <a:rPr lang="pl-PL" sz="1400" b="1" dirty="0" err="1" smtClean="0">
                <a:solidFill>
                  <a:srgbClr val="085156"/>
                </a:solidFill>
              </a:rPr>
              <a:t>Blue</a:t>
            </a:r>
            <a:r>
              <a:rPr lang="pl-PL" sz="1400" b="1" dirty="0" smtClean="0">
                <a:solidFill>
                  <a:srgbClr val="085156"/>
                </a:solidFill>
              </a:rPr>
              <a:t> </a:t>
            </a:r>
            <a:r>
              <a:rPr lang="pl-PL" sz="1400" dirty="0" smtClean="0">
                <a:solidFill>
                  <a:srgbClr val="085156"/>
                </a:solidFill>
              </a:rPr>
              <a:t>pokonał mistrza świata w szachach </a:t>
            </a:r>
            <a:r>
              <a:rPr lang="pl-PL" sz="1400" dirty="0" err="1" smtClean="0">
                <a:solidFill>
                  <a:srgbClr val="085156"/>
                </a:solidFill>
              </a:rPr>
              <a:t>Garry'ego</a:t>
            </a:r>
            <a:r>
              <a:rPr lang="pl-PL" sz="1400" dirty="0" smtClean="0">
                <a:solidFill>
                  <a:srgbClr val="085156"/>
                </a:solidFill>
              </a:rPr>
              <a:t> Kasparowa</a:t>
            </a:r>
            <a:endParaRPr lang="en-IE" sz="1400" dirty="0" smtClean="0">
              <a:solidFill>
                <a:srgbClr val="085156"/>
              </a:solidFill>
            </a:endParaRPr>
          </a:p>
        </p:txBody>
      </p:sp>
      <p:sp>
        <p:nvSpPr>
          <p:cNvPr id="118" name="Rounded Rectangle 117">
            <a:extLst>
              <a:ext uri="{FF2B5EF4-FFF2-40B4-BE49-F238E27FC236}">
                <a16:creationId xmlns:a16="http://schemas.microsoft.com/office/drawing/2014/main" xmlns="" id="{F1F2F66D-7355-3E4E-8452-57113F948A79}"/>
              </a:ext>
            </a:extLst>
          </p:cNvPr>
          <p:cNvSpPr/>
          <p:nvPr/>
        </p:nvSpPr>
        <p:spPr>
          <a:xfrm>
            <a:off x="5096284" y="3656933"/>
            <a:ext cx="716692" cy="333632"/>
          </a:xfrm>
          <a:prstGeom prst="roundRect">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1997</a:t>
            </a:r>
          </a:p>
        </p:txBody>
      </p:sp>
      <p:cxnSp>
        <p:nvCxnSpPr>
          <p:cNvPr id="119" name="Straight Connector 118">
            <a:extLst>
              <a:ext uri="{FF2B5EF4-FFF2-40B4-BE49-F238E27FC236}">
                <a16:creationId xmlns:a16="http://schemas.microsoft.com/office/drawing/2014/main" xmlns="" id="{8351F4D5-0B8C-4248-8645-DCFDA18C6841}"/>
              </a:ext>
            </a:extLst>
          </p:cNvPr>
          <p:cNvCxnSpPr>
            <a:cxnSpLocks/>
          </p:cNvCxnSpPr>
          <p:nvPr/>
        </p:nvCxnSpPr>
        <p:spPr>
          <a:xfrm>
            <a:off x="7153501" y="3514831"/>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xmlns="" id="{2B9C719F-3E38-A342-B030-79BB9039E2FA}"/>
              </a:ext>
            </a:extLst>
          </p:cNvPr>
          <p:cNvSpPr/>
          <p:nvPr/>
        </p:nvSpPr>
        <p:spPr>
          <a:xfrm>
            <a:off x="6213401" y="1919254"/>
            <a:ext cx="1880199" cy="1600438"/>
          </a:xfrm>
          <a:prstGeom prst="rect">
            <a:avLst/>
          </a:prstGeom>
        </p:spPr>
        <p:txBody>
          <a:bodyPr wrap="square">
            <a:spAutoFit/>
          </a:bodyPr>
          <a:lstStyle/>
          <a:p>
            <a:pPr lvl="0" algn="ctr"/>
            <a:r>
              <a:rPr lang="pl-PL" sz="1400" dirty="0" smtClean="0">
                <a:solidFill>
                  <a:srgbClr val="085156"/>
                </a:solidFill>
              </a:rPr>
              <a:t>Pierwszy </a:t>
            </a:r>
            <a:r>
              <a:rPr lang="pl-PL" sz="1400" b="1" dirty="0" smtClean="0">
                <a:solidFill>
                  <a:srgbClr val="085156"/>
                </a:solidFill>
              </a:rPr>
              <a:t>komercyjny system ekspercki </a:t>
            </a:r>
            <a:r>
              <a:rPr lang="pl-PL" sz="1400" dirty="0" smtClean="0">
                <a:solidFill>
                  <a:srgbClr val="085156"/>
                </a:solidFill>
              </a:rPr>
              <a:t>został wprowadzony w firmie Digital </a:t>
            </a:r>
            <a:r>
              <a:rPr lang="pl-PL" sz="1400" dirty="0" err="1" smtClean="0">
                <a:solidFill>
                  <a:srgbClr val="085156"/>
                </a:solidFill>
              </a:rPr>
              <a:t>Equipment</a:t>
            </a:r>
            <a:r>
              <a:rPr lang="pl-PL" sz="1400" dirty="0" smtClean="0">
                <a:solidFill>
                  <a:srgbClr val="085156"/>
                </a:solidFill>
              </a:rPr>
              <a:t> Corp. Nadchodzi koniec „zimy AI”.</a:t>
            </a:r>
            <a:endParaRPr lang="en-IE" sz="1400" dirty="0">
              <a:solidFill>
                <a:srgbClr val="085156"/>
              </a:solidFill>
            </a:endParaRPr>
          </a:p>
        </p:txBody>
      </p:sp>
      <p:sp>
        <p:nvSpPr>
          <p:cNvPr id="121" name="Rounded Rectangle 120">
            <a:extLst>
              <a:ext uri="{FF2B5EF4-FFF2-40B4-BE49-F238E27FC236}">
                <a16:creationId xmlns:a16="http://schemas.microsoft.com/office/drawing/2014/main" xmlns="" id="{CE271CBD-3027-B04F-8B1E-27F5F453D0EF}"/>
              </a:ext>
            </a:extLst>
          </p:cNvPr>
          <p:cNvSpPr/>
          <p:nvPr/>
        </p:nvSpPr>
        <p:spPr>
          <a:xfrm>
            <a:off x="6807511" y="3669290"/>
            <a:ext cx="716692" cy="333632"/>
          </a:xfrm>
          <a:prstGeom prst="round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1981</a:t>
            </a:r>
          </a:p>
        </p:txBody>
      </p:sp>
      <p:cxnSp>
        <p:nvCxnSpPr>
          <p:cNvPr id="122" name="Straight Connector 121">
            <a:extLst>
              <a:ext uri="{FF2B5EF4-FFF2-40B4-BE49-F238E27FC236}">
                <a16:creationId xmlns:a16="http://schemas.microsoft.com/office/drawing/2014/main" xmlns="" id="{E5BC28FA-34C5-1241-A7D9-DBCB1DAB5EB4}"/>
              </a:ext>
            </a:extLst>
          </p:cNvPr>
          <p:cNvCxnSpPr>
            <a:cxnSpLocks/>
          </p:cNvCxnSpPr>
          <p:nvPr/>
        </p:nvCxnSpPr>
        <p:spPr>
          <a:xfrm>
            <a:off x="8945424" y="3514831"/>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xmlns="" id="{181CBD27-CA54-9649-A021-09FE1A99C333}"/>
              </a:ext>
            </a:extLst>
          </p:cNvPr>
          <p:cNvSpPr/>
          <p:nvPr/>
        </p:nvSpPr>
        <p:spPr>
          <a:xfrm>
            <a:off x="8167129" y="1919254"/>
            <a:ext cx="1556589" cy="1600438"/>
          </a:xfrm>
          <a:prstGeom prst="rect">
            <a:avLst/>
          </a:prstGeom>
        </p:spPr>
        <p:txBody>
          <a:bodyPr wrap="square">
            <a:spAutoFit/>
          </a:bodyPr>
          <a:lstStyle/>
          <a:p>
            <a:pPr lvl="0" algn="ctr"/>
            <a:r>
              <a:rPr lang="en-IE" sz="1400" dirty="0" smtClean="0">
                <a:solidFill>
                  <a:srgbClr val="085156"/>
                </a:solidFill>
              </a:rPr>
              <a:t>C</a:t>
            </a:r>
            <a:r>
              <a:rPr lang="en-IE" sz="1400" dirty="0">
                <a:solidFill>
                  <a:srgbClr val="085156"/>
                </a:solidFill>
              </a:rPr>
              <a:t>: 3PO </a:t>
            </a:r>
            <a:r>
              <a:rPr lang="pl-PL" sz="1400" dirty="0" smtClean="0">
                <a:solidFill>
                  <a:srgbClr val="085156"/>
                </a:solidFill>
              </a:rPr>
              <a:t>i </a:t>
            </a:r>
            <a:r>
              <a:rPr lang="en-IE" sz="1400" dirty="0" smtClean="0">
                <a:solidFill>
                  <a:srgbClr val="085156"/>
                </a:solidFill>
              </a:rPr>
              <a:t>R2-D2</a:t>
            </a:r>
            <a:r>
              <a:rPr lang="pl-PL" sz="1400" dirty="0" smtClean="0">
                <a:solidFill>
                  <a:srgbClr val="085156"/>
                </a:solidFill>
              </a:rPr>
              <a:t> (bohaterowie posiadający sztuczną inteligencję) występują w </a:t>
            </a:r>
            <a:r>
              <a:rPr lang="en-IE" sz="1400" b="1" dirty="0" smtClean="0">
                <a:solidFill>
                  <a:srgbClr val="085156"/>
                </a:solidFill>
              </a:rPr>
              <a:t>Star </a:t>
            </a:r>
            <a:r>
              <a:rPr lang="en-IE" sz="1400" b="1" dirty="0">
                <a:solidFill>
                  <a:srgbClr val="085156"/>
                </a:solidFill>
              </a:rPr>
              <a:t>Wars</a:t>
            </a:r>
          </a:p>
        </p:txBody>
      </p:sp>
      <p:sp>
        <p:nvSpPr>
          <p:cNvPr id="124" name="Rounded Rectangle 123">
            <a:extLst>
              <a:ext uri="{FF2B5EF4-FFF2-40B4-BE49-F238E27FC236}">
                <a16:creationId xmlns:a16="http://schemas.microsoft.com/office/drawing/2014/main" xmlns="" id="{D3B96320-E008-AC4B-8291-4C7D9204826B}"/>
              </a:ext>
            </a:extLst>
          </p:cNvPr>
          <p:cNvSpPr/>
          <p:nvPr/>
        </p:nvSpPr>
        <p:spPr>
          <a:xfrm>
            <a:off x="8599434" y="3669290"/>
            <a:ext cx="716692" cy="333632"/>
          </a:xfrm>
          <a:prstGeom prst="round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1977</a:t>
            </a:r>
          </a:p>
        </p:txBody>
      </p:sp>
      <p:cxnSp>
        <p:nvCxnSpPr>
          <p:cNvPr id="125" name="Straight Connector 124">
            <a:extLst>
              <a:ext uri="{FF2B5EF4-FFF2-40B4-BE49-F238E27FC236}">
                <a16:creationId xmlns:a16="http://schemas.microsoft.com/office/drawing/2014/main" xmlns="" id="{91AE80DD-378C-5B4A-98E0-E7CC92279A8A}"/>
              </a:ext>
            </a:extLst>
          </p:cNvPr>
          <p:cNvCxnSpPr>
            <a:cxnSpLocks/>
          </p:cNvCxnSpPr>
          <p:nvPr/>
        </p:nvCxnSpPr>
        <p:spPr>
          <a:xfrm>
            <a:off x="10678677" y="3519692"/>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xmlns="" id="{539C4F12-3AC8-D646-9FCD-A67665EFD83C}"/>
              </a:ext>
            </a:extLst>
          </p:cNvPr>
          <p:cNvSpPr/>
          <p:nvPr/>
        </p:nvSpPr>
        <p:spPr>
          <a:xfrm>
            <a:off x="9700603" y="2320817"/>
            <a:ext cx="1948889" cy="1169551"/>
          </a:xfrm>
          <a:prstGeom prst="rect">
            <a:avLst/>
          </a:prstGeom>
        </p:spPr>
        <p:txBody>
          <a:bodyPr wrap="square">
            <a:spAutoFit/>
          </a:bodyPr>
          <a:lstStyle/>
          <a:p>
            <a:pPr lvl="0" algn="ctr"/>
            <a:r>
              <a:rPr lang="pl-PL" sz="1400" dirty="0" smtClean="0">
                <a:solidFill>
                  <a:srgbClr val="085156"/>
                </a:solidFill>
              </a:rPr>
              <a:t>Rozpoczyna się </a:t>
            </a:r>
            <a:r>
              <a:rPr lang="en-IE" sz="1400" b="1" dirty="0" smtClean="0">
                <a:solidFill>
                  <a:srgbClr val="085156"/>
                </a:solidFill>
              </a:rPr>
              <a:t> “</a:t>
            </a:r>
            <a:r>
              <a:rPr lang="pl-PL" sz="1400" b="1" dirty="0" smtClean="0">
                <a:solidFill>
                  <a:srgbClr val="085156"/>
                </a:solidFill>
              </a:rPr>
              <a:t>Zima </a:t>
            </a:r>
            <a:r>
              <a:rPr lang="en-IE" sz="1400" b="1" dirty="0" smtClean="0">
                <a:solidFill>
                  <a:srgbClr val="085156"/>
                </a:solidFill>
              </a:rPr>
              <a:t>A</a:t>
            </a:r>
            <a:r>
              <a:rPr lang="pl-PL" sz="1400" b="1" dirty="0" smtClean="0">
                <a:solidFill>
                  <a:srgbClr val="085156"/>
                </a:solidFill>
              </a:rPr>
              <a:t>I</a:t>
            </a:r>
            <a:r>
              <a:rPr lang="en-IE" sz="1400" b="1" dirty="0" smtClean="0">
                <a:solidFill>
                  <a:srgbClr val="085156"/>
                </a:solidFill>
              </a:rPr>
              <a:t>” </a:t>
            </a:r>
            <a:r>
              <a:rPr lang="pl-PL" sz="1400" b="1" dirty="0" smtClean="0">
                <a:solidFill>
                  <a:srgbClr val="085156"/>
                </a:solidFill>
              </a:rPr>
              <a:t>– </a:t>
            </a:r>
            <a:r>
              <a:rPr lang="pl-PL" sz="1400" dirty="0" smtClean="0">
                <a:solidFill>
                  <a:srgbClr val="085156"/>
                </a:solidFill>
              </a:rPr>
              <a:t>czas, w którym zainteresowani e sztuczną inteligencją maleje. </a:t>
            </a:r>
            <a:endParaRPr lang="en-IE" sz="1400" dirty="0">
              <a:solidFill>
                <a:srgbClr val="085156"/>
              </a:solidFill>
            </a:endParaRPr>
          </a:p>
        </p:txBody>
      </p:sp>
      <p:sp>
        <p:nvSpPr>
          <p:cNvPr id="127" name="Rounded Rectangle 126">
            <a:extLst>
              <a:ext uri="{FF2B5EF4-FFF2-40B4-BE49-F238E27FC236}">
                <a16:creationId xmlns:a16="http://schemas.microsoft.com/office/drawing/2014/main" xmlns="" id="{03D4306A-8B91-704E-A3E6-529FCCBAF337}"/>
              </a:ext>
            </a:extLst>
          </p:cNvPr>
          <p:cNvSpPr/>
          <p:nvPr/>
        </p:nvSpPr>
        <p:spPr>
          <a:xfrm>
            <a:off x="10332687" y="3674151"/>
            <a:ext cx="716692" cy="333632"/>
          </a:xfrm>
          <a:prstGeom prst="round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1973</a:t>
            </a:r>
          </a:p>
        </p:txBody>
      </p:sp>
      <p:cxnSp>
        <p:nvCxnSpPr>
          <p:cNvPr id="132" name="Straight Connector 131">
            <a:extLst>
              <a:ext uri="{FF2B5EF4-FFF2-40B4-BE49-F238E27FC236}">
                <a16:creationId xmlns:a16="http://schemas.microsoft.com/office/drawing/2014/main" xmlns="" id="{A86331E4-C586-8E49-9E6C-EA6E1DE8A36B}"/>
              </a:ext>
            </a:extLst>
          </p:cNvPr>
          <p:cNvCxnSpPr>
            <a:cxnSpLocks/>
          </p:cNvCxnSpPr>
          <p:nvPr/>
        </p:nvCxnSpPr>
        <p:spPr>
          <a:xfrm>
            <a:off x="655101" y="3837502"/>
            <a:ext cx="0" cy="2125892"/>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56714D91-51A9-024D-BA2F-C5E90820DD94}"/>
              </a:ext>
            </a:extLst>
          </p:cNvPr>
          <p:cNvCxnSpPr>
            <a:cxnSpLocks/>
          </p:cNvCxnSpPr>
          <p:nvPr/>
        </p:nvCxnSpPr>
        <p:spPr>
          <a:xfrm>
            <a:off x="3654245" y="5644536"/>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xmlns="" id="{0A46DC70-21FA-3E4C-9714-DA65CED2160C}"/>
              </a:ext>
            </a:extLst>
          </p:cNvPr>
          <p:cNvSpPr/>
          <p:nvPr/>
        </p:nvSpPr>
        <p:spPr>
          <a:xfrm>
            <a:off x="2935664" y="4668084"/>
            <a:ext cx="1414667" cy="954107"/>
          </a:xfrm>
          <a:prstGeom prst="rect">
            <a:avLst/>
          </a:prstGeom>
        </p:spPr>
        <p:txBody>
          <a:bodyPr wrap="square">
            <a:spAutoFit/>
          </a:bodyPr>
          <a:lstStyle/>
          <a:p>
            <a:pPr lvl="0" algn="ctr"/>
            <a:r>
              <a:rPr lang="pl-PL" sz="1400" dirty="0" smtClean="0">
                <a:solidFill>
                  <a:srgbClr val="085156"/>
                </a:solidFill>
              </a:rPr>
              <a:t>Odbywają się pierwsze zawody </a:t>
            </a:r>
            <a:r>
              <a:rPr lang="en-IE" sz="1400" b="1" dirty="0" smtClean="0">
                <a:solidFill>
                  <a:srgbClr val="085156"/>
                </a:solidFill>
              </a:rPr>
              <a:t>DARPA </a:t>
            </a:r>
            <a:r>
              <a:rPr lang="en-IE" sz="1400" b="1" dirty="0">
                <a:solidFill>
                  <a:srgbClr val="085156"/>
                </a:solidFill>
              </a:rPr>
              <a:t>Robotics </a:t>
            </a:r>
            <a:r>
              <a:rPr lang="en-IE" sz="1400" b="1" dirty="0" smtClean="0">
                <a:solidFill>
                  <a:srgbClr val="085156"/>
                </a:solidFill>
              </a:rPr>
              <a:t>Challenge</a:t>
            </a:r>
            <a:r>
              <a:rPr lang="pl-PL" sz="1400" b="1" dirty="0" smtClean="0">
                <a:solidFill>
                  <a:srgbClr val="085156"/>
                </a:solidFill>
              </a:rPr>
              <a:t>.</a:t>
            </a:r>
            <a:endParaRPr lang="en-IE" sz="1400" dirty="0">
              <a:solidFill>
                <a:srgbClr val="085156"/>
              </a:solidFill>
            </a:endParaRPr>
          </a:p>
        </p:txBody>
      </p:sp>
      <p:sp>
        <p:nvSpPr>
          <p:cNvPr id="136" name="Rounded Rectangle 135">
            <a:extLst>
              <a:ext uri="{FF2B5EF4-FFF2-40B4-BE49-F238E27FC236}">
                <a16:creationId xmlns:a16="http://schemas.microsoft.com/office/drawing/2014/main" xmlns="" id="{C59E796E-3C7D-5241-91B3-F23A62198D44}"/>
              </a:ext>
            </a:extLst>
          </p:cNvPr>
          <p:cNvSpPr/>
          <p:nvPr/>
        </p:nvSpPr>
        <p:spPr>
          <a:xfrm>
            <a:off x="3308255" y="5798995"/>
            <a:ext cx="716692" cy="333632"/>
          </a:xfrm>
          <a:prstGeom prst="roundRect">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2012</a:t>
            </a:r>
          </a:p>
        </p:txBody>
      </p:sp>
      <p:cxnSp>
        <p:nvCxnSpPr>
          <p:cNvPr id="137" name="Straight Connector 136">
            <a:extLst>
              <a:ext uri="{FF2B5EF4-FFF2-40B4-BE49-F238E27FC236}">
                <a16:creationId xmlns:a16="http://schemas.microsoft.com/office/drawing/2014/main" xmlns="" id="{08218478-473C-554B-BB3D-ADB97BDC998E}"/>
              </a:ext>
            </a:extLst>
          </p:cNvPr>
          <p:cNvCxnSpPr>
            <a:cxnSpLocks/>
          </p:cNvCxnSpPr>
          <p:nvPr/>
        </p:nvCxnSpPr>
        <p:spPr>
          <a:xfrm>
            <a:off x="5631518" y="5644536"/>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xmlns="" id="{4E1E23ED-6D90-4B41-B252-532FB2A81787}"/>
              </a:ext>
            </a:extLst>
          </p:cNvPr>
          <p:cNvSpPr/>
          <p:nvPr/>
        </p:nvSpPr>
        <p:spPr>
          <a:xfrm>
            <a:off x="4309922" y="4207951"/>
            <a:ext cx="2630762" cy="1384995"/>
          </a:xfrm>
          <a:prstGeom prst="rect">
            <a:avLst/>
          </a:prstGeom>
        </p:spPr>
        <p:txBody>
          <a:bodyPr wrap="square">
            <a:spAutoFit/>
          </a:bodyPr>
          <a:lstStyle/>
          <a:p>
            <a:pPr lvl="0" algn="ctr"/>
            <a:r>
              <a:rPr lang="pl-PL" sz="1400" dirty="0" smtClean="0">
                <a:solidFill>
                  <a:srgbClr val="085156"/>
                </a:solidFill>
              </a:rPr>
              <a:t>Wprowadzono </a:t>
            </a:r>
            <a:r>
              <a:rPr lang="en-IE" sz="1400" b="1" dirty="0" smtClean="0">
                <a:solidFill>
                  <a:srgbClr val="085156"/>
                </a:solidFill>
              </a:rPr>
              <a:t>Alex</a:t>
            </a:r>
            <a:r>
              <a:rPr lang="pl-PL" sz="1400" b="1" dirty="0" smtClean="0">
                <a:solidFill>
                  <a:srgbClr val="085156"/>
                </a:solidFill>
              </a:rPr>
              <a:t>ę.</a:t>
            </a:r>
            <a:endParaRPr lang="en-IE" sz="1400" dirty="0">
              <a:solidFill>
                <a:srgbClr val="085156"/>
              </a:solidFill>
            </a:endParaRPr>
          </a:p>
          <a:p>
            <a:pPr lvl="0" algn="ctr"/>
            <a:endParaRPr lang="en-IE" sz="1400" dirty="0">
              <a:solidFill>
                <a:srgbClr val="085156"/>
              </a:solidFill>
            </a:endParaRPr>
          </a:p>
          <a:p>
            <a:pPr lvl="0" algn="ctr"/>
            <a:r>
              <a:rPr lang="pl-PL" sz="1400" b="1" dirty="0" err="1" smtClean="0">
                <a:solidFill>
                  <a:srgbClr val="085156"/>
                </a:solidFill>
              </a:rPr>
              <a:t>Chatbot</a:t>
            </a:r>
            <a:r>
              <a:rPr lang="pl-PL" sz="1400" b="1" dirty="0" smtClean="0">
                <a:solidFill>
                  <a:srgbClr val="085156"/>
                </a:solidFill>
              </a:rPr>
              <a:t> Eugene </a:t>
            </a:r>
            <a:r>
              <a:rPr lang="pl-PL" sz="1400" b="1" dirty="0" err="1" smtClean="0">
                <a:solidFill>
                  <a:srgbClr val="085156"/>
                </a:solidFill>
              </a:rPr>
              <a:t>Goostman</a:t>
            </a:r>
            <a:r>
              <a:rPr lang="pl-PL" sz="1400" b="1" dirty="0" smtClean="0">
                <a:solidFill>
                  <a:srgbClr val="085156"/>
                </a:solidFill>
              </a:rPr>
              <a:t> </a:t>
            </a:r>
            <a:r>
              <a:rPr lang="pl-PL" sz="1400" dirty="0" smtClean="0">
                <a:solidFill>
                  <a:srgbClr val="085156"/>
                </a:solidFill>
              </a:rPr>
              <a:t>twierdzi, że zdał test Turinga, ale w rzeczywistości nie udało mu się to. </a:t>
            </a:r>
            <a:endParaRPr lang="en-IE" sz="1400" dirty="0">
              <a:solidFill>
                <a:srgbClr val="085156"/>
              </a:solidFill>
            </a:endParaRPr>
          </a:p>
        </p:txBody>
      </p:sp>
      <p:sp>
        <p:nvSpPr>
          <p:cNvPr id="139" name="Rounded Rectangle 138">
            <a:extLst>
              <a:ext uri="{FF2B5EF4-FFF2-40B4-BE49-F238E27FC236}">
                <a16:creationId xmlns:a16="http://schemas.microsoft.com/office/drawing/2014/main" xmlns="" id="{17DB8830-F2A8-6841-8566-0299A1CEA94C}"/>
              </a:ext>
            </a:extLst>
          </p:cNvPr>
          <p:cNvSpPr/>
          <p:nvPr/>
        </p:nvSpPr>
        <p:spPr>
          <a:xfrm>
            <a:off x="5285528" y="5798995"/>
            <a:ext cx="716692" cy="333632"/>
          </a:xfrm>
          <a:prstGeom prst="roundRect">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2014</a:t>
            </a:r>
          </a:p>
        </p:txBody>
      </p:sp>
      <p:cxnSp>
        <p:nvCxnSpPr>
          <p:cNvPr id="140" name="Straight Connector 139">
            <a:extLst>
              <a:ext uri="{FF2B5EF4-FFF2-40B4-BE49-F238E27FC236}">
                <a16:creationId xmlns:a16="http://schemas.microsoft.com/office/drawing/2014/main" xmlns="" id="{EB9E7AA5-5EF7-2845-861C-7BD15C5DB46D}"/>
              </a:ext>
            </a:extLst>
          </p:cNvPr>
          <p:cNvCxnSpPr>
            <a:cxnSpLocks/>
          </p:cNvCxnSpPr>
          <p:nvPr/>
        </p:nvCxnSpPr>
        <p:spPr>
          <a:xfrm>
            <a:off x="7605728" y="5632179"/>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xmlns="" id="{F1994EFF-1675-8A47-88AB-4D8BD7D28D40}"/>
              </a:ext>
            </a:extLst>
          </p:cNvPr>
          <p:cNvSpPr/>
          <p:nvPr/>
        </p:nvSpPr>
        <p:spPr>
          <a:xfrm>
            <a:off x="6986004" y="4655727"/>
            <a:ext cx="1247488" cy="954107"/>
          </a:xfrm>
          <a:prstGeom prst="rect">
            <a:avLst/>
          </a:prstGeom>
        </p:spPr>
        <p:txBody>
          <a:bodyPr wrap="square">
            <a:spAutoFit/>
          </a:bodyPr>
          <a:lstStyle/>
          <a:p>
            <a:pPr lvl="0" algn="ctr"/>
            <a:r>
              <a:rPr lang="pl-PL" sz="1400" b="1" dirty="0" err="1" smtClean="0">
                <a:solidFill>
                  <a:srgbClr val="085156"/>
                </a:solidFill>
              </a:rPr>
              <a:t>AlphaGo</a:t>
            </a:r>
            <a:r>
              <a:rPr lang="pl-PL" sz="1400" b="1" dirty="0" smtClean="0">
                <a:solidFill>
                  <a:srgbClr val="085156"/>
                </a:solidFill>
              </a:rPr>
              <a:t> </a:t>
            </a:r>
            <a:r>
              <a:rPr lang="pl-PL" sz="1400" dirty="0" smtClean="0">
                <a:solidFill>
                  <a:srgbClr val="085156"/>
                </a:solidFill>
              </a:rPr>
              <a:t>pokonuje mistrza świata Go Lee </a:t>
            </a:r>
            <a:r>
              <a:rPr lang="pl-PL" sz="1400" dirty="0" err="1" smtClean="0">
                <a:solidFill>
                  <a:srgbClr val="085156"/>
                </a:solidFill>
              </a:rPr>
              <a:t>Sedola</a:t>
            </a:r>
            <a:endParaRPr lang="en-IE" sz="1400" dirty="0">
              <a:solidFill>
                <a:srgbClr val="085156"/>
              </a:solidFill>
            </a:endParaRPr>
          </a:p>
        </p:txBody>
      </p:sp>
      <p:sp>
        <p:nvSpPr>
          <p:cNvPr id="142" name="Rounded Rectangle 141">
            <a:extLst>
              <a:ext uri="{FF2B5EF4-FFF2-40B4-BE49-F238E27FC236}">
                <a16:creationId xmlns:a16="http://schemas.microsoft.com/office/drawing/2014/main" xmlns="" id="{3E13721B-3DDB-9C4D-92D5-F1602CADDBD1}"/>
              </a:ext>
            </a:extLst>
          </p:cNvPr>
          <p:cNvSpPr/>
          <p:nvPr/>
        </p:nvSpPr>
        <p:spPr>
          <a:xfrm>
            <a:off x="7259738" y="5786638"/>
            <a:ext cx="716692" cy="333632"/>
          </a:xfrm>
          <a:prstGeom prst="roundRect">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2016</a:t>
            </a:r>
          </a:p>
        </p:txBody>
      </p:sp>
      <p:cxnSp>
        <p:nvCxnSpPr>
          <p:cNvPr id="143" name="Straight Connector 142">
            <a:extLst>
              <a:ext uri="{FF2B5EF4-FFF2-40B4-BE49-F238E27FC236}">
                <a16:creationId xmlns:a16="http://schemas.microsoft.com/office/drawing/2014/main" xmlns="" id="{3B9BA437-2335-8049-803F-D2FB52B64335}"/>
              </a:ext>
            </a:extLst>
          </p:cNvPr>
          <p:cNvCxnSpPr>
            <a:cxnSpLocks/>
          </p:cNvCxnSpPr>
          <p:nvPr/>
        </p:nvCxnSpPr>
        <p:spPr>
          <a:xfrm>
            <a:off x="8909181" y="5644536"/>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xmlns="" id="{65167268-BCD7-AC44-8890-00383B91E8E1}"/>
              </a:ext>
            </a:extLst>
          </p:cNvPr>
          <p:cNvSpPr/>
          <p:nvPr/>
        </p:nvSpPr>
        <p:spPr>
          <a:xfrm>
            <a:off x="8301814" y="4668084"/>
            <a:ext cx="1247488" cy="954107"/>
          </a:xfrm>
          <a:prstGeom prst="rect">
            <a:avLst/>
          </a:prstGeom>
        </p:spPr>
        <p:txBody>
          <a:bodyPr wrap="square">
            <a:spAutoFit/>
          </a:bodyPr>
          <a:lstStyle/>
          <a:p>
            <a:pPr lvl="0" algn="ctr"/>
            <a:r>
              <a:rPr lang="pl-PL" sz="1400" dirty="0" smtClean="0">
                <a:solidFill>
                  <a:srgbClr val="085156"/>
                </a:solidFill>
              </a:rPr>
              <a:t>Odbywa się </a:t>
            </a:r>
            <a:r>
              <a:rPr lang="en-IE" sz="1400" b="1" dirty="0" smtClean="0">
                <a:solidFill>
                  <a:srgbClr val="085156"/>
                </a:solidFill>
              </a:rPr>
              <a:t>Space </a:t>
            </a:r>
            <a:r>
              <a:rPr lang="en-IE" sz="1400" b="1" dirty="0">
                <a:solidFill>
                  <a:srgbClr val="085156"/>
                </a:solidFill>
              </a:rPr>
              <a:t>Robotics </a:t>
            </a:r>
            <a:r>
              <a:rPr lang="en-IE" sz="1400" b="1" dirty="0" smtClean="0">
                <a:solidFill>
                  <a:srgbClr val="085156"/>
                </a:solidFill>
              </a:rPr>
              <a:t>Challenge</a:t>
            </a:r>
            <a:endParaRPr lang="en-IE" sz="1400" dirty="0">
              <a:solidFill>
                <a:srgbClr val="085156"/>
              </a:solidFill>
            </a:endParaRPr>
          </a:p>
        </p:txBody>
      </p:sp>
      <p:sp>
        <p:nvSpPr>
          <p:cNvPr id="145" name="Rounded Rectangle 144">
            <a:extLst>
              <a:ext uri="{FF2B5EF4-FFF2-40B4-BE49-F238E27FC236}">
                <a16:creationId xmlns:a16="http://schemas.microsoft.com/office/drawing/2014/main" xmlns="" id="{EE6DB008-8BD1-3B40-861F-B72AE45ECA69}"/>
              </a:ext>
            </a:extLst>
          </p:cNvPr>
          <p:cNvSpPr/>
          <p:nvPr/>
        </p:nvSpPr>
        <p:spPr>
          <a:xfrm>
            <a:off x="8563191" y="5798995"/>
            <a:ext cx="716692" cy="333632"/>
          </a:xfrm>
          <a:prstGeom prst="round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2017</a:t>
            </a:r>
          </a:p>
        </p:txBody>
      </p:sp>
      <p:cxnSp>
        <p:nvCxnSpPr>
          <p:cNvPr id="146" name="Straight Connector 145">
            <a:extLst>
              <a:ext uri="{FF2B5EF4-FFF2-40B4-BE49-F238E27FC236}">
                <a16:creationId xmlns:a16="http://schemas.microsoft.com/office/drawing/2014/main" xmlns="" id="{FD2F6EF6-BAC2-6C4E-A801-75874789B656}"/>
              </a:ext>
            </a:extLst>
          </p:cNvPr>
          <p:cNvCxnSpPr>
            <a:cxnSpLocks/>
          </p:cNvCxnSpPr>
          <p:nvPr/>
        </p:nvCxnSpPr>
        <p:spPr>
          <a:xfrm>
            <a:off x="10812311" y="5644536"/>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xmlns="" id="{31D9DB84-3A87-404F-B2A9-B9D338F7CF9A}"/>
              </a:ext>
            </a:extLst>
          </p:cNvPr>
          <p:cNvSpPr/>
          <p:nvPr/>
        </p:nvSpPr>
        <p:spPr>
          <a:xfrm>
            <a:off x="9492883" y="4470699"/>
            <a:ext cx="2630762" cy="1169551"/>
          </a:xfrm>
          <a:prstGeom prst="rect">
            <a:avLst/>
          </a:prstGeom>
        </p:spPr>
        <p:txBody>
          <a:bodyPr wrap="square">
            <a:spAutoFit/>
          </a:bodyPr>
          <a:lstStyle/>
          <a:p>
            <a:pPr lvl="0" algn="ctr"/>
            <a:r>
              <a:rPr lang="pl-PL" sz="1400" dirty="0" smtClean="0">
                <a:solidFill>
                  <a:srgbClr val="085156"/>
                </a:solidFill>
              </a:rPr>
              <a:t>Samochód samobieżny uderza i zabija człowieka po raz pierwszy, co powoduje, że ludzie zastanawiają się, czy samochody autonomiczne to mądry pomysł.</a:t>
            </a:r>
            <a:endParaRPr lang="en-IE" sz="1400" dirty="0">
              <a:solidFill>
                <a:srgbClr val="085156"/>
              </a:solidFill>
            </a:endParaRPr>
          </a:p>
        </p:txBody>
      </p:sp>
      <p:sp>
        <p:nvSpPr>
          <p:cNvPr id="148" name="Rounded Rectangle 147">
            <a:extLst>
              <a:ext uri="{FF2B5EF4-FFF2-40B4-BE49-F238E27FC236}">
                <a16:creationId xmlns:a16="http://schemas.microsoft.com/office/drawing/2014/main" xmlns="" id="{2F928F3B-D680-2A41-B8AB-74F0BEC2BD6D}"/>
              </a:ext>
            </a:extLst>
          </p:cNvPr>
          <p:cNvSpPr/>
          <p:nvPr/>
        </p:nvSpPr>
        <p:spPr>
          <a:xfrm>
            <a:off x="10466321" y="5798995"/>
            <a:ext cx="716692" cy="333632"/>
          </a:xfrm>
          <a:prstGeom prst="round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2018</a:t>
            </a:r>
          </a:p>
        </p:txBody>
      </p:sp>
      <p:cxnSp>
        <p:nvCxnSpPr>
          <p:cNvPr id="152" name="Straight Connector 151">
            <a:extLst>
              <a:ext uri="{FF2B5EF4-FFF2-40B4-BE49-F238E27FC236}">
                <a16:creationId xmlns:a16="http://schemas.microsoft.com/office/drawing/2014/main" xmlns="" id="{ECF40B7B-1CB9-5841-9946-E00F563F8D0A}"/>
              </a:ext>
            </a:extLst>
          </p:cNvPr>
          <p:cNvCxnSpPr>
            <a:cxnSpLocks/>
          </p:cNvCxnSpPr>
          <p:nvPr/>
        </p:nvCxnSpPr>
        <p:spPr>
          <a:xfrm>
            <a:off x="1885808" y="5666881"/>
            <a:ext cx="0" cy="166816"/>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xmlns="" id="{6DC8CC85-1BF5-7747-9495-E14DB5887BF1}"/>
              </a:ext>
            </a:extLst>
          </p:cNvPr>
          <p:cNvSpPr/>
          <p:nvPr/>
        </p:nvSpPr>
        <p:spPr>
          <a:xfrm>
            <a:off x="806070" y="4534520"/>
            <a:ext cx="2159473" cy="954107"/>
          </a:xfrm>
          <a:prstGeom prst="rect">
            <a:avLst/>
          </a:prstGeom>
        </p:spPr>
        <p:txBody>
          <a:bodyPr wrap="square">
            <a:spAutoFit/>
          </a:bodyPr>
          <a:lstStyle/>
          <a:p>
            <a:pPr lvl="0" algn="ctr"/>
            <a:r>
              <a:rPr lang="en-IE" sz="1400" b="1" dirty="0" smtClean="0">
                <a:solidFill>
                  <a:srgbClr val="085156"/>
                </a:solidFill>
              </a:rPr>
              <a:t>AI </a:t>
            </a:r>
            <a:r>
              <a:rPr lang="pl-PL" sz="1400" b="1" dirty="0" smtClean="0">
                <a:solidFill>
                  <a:srgbClr val="085156"/>
                </a:solidFill>
              </a:rPr>
              <a:t>o imieniu </a:t>
            </a:r>
            <a:r>
              <a:rPr lang="en-IE" sz="1400" b="1" dirty="0" smtClean="0">
                <a:solidFill>
                  <a:srgbClr val="085156"/>
                </a:solidFill>
              </a:rPr>
              <a:t>Watson </a:t>
            </a:r>
            <a:r>
              <a:rPr lang="pl-PL" sz="1400" dirty="0" smtClean="0">
                <a:solidFill>
                  <a:srgbClr val="085156"/>
                </a:solidFill>
              </a:rPr>
              <a:t>wygrywa w grze </a:t>
            </a:r>
            <a:r>
              <a:rPr lang="en-IE" sz="1400" dirty="0" smtClean="0">
                <a:solidFill>
                  <a:srgbClr val="085156"/>
                </a:solidFill>
              </a:rPr>
              <a:t>jeopardy</a:t>
            </a:r>
            <a:r>
              <a:rPr lang="pl-PL" sz="1400" dirty="0" smtClean="0">
                <a:solidFill>
                  <a:srgbClr val="085156"/>
                </a:solidFill>
              </a:rPr>
              <a:t>.</a:t>
            </a:r>
            <a:endParaRPr lang="en-IE" sz="1400" dirty="0">
              <a:solidFill>
                <a:srgbClr val="085156"/>
              </a:solidFill>
            </a:endParaRPr>
          </a:p>
          <a:p>
            <a:pPr algn="ctr"/>
            <a:endParaRPr lang="pl-PL" sz="1400" dirty="0" smtClean="0">
              <a:solidFill>
                <a:srgbClr val="085156"/>
              </a:solidFill>
            </a:endParaRPr>
          </a:p>
          <a:p>
            <a:pPr algn="ctr"/>
            <a:r>
              <a:rPr lang="pl-PL" sz="1400" dirty="0" smtClean="0">
                <a:solidFill>
                  <a:srgbClr val="085156"/>
                </a:solidFill>
              </a:rPr>
              <a:t>Ogłoszono rozwijanie </a:t>
            </a:r>
            <a:r>
              <a:rPr lang="pl-PL" sz="1400" dirty="0" err="1" smtClean="0">
                <a:solidFill>
                  <a:srgbClr val="085156"/>
                </a:solidFill>
              </a:rPr>
              <a:t>Siri</a:t>
            </a:r>
            <a:r>
              <a:rPr lang="pl-PL" sz="1400" dirty="0" smtClean="0">
                <a:solidFill>
                  <a:srgbClr val="085156"/>
                </a:solidFill>
              </a:rPr>
              <a:t>. </a:t>
            </a:r>
            <a:endParaRPr lang="en-IE" sz="1400" dirty="0">
              <a:solidFill>
                <a:srgbClr val="085156"/>
              </a:solidFill>
            </a:endParaRPr>
          </a:p>
        </p:txBody>
      </p:sp>
      <p:sp>
        <p:nvSpPr>
          <p:cNvPr id="154" name="Rounded Rectangle 153">
            <a:extLst>
              <a:ext uri="{FF2B5EF4-FFF2-40B4-BE49-F238E27FC236}">
                <a16:creationId xmlns:a16="http://schemas.microsoft.com/office/drawing/2014/main" xmlns="" id="{B8F83881-BB29-9E45-8BA2-DEB9C36E40AB}"/>
              </a:ext>
            </a:extLst>
          </p:cNvPr>
          <p:cNvSpPr/>
          <p:nvPr/>
        </p:nvSpPr>
        <p:spPr>
          <a:xfrm>
            <a:off x="1539818" y="5821340"/>
            <a:ext cx="716692" cy="333632"/>
          </a:xfrm>
          <a:prstGeom prst="round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2011</a:t>
            </a:r>
          </a:p>
        </p:txBody>
      </p:sp>
      <p:sp>
        <p:nvSpPr>
          <p:cNvPr id="162" name="テキスト プレースホルダー 36">
            <a:extLst>
              <a:ext uri="{FF2B5EF4-FFF2-40B4-BE49-F238E27FC236}">
                <a16:creationId xmlns:a16="http://schemas.microsoft.com/office/drawing/2014/main" xmlns="" id="{2945FEA8-8C43-7840-8687-B513B1B600FE}"/>
              </a:ext>
            </a:extLst>
          </p:cNvPr>
          <p:cNvSpPr txBox="1">
            <a:spLocks/>
          </p:cNvSpPr>
          <p:nvPr/>
        </p:nvSpPr>
        <p:spPr bwMode="auto">
          <a:xfrm>
            <a:off x="0" y="6328963"/>
            <a:ext cx="12192000"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p14="http://schemas.microsoft.com/office/powerpoint/2010/main" xmlns="" val="188434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16"/>
            <a:ext cx="12192000" cy="1110069"/>
            <a:chOff x="0" y="-1416"/>
            <a:chExt cx="12192000" cy="1110069"/>
          </a:xfrm>
          <a:solidFill>
            <a:srgbClr val="085156"/>
          </a:solidFill>
        </p:grpSpPr>
        <p:sp>
          <p:nvSpPr>
            <p:cNvPr id="6" name="Rectangle 5"/>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rminator 6"/>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1"/>
          <p:cNvSpPr txBox="1">
            <a:spLocks/>
          </p:cNvSpPr>
          <p:nvPr/>
        </p:nvSpPr>
        <p:spPr>
          <a:xfrm>
            <a:off x="1" y="284006"/>
            <a:ext cx="12192000"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smtClean="0">
                <a:solidFill>
                  <a:schemeClr val="bg1"/>
                </a:solidFill>
              </a:rPr>
              <a:t>Korzystanie ze sztucznej inteligencji</a:t>
            </a:r>
            <a:endParaRPr lang="es-ES_tradnl" b="1" dirty="0">
              <a:solidFill>
                <a:schemeClr val="bg1"/>
              </a:solidFill>
            </a:endParaRPr>
          </a:p>
        </p:txBody>
      </p:sp>
      <p:sp>
        <p:nvSpPr>
          <p:cNvPr id="12"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None/>
            </a:pPr>
            <a:r>
              <a:rPr lang="en-US" altLang="ja-JP" sz="1100" b="1" dirty="0">
                <a:solidFill>
                  <a:srgbClr val="085156"/>
                </a:solidFill>
                <a:latin typeface="+mn-lt"/>
              </a:rPr>
              <a:t>GENERATION DATA </a:t>
            </a:r>
            <a:r>
              <a:rPr lang="en-US" altLang="ja-JP" sz="1100" b="1" dirty="0">
                <a:solidFill>
                  <a:srgbClr val="F15A2A"/>
                </a:solidFill>
                <a:latin typeface="+mn-lt"/>
              </a:rPr>
              <a:t>|</a:t>
            </a:r>
            <a:r>
              <a:rPr lang="en-US" altLang="ja-JP" sz="1100" dirty="0">
                <a:solidFill>
                  <a:srgbClr val="615F5D"/>
                </a:solidFill>
                <a:latin typeface="+mn-lt"/>
              </a:rPr>
              <a:t> </a:t>
            </a:r>
            <a:r>
              <a:rPr lang="en-US" altLang="ja-JP" sz="1100" dirty="0">
                <a:solidFill>
                  <a:srgbClr val="085156"/>
                </a:solidFill>
                <a:latin typeface="+mn-lt"/>
              </a:rPr>
              <a:t>USING DATA FOR PROFIT</a:t>
            </a:r>
            <a:endParaRPr kumimoji="1" lang="ja-JP" altLang="en-US" sz="1100" dirty="0">
              <a:solidFill>
                <a:srgbClr val="085156"/>
              </a:solidFill>
              <a:latin typeface="+mn-lt"/>
            </a:endParaRPr>
          </a:p>
        </p:txBody>
      </p:sp>
      <p:pic>
        <p:nvPicPr>
          <p:cNvPr id="13" name="Picture 12"/>
          <p:cNvPicPr>
            <a:picLocks noChangeAspect="1"/>
          </p:cNvPicPr>
          <p:nvPr/>
        </p:nvPicPr>
        <p:blipFill rotWithShape="1">
          <a:blip r:embed="rId3">
            <a:alphaModFix amt="7000"/>
            <a:extLst>
              <a:ext uri="{28A0092B-C50C-407E-A947-70E740481C1C}">
                <a14:useLocalDpi xmlns:a14="http://schemas.microsoft.com/office/drawing/2010/main" xmlns="" val="0"/>
              </a:ext>
            </a:extLst>
          </a:blip>
          <a:srcRect b="26629"/>
          <a:stretch/>
        </p:blipFill>
        <p:spPr>
          <a:xfrm rot="16200000">
            <a:off x="9606814" y="-656112"/>
            <a:ext cx="2762230" cy="2304637"/>
          </a:xfrm>
          <a:prstGeom prst="rect">
            <a:avLst/>
          </a:prstGeom>
        </p:spPr>
      </p:pic>
      <p:sp>
        <p:nvSpPr>
          <p:cNvPr id="9" name="Rectangle 8"/>
          <p:cNvSpPr/>
          <p:nvPr/>
        </p:nvSpPr>
        <p:spPr>
          <a:xfrm>
            <a:off x="221397" y="1358248"/>
            <a:ext cx="5500934" cy="4893647"/>
          </a:xfrm>
          <a:prstGeom prst="rect">
            <a:avLst/>
          </a:prstGeom>
        </p:spPr>
        <p:txBody>
          <a:bodyPr wrap="square">
            <a:spAutoFit/>
          </a:bodyPr>
          <a:lstStyle/>
          <a:p>
            <a:pPr lvl="0"/>
            <a:r>
              <a:rPr lang="pl-PL" sz="2400" dirty="0" smtClean="0"/>
              <a:t>Niedawne globalne badanie konsumenckie wykazało, że tylko 34% konsumentów uważa, że korzysta z urządzenia lub usługi obsługującej AI, podczas gdy 84% faktycznie korzysta z technologii AI.</a:t>
            </a:r>
            <a:br>
              <a:rPr lang="pl-PL" sz="2400" dirty="0" smtClean="0"/>
            </a:br>
            <a:r>
              <a:rPr lang="pl-PL" sz="2400" dirty="0" smtClean="0"/>
              <a:t/>
            </a:r>
            <a:br>
              <a:rPr lang="pl-PL" sz="2400" dirty="0" smtClean="0"/>
            </a:br>
            <a:r>
              <a:rPr lang="pl-PL" sz="2400" dirty="0" smtClean="0"/>
              <a:t>Jednymi z największych graczy w branży AI są obecne gigantyczne firmy technologiczne: Google, </a:t>
            </a:r>
            <a:r>
              <a:rPr lang="pl-PL" sz="2400" dirty="0" err="1" smtClean="0"/>
              <a:t>Facebook</a:t>
            </a:r>
            <a:r>
              <a:rPr lang="pl-PL" sz="2400" dirty="0" smtClean="0"/>
              <a:t>, Microsoft, </a:t>
            </a:r>
            <a:r>
              <a:rPr lang="pl-PL" sz="2400" dirty="0" err="1" smtClean="0"/>
              <a:t>Baidu</a:t>
            </a:r>
            <a:r>
              <a:rPr lang="pl-PL" sz="2400" dirty="0" smtClean="0"/>
              <a:t>, </a:t>
            </a:r>
            <a:r>
              <a:rPr lang="pl-PL" sz="2400" dirty="0" err="1" smtClean="0"/>
              <a:t>Alibaba</a:t>
            </a:r>
            <a:r>
              <a:rPr lang="pl-PL" sz="2400" dirty="0" smtClean="0"/>
              <a:t>, </a:t>
            </a:r>
            <a:r>
              <a:rPr lang="pl-PL" sz="2400" dirty="0" err="1" smtClean="0"/>
              <a:t>Amazon</a:t>
            </a:r>
            <a:r>
              <a:rPr lang="pl-PL" sz="2400" dirty="0" smtClean="0"/>
              <a:t>, Apple, Tesla, IBM i </a:t>
            </a:r>
            <a:r>
              <a:rPr lang="pl-PL" sz="2400" dirty="0" err="1" smtClean="0"/>
              <a:t>Deep</a:t>
            </a:r>
            <a:r>
              <a:rPr lang="pl-PL" sz="2400" dirty="0" smtClean="0"/>
              <a:t> </a:t>
            </a:r>
            <a:r>
              <a:rPr lang="pl-PL" sz="2400" dirty="0" err="1" smtClean="0"/>
              <a:t>Mind</a:t>
            </a:r>
            <a:r>
              <a:rPr lang="pl-PL" sz="2400" dirty="0" smtClean="0"/>
              <a:t>.</a:t>
            </a:r>
            <a:br>
              <a:rPr lang="pl-PL" sz="2400" dirty="0" smtClean="0"/>
            </a:br>
            <a:r>
              <a:rPr lang="pl-PL" sz="2400" dirty="0" smtClean="0"/>
              <a:t/>
            </a:r>
            <a:br>
              <a:rPr lang="pl-PL" sz="2400" dirty="0" smtClean="0"/>
            </a:br>
            <a:r>
              <a:rPr lang="pl-PL" sz="2400" dirty="0" smtClean="0"/>
              <a:t>Ale czym dokładnie jest AI?</a:t>
            </a:r>
            <a:endParaRPr lang="en-IE" sz="2400" dirty="0"/>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91976" y="1808434"/>
            <a:ext cx="6078627" cy="3531086"/>
          </a:xfrm>
          <a:prstGeom prst="rect">
            <a:avLst/>
          </a:prstGeom>
        </p:spPr>
      </p:pic>
      <p:sp>
        <p:nvSpPr>
          <p:cNvPr id="3" name="Rectangle 2">
            <a:extLst>
              <a:ext uri="{FF2B5EF4-FFF2-40B4-BE49-F238E27FC236}">
                <a16:creationId xmlns:a16="http://schemas.microsoft.com/office/drawing/2014/main" xmlns="" id="{FBFB90A5-AD8B-441F-A1C6-36F101E34B4F}"/>
              </a:ext>
            </a:extLst>
          </p:cNvPr>
          <p:cNvSpPr/>
          <p:nvPr/>
        </p:nvSpPr>
        <p:spPr>
          <a:xfrm>
            <a:off x="6986016" y="5485303"/>
            <a:ext cx="6096000" cy="553998"/>
          </a:xfrm>
          <a:prstGeom prst="rect">
            <a:avLst/>
          </a:prstGeom>
        </p:spPr>
        <p:txBody>
          <a:bodyPr>
            <a:spAutoFit/>
          </a:bodyPr>
          <a:lstStyle/>
          <a:p>
            <a:r>
              <a:rPr lang="pl-PL" sz="1000" dirty="0" smtClean="0"/>
              <a:t>Źródło</a:t>
            </a:r>
            <a:r>
              <a:rPr lang="en-IE" sz="1000" dirty="0" smtClean="0"/>
              <a:t>: </a:t>
            </a:r>
            <a:r>
              <a:rPr lang="en-IE" sz="1000" dirty="0">
                <a:hlinkClick r:id="rId5"/>
              </a:rPr>
              <a:t>https://articles.bplans.com/how-artificial-intelligence-can-help-small-businesses/</a:t>
            </a:r>
            <a:r>
              <a:rPr lang="en-IE" sz="1000" dirty="0"/>
              <a:t> </a:t>
            </a:r>
            <a:r>
              <a:rPr lang="en-IE" sz="1000" dirty="0">
                <a:hlinkClick r:id="rId6"/>
              </a:rPr>
              <a:t>https://www.ciosummits.com/what-consumers-really-think-about-ai.pdf</a:t>
            </a:r>
            <a:r>
              <a:rPr lang="en-IE" sz="1000" dirty="0"/>
              <a:t> </a:t>
            </a:r>
          </a:p>
          <a:p>
            <a:endParaRPr lang="en-IE" sz="1000" dirty="0"/>
          </a:p>
        </p:txBody>
      </p:sp>
    </p:spTree>
    <p:extLst>
      <p:ext uri="{BB962C8B-B14F-4D97-AF65-F5344CB8AC3E}">
        <p14:creationId xmlns:p14="http://schemas.microsoft.com/office/powerpoint/2010/main" xmlns="" val="195091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8E80E0D-FC05-48EC-BCC3-A9641341781B}"/>
              </a:ext>
            </a:extLst>
          </p:cNvPr>
          <p:cNvSpPr>
            <a:spLocks noGrp="1"/>
          </p:cNvSpPr>
          <p:nvPr>
            <p:ph type="body" sz="quarter" idx="13"/>
          </p:nvPr>
        </p:nvSpPr>
        <p:spPr/>
        <p:txBody>
          <a:bodyPr/>
          <a:lstStyle/>
          <a:p>
            <a:r>
              <a:rPr lang="pl-PL" dirty="0" smtClean="0"/>
              <a:t>AI na podstawie pytań</a:t>
            </a:r>
            <a:endParaRPr lang="en-IE" dirty="0"/>
          </a:p>
        </p:txBody>
      </p:sp>
      <p:sp>
        <p:nvSpPr>
          <p:cNvPr id="3" name="Text Placeholder 2">
            <a:extLst>
              <a:ext uri="{FF2B5EF4-FFF2-40B4-BE49-F238E27FC236}">
                <a16:creationId xmlns:a16="http://schemas.microsoft.com/office/drawing/2014/main" xmlns="" id="{06F52650-02D4-42E4-99C1-225CB5F371F7}"/>
              </a:ext>
            </a:extLst>
          </p:cNvPr>
          <p:cNvSpPr>
            <a:spLocks noGrp="1"/>
          </p:cNvSpPr>
          <p:nvPr>
            <p:ph type="body" sz="quarter" idx="14"/>
          </p:nvPr>
        </p:nvSpPr>
        <p:spPr/>
        <p:txBody>
          <a:bodyPr/>
          <a:lstStyle/>
          <a:p>
            <a:r>
              <a:rPr lang="pl-PL" dirty="0" smtClean="0"/>
              <a:t>Pytanie nr </a:t>
            </a:r>
            <a:r>
              <a:rPr lang="en-IE" dirty="0" smtClean="0"/>
              <a:t>1</a:t>
            </a:r>
            <a:endParaRPr lang="en-IE" dirty="0"/>
          </a:p>
        </p:txBody>
      </p:sp>
      <p:sp>
        <p:nvSpPr>
          <p:cNvPr id="4" name="Text Placeholder 3">
            <a:extLst>
              <a:ext uri="{FF2B5EF4-FFF2-40B4-BE49-F238E27FC236}">
                <a16:creationId xmlns:a16="http://schemas.microsoft.com/office/drawing/2014/main" xmlns="" id="{E9E8F114-4214-4239-818C-B710E7C1E249}"/>
              </a:ext>
            </a:extLst>
          </p:cNvPr>
          <p:cNvSpPr>
            <a:spLocks noGrp="1"/>
          </p:cNvSpPr>
          <p:nvPr>
            <p:ph type="body" sz="quarter" idx="15"/>
          </p:nvPr>
        </p:nvSpPr>
        <p:spPr/>
        <p:txBody>
          <a:bodyPr/>
          <a:lstStyle/>
          <a:p>
            <a:endParaRPr lang="en-IE" dirty="0"/>
          </a:p>
          <a:p>
            <a:r>
              <a:rPr lang="en-US" dirty="0" err="1" smtClean="0"/>
              <a:t>Czy</a:t>
            </a:r>
            <a:r>
              <a:rPr lang="en-US" dirty="0" smtClean="0"/>
              <a:t> </a:t>
            </a:r>
            <a:r>
              <a:rPr lang="en-US" dirty="0" err="1" smtClean="0"/>
              <a:t>komputery</a:t>
            </a:r>
            <a:r>
              <a:rPr lang="en-US" dirty="0" smtClean="0"/>
              <a:t> </a:t>
            </a:r>
            <a:r>
              <a:rPr lang="en-US" dirty="0" err="1" smtClean="0"/>
              <a:t>mogą</a:t>
            </a:r>
            <a:r>
              <a:rPr lang="en-US" dirty="0" smtClean="0"/>
              <a:t> </a:t>
            </a:r>
            <a:r>
              <a:rPr lang="pl-PL" dirty="0" smtClean="0"/>
              <a:t>„</a:t>
            </a:r>
            <a:r>
              <a:rPr lang="en-US" dirty="0" err="1" smtClean="0"/>
              <a:t>myśleć</a:t>
            </a:r>
            <a:r>
              <a:rPr lang="pl-PL" dirty="0" smtClean="0"/>
              <a:t>”</a:t>
            </a:r>
            <a:r>
              <a:rPr lang="en-IE" dirty="0" smtClean="0"/>
              <a:t>?</a:t>
            </a:r>
            <a:endParaRPr lang="en-IE" dirty="0"/>
          </a:p>
        </p:txBody>
      </p:sp>
      <p:sp>
        <p:nvSpPr>
          <p:cNvPr id="5" name="Text Placeholder 4">
            <a:extLst>
              <a:ext uri="{FF2B5EF4-FFF2-40B4-BE49-F238E27FC236}">
                <a16:creationId xmlns:a16="http://schemas.microsoft.com/office/drawing/2014/main" xmlns="" id="{D2107226-023B-461F-A551-645075980940}"/>
              </a:ext>
            </a:extLst>
          </p:cNvPr>
          <p:cNvSpPr>
            <a:spLocks noGrp="1"/>
          </p:cNvSpPr>
          <p:nvPr>
            <p:ph type="body" sz="quarter" idx="16"/>
          </p:nvPr>
        </p:nvSpPr>
        <p:spPr/>
        <p:txBody>
          <a:bodyPr/>
          <a:lstStyle/>
          <a:p>
            <a:r>
              <a:rPr lang="pl-PL" dirty="0" smtClean="0"/>
              <a:t>Pytanie nr 2</a:t>
            </a:r>
            <a:endParaRPr lang="en-IE" dirty="0"/>
          </a:p>
        </p:txBody>
      </p:sp>
      <p:sp>
        <p:nvSpPr>
          <p:cNvPr id="6" name="Text Placeholder 5">
            <a:extLst>
              <a:ext uri="{FF2B5EF4-FFF2-40B4-BE49-F238E27FC236}">
                <a16:creationId xmlns:a16="http://schemas.microsoft.com/office/drawing/2014/main" xmlns="" id="{0B345AB9-67D2-4C26-8887-DCE3E9EDFD01}"/>
              </a:ext>
            </a:extLst>
          </p:cNvPr>
          <p:cNvSpPr>
            <a:spLocks noGrp="1"/>
          </p:cNvSpPr>
          <p:nvPr>
            <p:ph type="body" sz="quarter" idx="17"/>
          </p:nvPr>
        </p:nvSpPr>
        <p:spPr/>
        <p:txBody>
          <a:bodyPr/>
          <a:lstStyle/>
          <a:p>
            <a:endParaRPr lang="en-IE" dirty="0"/>
          </a:p>
          <a:p>
            <a:r>
              <a:rPr lang="pl-PL" dirty="0" smtClean="0"/>
              <a:t>Czy mogą się „uczyć”?</a:t>
            </a:r>
            <a:endParaRPr lang="en-IE" dirty="0"/>
          </a:p>
        </p:txBody>
      </p:sp>
      <p:sp>
        <p:nvSpPr>
          <p:cNvPr id="7" name="Text Placeholder 6">
            <a:extLst>
              <a:ext uri="{FF2B5EF4-FFF2-40B4-BE49-F238E27FC236}">
                <a16:creationId xmlns:a16="http://schemas.microsoft.com/office/drawing/2014/main" xmlns="" id="{B096DCCF-A8D5-409A-9A94-41433DDA89A0}"/>
              </a:ext>
            </a:extLst>
          </p:cNvPr>
          <p:cNvSpPr>
            <a:spLocks noGrp="1"/>
          </p:cNvSpPr>
          <p:nvPr>
            <p:ph type="body" sz="quarter" idx="18"/>
          </p:nvPr>
        </p:nvSpPr>
        <p:spPr/>
        <p:txBody>
          <a:bodyPr/>
          <a:lstStyle/>
          <a:p>
            <a:r>
              <a:rPr lang="pl-PL" dirty="0" smtClean="0"/>
              <a:t>Pytanie nr </a:t>
            </a:r>
            <a:r>
              <a:rPr lang="en-IE" dirty="0" smtClean="0"/>
              <a:t>3</a:t>
            </a:r>
            <a:endParaRPr lang="en-IE" dirty="0"/>
          </a:p>
        </p:txBody>
      </p:sp>
      <p:sp>
        <p:nvSpPr>
          <p:cNvPr id="8" name="Text Placeholder 7">
            <a:extLst>
              <a:ext uri="{FF2B5EF4-FFF2-40B4-BE49-F238E27FC236}">
                <a16:creationId xmlns:a16="http://schemas.microsoft.com/office/drawing/2014/main" xmlns="" id="{C4499F68-0AF6-4872-B87B-276F44DD6203}"/>
              </a:ext>
            </a:extLst>
          </p:cNvPr>
          <p:cNvSpPr>
            <a:spLocks noGrp="1"/>
          </p:cNvSpPr>
          <p:nvPr>
            <p:ph type="body" sz="quarter" idx="19"/>
          </p:nvPr>
        </p:nvSpPr>
        <p:spPr>
          <a:xfrm>
            <a:off x="8228086" y="4648200"/>
            <a:ext cx="3408830" cy="1412740"/>
          </a:xfrm>
        </p:spPr>
        <p:txBody>
          <a:bodyPr>
            <a:normAutofit fontScale="92500"/>
          </a:bodyPr>
          <a:lstStyle/>
          <a:p>
            <a:r>
              <a:rPr lang="pl-PL" dirty="0" smtClean="0"/>
              <a:t>Czy komputery kiedykolwiek dorównają zdolnościom poznawczym i kreatywności ludzkiego umysłu?</a:t>
            </a:r>
            <a:endParaRPr lang="en-IE" dirty="0"/>
          </a:p>
        </p:txBody>
      </p:sp>
    </p:spTree>
    <p:extLst>
      <p:ext uri="{BB962C8B-B14F-4D97-AF65-F5344CB8AC3E}">
        <p14:creationId xmlns:p14="http://schemas.microsoft.com/office/powerpoint/2010/main" xmlns="" val="1268082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3389</Words>
  <Application>Microsoft Office PowerPoint</Application>
  <PresentationFormat>Niestandardowy</PresentationFormat>
  <Paragraphs>510</Paragraphs>
  <Slides>54</Slides>
  <Notes>24</Notes>
  <HiddenSlides>0</HiddenSlides>
  <MMClips>1</MMClips>
  <ScaleCrop>false</ScaleCrop>
  <HeadingPairs>
    <vt:vector size="4" baseType="variant">
      <vt:variant>
        <vt:lpstr>Motyw</vt:lpstr>
      </vt:variant>
      <vt:variant>
        <vt:i4>1</vt:i4>
      </vt:variant>
      <vt:variant>
        <vt:lpstr>Tytuły slajdów</vt:lpstr>
      </vt:variant>
      <vt:variant>
        <vt:i4>54</vt:i4>
      </vt:variant>
    </vt:vector>
  </HeadingPairs>
  <TitlesOfParts>
    <vt:vector size="55" baseType="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Lyons</dc:creator>
  <cp:lastModifiedBy>BZ</cp:lastModifiedBy>
  <cp:revision>84</cp:revision>
  <dcterms:created xsi:type="dcterms:W3CDTF">2020-01-28T12:07:46Z</dcterms:created>
  <dcterms:modified xsi:type="dcterms:W3CDTF">2020-02-20T09:46:32Z</dcterms:modified>
</cp:coreProperties>
</file>